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309" r:id="rId3"/>
    <p:sldId id="382" r:id="rId4"/>
    <p:sldId id="370" r:id="rId5"/>
    <p:sldId id="332" r:id="rId6"/>
    <p:sldId id="271" r:id="rId7"/>
    <p:sldId id="273" r:id="rId8"/>
    <p:sldId id="325" r:id="rId9"/>
    <p:sldId id="365" r:id="rId10"/>
    <p:sldId id="366" r:id="rId11"/>
    <p:sldId id="374" r:id="rId12"/>
    <p:sldId id="358" r:id="rId13"/>
    <p:sldId id="350" r:id="rId14"/>
    <p:sldId id="381" r:id="rId15"/>
    <p:sldId id="380" r:id="rId16"/>
    <p:sldId id="368" r:id="rId17"/>
    <p:sldId id="317" r:id="rId18"/>
    <p:sldId id="346" r:id="rId19"/>
    <p:sldId id="316" r:id="rId20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9306DB3-EEF5-9B43-93EF-D39BFAD3ED15}">
          <p14:sldIdLst>
            <p14:sldId id="309"/>
            <p14:sldId id="382"/>
            <p14:sldId id="370"/>
            <p14:sldId id="332"/>
            <p14:sldId id="271"/>
            <p14:sldId id="273"/>
            <p14:sldId id="325"/>
            <p14:sldId id="365"/>
            <p14:sldId id="366"/>
            <p14:sldId id="374"/>
            <p14:sldId id="358"/>
            <p14:sldId id="350"/>
            <p14:sldId id="381"/>
            <p14:sldId id="380"/>
            <p14:sldId id="368"/>
            <p14:sldId id="317"/>
            <p14:sldId id="346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2636" userDrawn="1">
          <p15:clr>
            <a:srgbClr val="A4A3A4"/>
          </p15:clr>
        </p15:guide>
        <p15:guide id="5" orient="horz" pos="1434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der, Angela" initials="BA" lastIdx="2" clrIdx="0">
    <p:extLst>
      <p:ext uri="{19B8F6BF-5375-455C-9EA6-DF929625EA0E}">
        <p15:presenceInfo xmlns:p15="http://schemas.microsoft.com/office/powerpoint/2012/main" userId="S-1-5-21-1644491937-926492609-1801674531-215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47BB"/>
    <a:srgbClr val="26262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7544" autoAdjust="0"/>
  </p:normalViewPr>
  <p:slideViewPr>
    <p:cSldViewPr snapToGrid="0">
      <p:cViewPr varScale="1">
        <p:scale>
          <a:sx n="89" d="100"/>
          <a:sy n="89" d="100"/>
        </p:scale>
        <p:origin x="1248" y="90"/>
      </p:cViewPr>
      <p:guideLst>
        <p:guide orient="horz" pos="1003"/>
        <p:guide pos="415"/>
        <p:guide orient="horz" pos="2704"/>
        <p:guide orient="horz" pos="2636"/>
        <p:guide orient="horz" pos="1434"/>
        <p:guide pos="3840"/>
        <p:guide pos="365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8" d="100"/>
          <a:sy n="78" d="100"/>
        </p:scale>
        <p:origin x="3978" y="108"/>
      </p:cViewPr>
      <p:guideLst>
        <p:guide orient="horz" pos="3224"/>
        <p:guide pos="2238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r">
              <a:defRPr sz="1200"/>
            </a:lvl1pPr>
          </a:lstStyle>
          <a:p>
            <a:fld id="{F37C0831-52EA-1841-8D2A-5BFDFED6BD5B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9" tIns="47390" rIns="94779" bIns="4739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4779" tIns="47390" rIns="94779" bIns="4739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6"/>
            <a:ext cx="3078427" cy="513507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6"/>
            <a:ext cx="3078427" cy="513507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r">
              <a:defRPr sz="1200"/>
            </a:lvl1pPr>
          </a:lstStyle>
          <a:p>
            <a:fld id="{84B4D851-CC82-404B-BCD1-AC46B5CD2B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79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36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7">
              <a:defRPr/>
            </a:pPr>
            <a:fld id="{84B4D851-CC82-404B-BCD1-AC46B5CD2B71}" type="slidenum">
              <a:rPr lang="de-DE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26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Nur eine Auswahl: </a:t>
            </a:r>
          </a:p>
          <a:p>
            <a:pPr marL="171450" indent="-171450">
              <a:buFontTx/>
              <a:buChar char="-"/>
            </a:pPr>
            <a:r>
              <a:rPr lang="de-DE" dirty="0"/>
              <a:t>Stefan-Meyer-Institut für subatomare Physik der Österreichischen Akademie der Wissenschaften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Institut für Molekulare Biotechnologie GmbH der Österreichischen Akademie der Wissenschaften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Österreichisches Archäologisches Institut der Österreichischen Akademie der Wissenschaften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36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37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2022, Stand Februar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13</a:t>
            </a:fld>
            <a:endParaRPr lang="de-DE"/>
          </a:p>
        </p:txBody>
      </p:sp>
      <p:sp>
        <p:nvSpPr>
          <p:cNvPr id="5" name="Notizenplatzhalter 2"/>
          <p:cNvSpPr txBox="1">
            <a:spLocks/>
          </p:cNvSpPr>
          <p:nvPr/>
        </p:nvSpPr>
        <p:spPr>
          <a:xfrm>
            <a:off x="869676" y="5082512"/>
            <a:ext cx="5683250" cy="4029879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nochmals</a:t>
            </a:r>
            <a:r>
              <a:rPr lang="en-US" dirty="0"/>
              <a:t> </a:t>
            </a:r>
            <a:r>
              <a:rPr lang="en-US" dirty="0" err="1"/>
              <a:t>zusammengasst</a:t>
            </a:r>
            <a:r>
              <a:rPr lang="en-US" dirty="0"/>
              <a:t> die </a:t>
            </a:r>
            <a:r>
              <a:rPr lang="en-US" dirty="0" err="1"/>
              <a:t>drei</a:t>
            </a:r>
            <a:r>
              <a:rPr lang="en-US" dirty="0"/>
              <a:t> </a:t>
            </a:r>
            <a:r>
              <a:rPr lang="en-US" dirty="0" err="1"/>
              <a:t>Säulen</a:t>
            </a:r>
            <a:r>
              <a:rPr lang="en-US" dirty="0"/>
              <a:t>, auf </a:t>
            </a:r>
            <a:r>
              <a:rPr lang="en-US" dirty="0" err="1"/>
              <a:t>denen</a:t>
            </a:r>
            <a:r>
              <a:rPr lang="en-US" dirty="0"/>
              <a:t> die </a:t>
            </a:r>
            <a:r>
              <a:rPr lang="en-US" dirty="0" err="1"/>
              <a:t>Österrreichische</a:t>
            </a:r>
            <a:r>
              <a:rPr lang="en-US" dirty="0"/>
              <a:t> Studienstiftung </a:t>
            </a:r>
            <a:r>
              <a:rPr lang="en-US" dirty="0" err="1"/>
              <a:t>steht</a:t>
            </a:r>
            <a:r>
              <a:rPr lang="en-US" dirty="0"/>
              <a:t>. In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Auswahlrunden</a:t>
            </a:r>
            <a:r>
              <a:rPr lang="en-US" dirty="0"/>
              <a:t> </a:t>
            </a:r>
            <a:r>
              <a:rPr lang="en-US" dirty="0" err="1"/>
              <a:t>seit</a:t>
            </a:r>
            <a:r>
              <a:rPr lang="en-US" dirty="0"/>
              <a:t> 2019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181 </a:t>
            </a:r>
            <a:r>
              <a:rPr lang="en-US" dirty="0" err="1"/>
              <a:t>junge</a:t>
            </a:r>
            <a:r>
              <a:rPr lang="en-US" dirty="0"/>
              <a:t> </a:t>
            </a:r>
            <a:r>
              <a:rPr lang="en-US" dirty="0" err="1"/>
              <a:t>Damen</a:t>
            </a:r>
            <a:r>
              <a:rPr lang="en-US" dirty="0"/>
              <a:t> und </a:t>
            </a:r>
            <a:r>
              <a:rPr lang="en-US" dirty="0" err="1"/>
              <a:t>Herren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den </a:t>
            </a:r>
            <a:r>
              <a:rPr lang="en-US" dirty="0" err="1"/>
              <a:t>Maturaklassen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 </a:t>
            </a:r>
            <a:r>
              <a:rPr lang="en-US" dirty="0" err="1"/>
              <a:t>Österreich</a:t>
            </a:r>
            <a:r>
              <a:rPr lang="en-US" dirty="0"/>
              <a:t> </a:t>
            </a:r>
            <a:r>
              <a:rPr lang="en-US" dirty="0" err="1"/>
              <a:t>aufgenommen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45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7">
              <a:defRPr/>
            </a:pPr>
            <a:fld id="{84B4D851-CC82-404B-BCD1-AC46B5CD2B71}" type="slidenum">
              <a:rPr lang="de-DE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14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796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597">
              <a:defRPr/>
            </a:pPr>
            <a:r>
              <a:rPr lang="en-US" dirty="0"/>
              <a:t>Schon </a:t>
            </a:r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auf der Website </a:t>
            </a:r>
            <a:r>
              <a:rPr lang="en-US" dirty="0" err="1"/>
              <a:t>holen</a:t>
            </a:r>
            <a:r>
              <a:rPr lang="en-US" dirty="0"/>
              <a:t>, </a:t>
            </a:r>
            <a:r>
              <a:rPr lang="en-US" dirty="0" err="1"/>
              <a:t>vorbereiten</a:t>
            </a:r>
            <a:r>
              <a:rPr lang="en-US" dirty="0"/>
              <a:t> und ab 1. September </a:t>
            </a:r>
            <a:r>
              <a:rPr lang="en-US" dirty="0" err="1"/>
              <a:t>einreichen</a:t>
            </a:r>
            <a:r>
              <a:rPr lang="en-US" dirty="0"/>
              <a:t> – </a:t>
            </a:r>
            <a:r>
              <a:rPr lang="en-US" dirty="0" err="1"/>
              <a:t>Einreichfrift</a:t>
            </a:r>
            <a:r>
              <a:rPr lang="en-US" dirty="0"/>
              <a:t> bis </a:t>
            </a:r>
            <a:r>
              <a:rPr lang="en-US" dirty="0" err="1"/>
              <a:t>inkl</a:t>
            </a:r>
            <a:r>
              <a:rPr lang="en-US" dirty="0"/>
              <a:t>. 30. Nov. 2022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658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597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852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AKTUELL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532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auf der Homepage </a:t>
            </a:r>
          </a:p>
          <a:p>
            <a:r>
              <a:rPr lang="de-DE" dirty="0"/>
              <a:t> 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70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93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7">
              <a:defRPr/>
            </a:pPr>
            <a:fld id="{84B4D851-CC82-404B-BCD1-AC46B5CD2B71}" type="slidenum">
              <a:rPr lang="de-DE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45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597">
              <a:defRPr/>
            </a:pPr>
            <a:r>
              <a:rPr lang="de-DE" dirty="0"/>
              <a:t>Seminare damit wesentlich Säule der Österreichischen Studienstiftung </a:t>
            </a:r>
          </a:p>
          <a:p>
            <a:pPr defTabSz="914597">
              <a:defRPr/>
            </a:pPr>
            <a:endParaRPr lang="de-DE" dirty="0"/>
          </a:p>
          <a:p>
            <a:pPr defTabSz="914597">
              <a:defRPr/>
            </a:pPr>
            <a:r>
              <a:rPr lang="de-DE" dirty="0"/>
              <a:t>-   Seminar-Standorte österreichweit – hier im Bild Feldarbeit: Probenentnahme am Gletscher, August 2021</a:t>
            </a:r>
          </a:p>
          <a:p>
            <a:pPr lvl="0"/>
            <a:r>
              <a:rPr lang="de-DE" dirty="0"/>
              <a:t>-   Alle Geförderte Zugang – bewusst nicht an Studienfach gebunden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42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27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77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0" dirty="0"/>
              <a:t> Im Bild in der Albertina mit Direktor Klaus Albrecht Schröder, </a:t>
            </a:r>
            <a:r>
              <a:rPr lang="de-DE" sz="1100" i="0" dirty="0"/>
              <a:t>In der Pfeilerhalle in der Ausstellung Hubert </a:t>
            </a:r>
            <a:r>
              <a:rPr lang="de-DE" sz="1100" i="0" dirty="0" err="1"/>
              <a:t>Scheibl</a:t>
            </a:r>
            <a:r>
              <a:rPr lang="de-DE" sz="1100" i="0" dirty="0"/>
              <a:t>. </a:t>
            </a:r>
            <a:r>
              <a:rPr lang="de-DE" sz="1100" i="0" dirty="0" err="1"/>
              <a:t>Seeds</a:t>
            </a:r>
            <a:r>
              <a:rPr lang="de-DE" sz="1100" i="0" dirty="0"/>
              <a:t> </a:t>
            </a:r>
            <a:r>
              <a:rPr lang="de-DE" sz="1100" i="0" dirty="0" err="1"/>
              <a:t>of</a:t>
            </a:r>
            <a:r>
              <a:rPr lang="de-DE" sz="1100" i="0" dirty="0"/>
              <a:t> Time – November 2021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4D851-CC82-404B-BCD1-AC46B5CD2B7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83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tabLst>
                <a:tab pos="360363" algn="l"/>
              </a:tabLst>
              <a:defRPr/>
            </a:pPr>
            <a:r>
              <a:rPr lang="de-DE" dirty="0"/>
              <a:t>Die Studienstiftungsgespräche vernetzen 2022 u.a. mit… nur Auswahl </a:t>
            </a:r>
          </a:p>
          <a:p>
            <a:pPr marL="0" lvl="2" indent="0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tabLst>
                <a:tab pos="360363" algn="l"/>
              </a:tabLst>
              <a:defRPr/>
            </a:pPr>
            <a:r>
              <a:rPr lang="de-DE" dirty="0"/>
              <a:t>Weitere auf der Website (Dr. Sabine Haag, Generaldirektorin Museumsverband KHM etc.</a:t>
            </a:r>
          </a:p>
          <a:p>
            <a:pPr marL="0" lvl="2" indent="0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tabLst>
                <a:tab pos="360363" algn="l"/>
              </a:tabLst>
              <a:defRPr/>
            </a:pPr>
            <a:endParaRPr lang="de-DE" dirty="0"/>
          </a:p>
          <a:p>
            <a:pPr marL="0" lvl="2" indent="0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None/>
              <a:tabLst>
                <a:tab pos="360363" algn="l"/>
              </a:tabLst>
              <a:defRPr/>
            </a:pPr>
            <a:r>
              <a:rPr lang="de-DE" dirty="0"/>
              <a:t>Hier im Bild das Gespräch mit </a:t>
            </a:r>
            <a:r>
              <a:rPr lang="de-DE" altLang="de-DE" sz="2200" dirty="0" err="1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DDr</a:t>
            </a: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. Michael Landau, </a:t>
            </a:r>
            <a:r>
              <a:rPr lang="de-DE" altLang="de-DE" i="1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Direktor der Caritas der Erzdiözese Wien im September 2022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84B4D851-CC82-404B-BCD1-AC46B5CD2B71}" type="slidenum">
              <a:rPr lang="de-DE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11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7">
              <a:defRPr/>
            </a:pPr>
            <a:fld id="{84B4D851-CC82-404B-BCD1-AC46B5CD2B71}" type="slidenum">
              <a:rPr lang="de-DE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99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4E2DB-72D1-F148-9DF0-8DA30AAF3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334BFA-C19C-334F-891E-DC43FB996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16DF32-92CA-6A46-8F13-B4E1D78A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CA92D1-DD1B-7744-AAF7-66F706A7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461254-BCFE-474A-A42F-E2377F1C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02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64468-5916-A445-B8CD-E25BA032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B6CDC6-F654-AC4E-97CA-4C61139A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4EB20F-8DEF-A744-B88B-9227CAD4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1DC61-8721-654F-91E3-64EEE835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D8756-AC04-6848-A675-55A18539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47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9817B8D-DA78-CD48-9AA2-23D38CA7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1FEE41-5DF2-184A-B322-0274CF66C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1D876A-7283-2145-8841-1A89E0A5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95280A-CFF4-B34E-B1F3-58D93F75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1D64CC-B92B-614E-B07C-BB7B80AF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18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269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552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73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688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7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305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59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61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D6FE3-A673-F24A-933E-3197E166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9263D-BEA9-4D49-8BEA-ED62550A8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C5281-2D4C-3E4A-AACE-ACA59B71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62DCD5-8148-7B45-A6EE-1D8E4475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641465-0B0C-C944-8A33-4D000806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102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18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488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58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6E6F9-CA30-6E4F-B752-E25F2F36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69ECF4-9813-EF42-AF29-68C28263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73A8D3-F418-1E48-867B-B3A7AEA9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7CA1A3-8CEE-B542-9C7E-12C77A97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B3C31C-D066-124C-9EAB-ECA24F88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64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5D0CB-CC72-EF4F-BC1B-2009C17B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3FC1B6-2961-C546-8C64-48CF66469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7DDF8B-0637-ED45-A4B4-1E97D137D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789B9E-5242-C144-AF4A-1831CAF3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176D0E-ADB8-3F45-B6EB-3C88E68B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F79C8B-4372-EC4B-8813-8D24C6F9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25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22C84-CA6B-E849-A83E-4251A05D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987F42-2544-BE40-B526-8444F6313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59C298-7D2D-5342-993E-E0EE8194F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5B2FB3-89B1-8F44-AA36-A089CBB44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50B7EA-D2AC-2040-BC8F-2C5F55669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0EAB9B6-2D52-174F-B5C7-5786C32E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ED52895-1A5D-2348-899D-CC30A679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0FF23B-04F6-C24C-9BD9-2510ED70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57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8128B-FA74-FA4D-93E0-FBCE7D87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0F5A84-8F84-8743-ABF6-FC5BBAE8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939424-2579-F84D-8A69-0EB7AF7C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2409F-5CEF-5C4B-829A-B5F6B66A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71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CE472C-9551-BA4A-9E52-595AED50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433B5F-46DF-7446-966C-A14AE992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7C7450-8CCE-004F-9936-2D8EE969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93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98446-F78B-AD4F-B22C-FAC63418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83BD52-F24F-6143-B6C4-72545536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85A943-5207-D04B-965B-B3A2BB49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57C9C7-6541-8845-A122-5AB6EBA6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23A81A-D230-EC47-97A3-CCB95040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B25395-2F18-CD4A-B8B1-5115C627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94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C92A1-30DC-5D4D-B1B8-669F4997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E3747FB-EC44-8744-88EC-18679DC8C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9ACB6E-3E50-EE4F-9E9E-E6278BF0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F789AF-2707-9B4D-B68B-75DD27A1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445DBD-FBF9-D84B-82C9-FD9373A8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AD55A1-3855-004B-9C09-F074AA75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03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933EF4-05A5-E04D-BF58-02736BBA0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F50A9-2B1E-9E4B-B23C-3B061D9F2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BA00-76C0-4B4A-B954-8B8C8B00FE9A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86156-27A4-0245-A6F1-FF7D2DC9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55E8C1-7F87-5045-8671-05AB3E00D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290CB-CC14-9D4A-BE34-4AC0A5539D12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1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50863"/>
            <a:ext cx="256833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6"/>
          <p:cNvSpPr>
            <a:spLocks noChangeArrowheads="1"/>
          </p:cNvSpPr>
          <p:nvPr userDrawn="1"/>
        </p:nvSpPr>
        <p:spPr bwMode="auto">
          <a:xfrm>
            <a:off x="3581400" y="958850"/>
            <a:ext cx="8610600" cy="358775"/>
          </a:xfrm>
          <a:prstGeom prst="rect">
            <a:avLst/>
          </a:prstGeom>
          <a:solidFill>
            <a:srgbClr val="0047BB"/>
          </a:solidFill>
          <a:ln>
            <a:noFill/>
          </a:ln>
          <a:extLst/>
        </p:spPr>
        <p:txBody>
          <a:bodyPr wrap="square" lIns="35719" tIns="35719" rIns="35719" bIns="35719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altLang="de-DE" sz="1780">
              <a:latin typeface="+mn-l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420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21C73-E329-45DD-BA48-C2141329A809}" type="datetimeFigureOut">
              <a:rPr lang="de-DE" smtClean="0"/>
              <a:t>11.05.2022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3FDA-B0D1-4946-BF08-4AF50E1F70A1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6"/>
          <p:cNvSpPr>
            <a:spLocks noChangeArrowheads="1"/>
          </p:cNvSpPr>
          <p:nvPr userDrawn="1"/>
        </p:nvSpPr>
        <p:spPr bwMode="auto">
          <a:xfrm>
            <a:off x="2532062" y="501650"/>
            <a:ext cx="9659937" cy="330200"/>
          </a:xfrm>
          <a:prstGeom prst="rect">
            <a:avLst/>
          </a:prstGeom>
          <a:solidFill>
            <a:srgbClr val="0047BB"/>
          </a:solidFill>
          <a:ln>
            <a:noFill/>
          </a:ln>
          <a:extLst/>
        </p:spPr>
        <p:txBody>
          <a:bodyPr wrap="square" lIns="35719" tIns="35719" rIns="35719" bIns="35719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altLang="de-DE" sz="1780">
              <a:solidFill>
                <a:prstClr val="black"/>
              </a:solidFill>
              <a:latin typeface="+mn-lt"/>
              <a:ea typeface="Helvetica Light"/>
              <a:cs typeface="Helvetica Light"/>
            </a:endParaRPr>
          </a:p>
        </p:txBody>
      </p:sp>
      <p:pic>
        <p:nvPicPr>
          <p:cNvPr id="9" name="Grafik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80988"/>
            <a:ext cx="174227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01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gb9GMt5aUDw" TargetMode="External"/><Relationship Id="rId6" Type="http://schemas.openxmlformats.org/officeDocument/2006/relationships/hyperlink" Target="https://www.youtube.com/results?search_query=%C3%B6sterreichische+studienstiftun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hyperlink" Target="http://www.oeaw.ac.at/studienstiftung/bewerbung" TargetMode="Externa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aw.ac.at/studienstiftu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studienstiftung@oeaw.ac.a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l6FglIJAK0w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results?search_query=%C3%B6sterreichische+studienstiftu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2A8C362-7FAB-1444-827A-ABE7239B139A}"/>
              </a:ext>
            </a:extLst>
          </p:cNvPr>
          <p:cNvSpPr txBox="1"/>
          <p:nvPr/>
        </p:nvSpPr>
        <p:spPr>
          <a:xfrm>
            <a:off x="6463195" y="2084657"/>
            <a:ext cx="568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5400" b="1" dirty="0">
                <a:solidFill>
                  <a:srgbClr val="282828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Brandon Grotesque Black" panose="020B0A03020203060202" pitchFamily="34" charset="0"/>
              </a:rPr>
              <a:t>Österreichische Studienstiftung</a:t>
            </a: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12FD5F87-D444-B344-B002-2999EF2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933479"/>
            <a:ext cx="118907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800" b="1" dirty="0">
                <a:latin typeface="Palatino Linotype" panose="02040502050505030304" pitchFamily="18" charset="0"/>
                <a:sym typeface="Helvetica Light"/>
              </a:rPr>
              <a:t>									</a:t>
            </a:r>
            <a:r>
              <a:rPr lang="de-DE" altLang="de-DE" sz="2800" dirty="0">
                <a:latin typeface="Palatino Linotype" panose="02040502050505030304" pitchFamily="18" charset="0"/>
                <a:sym typeface="Helvetica Light"/>
              </a:rPr>
              <a:t>		</a:t>
            </a:r>
          </a:p>
          <a:p>
            <a:pPr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latin typeface="Palatino Linotype" panose="02040502050505030304" pitchFamily="18" charset="0"/>
              </a:rPr>
              <a:t>								</a:t>
            </a:r>
            <a:endParaRPr lang="de-DE" altLang="de-DE" sz="2000" dirty="0">
              <a:latin typeface="Palatino Linotype" panose="02040502050505030304" pitchFamily="18" charset="0"/>
              <a:sym typeface="Helvetica Ligh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108360" y="4726546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400" b="1" dirty="0">
              <a:solidFill>
                <a:srgbClr val="282828"/>
              </a:solidFill>
              <a:latin typeface="Palatino Linotype" panose="02040502050505030304" pitchFamily="18" charset="0"/>
              <a:ea typeface="MS PGothic" panose="020B0600070205080204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032EF7-460B-4609-AB5B-2C625A0EF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3" t="4072" r="1360" b="6068"/>
          <a:stretch/>
        </p:blipFill>
        <p:spPr>
          <a:xfrm>
            <a:off x="-127621" y="2200271"/>
            <a:ext cx="6590816" cy="46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"/>
    </mc:Choice>
    <mc:Fallback xmlns="">
      <p:transition advClick="0" advTm="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2038" y="3162918"/>
            <a:ext cx="55165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In der Regel ÖAW-Mitglieder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Forschungsgruppenleiter/innen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Institutsdirektor/innen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E8D6A9-E319-4933-B126-41D742805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3" t="7781" b="-2115"/>
          <a:stretch/>
        </p:blipFill>
        <p:spPr>
          <a:xfrm>
            <a:off x="6096000" y="2276475"/>
            <a:ext cx="6096000" cy="467778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4E21ED-9455-4298-BC6D-35CD6864E159}"/>
              </a:ext>
            </a:extLst>
          </p:cNvPr>
          <p:cNvGrpSpPr/>
          <p:nvPr/>
        </p:nvGrpSpPr>
        <p:grpSpPr>
          <a:xfrm rot="1044650">
            <a:off x="2460669" y="1429407"/>
            <a:ext cx="7668944" cy="1569660"/>
            <a:chOff x="693475" y="2482272"/>
            <a:chExt cx="4301783" cy="156966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947125E-2943-47E1-87A3-85792479C19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1207607" y="3187277"/>
              <a:ext cx="3787651" cy="35969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2C3B3E9-0116-461F-BB9E-E144C0188281}"/>
                </a:ext>
              </a:extLst>
            </p:cNvPr>
            <p:cNvSpPr txBox="1"/>
            <p:nvPr/>
          </p:nvSpPr>
          <p:spPr>
            <a:xfrm rot="21104309">
              <a:off x="693475" y="2482272"/>
              <a:ext cx="41461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800" b="1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Betreuungsdozent/innen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81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4"/>
          <p:cNvSpPr txBox="1">
            <a:spLocks noChangeArrowheads="1"/>
          </p:cNvSpPr>
          <p:nvPr/>
        </p:nvSpPr>
        <p:spPr bwMode="auto">
          <a:xfrm>
            <a:off x="549316" y="2525732"/>
            <a:ext cx="1109336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32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an Forschungseinrichtungen der ÖAW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BE9D08-2D85-4CFB-874C-BBE15750C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9" t="847"/>
          <a:stretch/>
        </p:blipFill>
        <p:spPr>
          <a:xfrm>
            <a:off x="0" y="3184943"/>
            <a:ext cx="5093384" cy="367135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359F985-3676-4ECE-9DC2-71139A1B8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1" t="7332" r="21060" b="13668"/>
          <a:stretch/>
        </p:blipFill>
        <p:spPr>
          <a:xfrm>
            <a:off x="7923646" y="3184943"/>
            <a:ext cx="4268354" cy="36713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A913FB-3370-456F-ADE5-F7CF9E8789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22" t="3900" r="3767" b="14432"/>
          <a:stretch/>
        </p:blipFill>
        <p:spPr>
          <a:xfrm>
            <a:off x="3655292" y="3186644"/>
            <a:ext cx="4268354" cy="3671356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DB8531E-359B-45D7-B18A-5D6444402F10}"/>
              </a:ext>
            </a:extLst>
          </p:cNvPr>
          <p:cNvGrpSpPr/>
          <p:nvPr/>
        </p:nvGrpSpPr>
        <p:grpSpPr>
          <a:xfrm>
            <a:off x="-208580" y="1248432"/>
            <a:ext cx="5159261" cy="830997"/>
            <a:chOff x="-208580" y="1248432"/>
            <a:chExt cx="5159261" cy="83099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5095F42-ECD7-4719-81FD-588165608D1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86415">
              <a:off x="624775" y="1713635"/>
              <a:ext cx="3873734" cy="35969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8A7E48C-4AF4-449C-8F48-3A3AC44EDDAE}"/>
                </a:ext>
              </a:extLst>
            </p:cNvPr>
            <p:cNvSpPr txBox="1"/>
            <p:nvPr/>
          </p:nvSpPr>
          <p:spPr>
            <a:xfrm rot="20798535">
              <a:off x="-208580" y="1248432"/>
              <a:ext cx="51592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Volontariate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25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4">
            <a:extLst>
              <a:ext uri="{FF2B5EF4-FFF2-40B4-BE49-F238E27FC236}">
                <a16:creationId xmlns:a16="http://schemas.microsoft.com/office/drawing/2014/main" id="{12FD5F87-D444-B344-B002-2999EF2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2461554"/>
            <a:ext cx="9755217" cy="481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b="1" dirty="0" err="1">
                <a:latin typeface="Palatino Linotype" panose="02040502050505030304" pitchFamily="18" charset="0"/>
              </a:rPr>
              <a:t>Alpbach</a:t>
            </a:r>
            <a:r>
              <a:rPr lang="en-US" sz="2000" b="1" dirty="0">
                <a:latin typeface="Palatino Linotype" panose="02040502050505030304" pitchFamily="18" charset="0"/>
              </a:rPr>
              <a:t> Challenges</a:t>
            </a:r>
            <a:r>
              <a:rPr lang="en-US" sz="2000" dirty="0">
                <a:latin typeface="Palatino Linotype" panose="02040502050505030304" pitchFamily="18" charset="0"/>
              </a:rPr>
              <a:t>: 20 </a:t>
            </a:r>
            <a:r>
              <a:rPr lang="en-US" sz="2000" dirty="0" err="1">
                <a:latin typeface="Palatino Linotype" panose="02040502050505030304" pitchFamily="18" charset="0"/>
              </a:rPr>
              <a:t>Teilnehmende</a:t>
            </a:r>
            <a:endParaRPr lang="en-US" sz="2000" dirty="0">
              <a:latin typeface="Palatino Linotype" panose="0204050205050503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b="1" dirty="0" err="1">
                <a:latin typeface="Palatino Linotype" panose="02040502050505030304" pitchFamily="18" charset="0"/>
              </a:rPr>
              <a:t>Internationale</a:t>
            </a:r>
            <a:r>
              <a:rPr lang="en-US" sz="2000" b="1" dirty="0">
                <a:latin typeface="Palatino Linotype" panose="02040502050505030304" pitchFamily="18" charset="0"/>
              </a:rPr>
              <a:t> Akademie </a:t>
            </a:r>
            <a:r>
              <a:rPr lang="en-US" sz="2000" b="1" dirty="0" err="1">
                <a:latin typeface="Palatino Linotype" panose="02040502050505030304" pitchFamily="18" charset="0"/>
              </a:rPr>
              <a:t>Traunkirchen</a:t>
            </a:r>
            <a:r>
              <a:rPr lang="en-US" sz="2000" b="1" dirty="0">
                <a:latin typeface="Palatino Linotype" panose="02040502050505030304" pitchFamily="18" charset="0"/>
              </a:rPr>
              <a:t>: </a:t>
            </a:r>
            <a:r>
              <a:rPr lang="en-US" sz="2000" dirty="0" err="1">
                <a:latin typeface="Palatino Linotype" panose="02040502050505030304" pitchFamily="18" charset="0"/>
              </a:rPr>
              <a:t>Seminarteilnahmen</a:t>
            </a: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000" b="1" dirty="0">
                <a:latin typeface="Palatino Linotype" panose="02040502050505030304" pitchFamily="18" charset="0"/>
              </a:rPr>
              <a:t>Festival University: </a:t>
            </a:r>
            <a:r>
              <a:rPr lang="de-DE" sz="2000" dirty="0">
                <a:latin typeface="Palatino Linotype" panose="02040502050505030304" pitchFamily="18" charset="0"/>
              </a:rPr>
              <a:t>Ars Electronica und Johannes Kepler Universität Linz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Veranstaltungen der ÖAW: z. B. </a:t>
            </a:r>
            <a:r>
              <a:rPr lang="de-DE" sz="2000" b="1" dirty="0">
                <a:latin typeface="Palatino Linotype" panose="02040502050505030304" pitchFamily="18" charset="0"/>
              </a:rPr>
              <a:t>Colloquium Digitale, Feierliche Sitzung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 err="1">
                <a:latin typeface="Palatino Linotype" panose="02040502050505030304" pitchFamily="18" charset="0"/>
              </a:rPr>
              <a:t>Kooperation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Schweizerische</a:t>
            </a:r>
            <a:r>
              <a:rPr lang="en-US" sz="2000" b="1" dirty="0">
                <a:latin typeface="Palatino Linotype" panose="02040502050505030304" pitchFamily="18" charset="0"/>
              </a:rPr>
              <a:t> Studienstiftung: Sommer 2021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>
                <a:latin typeface="Palatino Linotype" panose="02040502050505030304" pitchFamily="18" charset="0"/>
              </a:rPr>
              <a:t>12 </a:t>
            </a:r>
            <a:r>
              <a:rPr lang="en-US" sz="2000" dirty="0" err="1">
                <a:latin typeface="Palatino Linotype" panose="02040502050505030304" pitchFamily="18" charset="0"/>
              </a:rPr>
              <a:t>Geförderte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aus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Österreich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besuchten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Seminare</a:t>
            </a:r>
            <a:r>
              <a:rPr lang="en-US" sz="2000" dirty="0">
                <a:latin typeface="Palatino Linotype" panose="02040502050505030304" pitchFamily="18" charset="0"/>
              </a:rPr>
              <a:t> in der Schweiz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>
                <a:latin typeface="Palatino Linotype" panose="02040502050505030304" pitchFamily="18" charset="0"/>
              </a:rPr>
              <a:t>17 </a:t>
            </a:r>
            <a:r>
              <a:rPr lang="en-US" sz="2000" dirty="0" err="1">
                <a:latin typeface="Palatino Linotype" panose="02040502050505030304" pitchFamily="18" charset="0"/>
              </a:rPr>
              <a:t>Geförderte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aus</a:t>
            </a:r>
            <a:r>
              <a:rPr lang="en-US" sz="2000" dirty="0">
                <a:latin typeface="Palatino Linotype" panose="02040502050505030304" pitchFamily="18" charset="0"/>
              </a:rPr>
              <a:t> der Schweiz </a:t>
            </a:r>
            <a:r>
              <a:rPr lang="en-US" sz="2000" dirty="0" err="1">
                <a:latin typeface="Palatino Linotype" panose="02040502050505030304" pitchFamily="18" charset="0"/>
              </a:rPr>
              <a:t>Seminare</a:t>
            </a:r>
            <a:r>
              <a:rPr lang="en-US" sz="2000" dirty="0">
                <a:latin typeface="Palatino Linotype" panose="02040502050505030304" pitchFamily="18" charset="0"/>
              </a:rPr>
              <a:t> der </a:t>
            </a:r>
            <a:r>
              <a:rPr lang="en-US" sz="2000" dirty="0" err="1">
                <a:latin typeface="Palatino Linotype" panose="02040502050505030304" pitchFamily="18" charset="0"/>
              </a:rPr>
              <a:t>Österreichischen</a:t>
            </a:r>
            <a:r>
              <a:rPr lang="en-US" sz="2000" dirty="0">
                <a:latin typeface="Palatino Linotype" panose="02040502050505030304" pitchFamily="18" charset="0"/>
              </a:rPr>
              <a:t> Studienstiftung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b="1" dirty="0">
                <a:latin typeface="Palatino Linotype" panose="02040502050505030304" pitchFamily="18" charset="0"/>
              </a:rPr>
              <a:t>Neue </a:t>
            </a:r>
            <a:r>
              <a:rPr lang="en-US" sz="2000" b="1" dirty="0" err="1">
                <a:latin typeface="Palatino Linotype" panose="02040502050505030304" pitchFamily="18" charset="0"/>
              </a:rPr>
              <a:t>Formate</a:t>
            </a:r>
            <a:r>
              <a:rPr lang="en-US" sz="2000" b="1" dirty="0">
                <a:latin typeface="Palatino Linotype" panose="02040502050505030304" pitchFamily="18" charset="0"/>
              </a:rPr>
              <a:t> 2022: </a:t>
            </a:r>
            <a:r>
              <a:rPr lang="en-US" sz="2000" b="1" dirty="0" err="1">
                <a:latin typeface="Palatino Linotype" panose="02040502050505030304" pitchFamily="18" charset="0"/>
              </a:rPr>
              <a:t>Werkstattgespräch</a:t>
            </a:r>
            <a:r>
              <a:rPr lang="en-US" sz="2000" b="1" dirty="0">
                <a:latin typeface="Palatino Linotype" panose="02040502050505030304" pitchFamily="18" charset="0"/>
              </a:rPr>
              <a:t>, </a:t>
            </a:r>
            <a:r>
              <a:rPr lang="en-US" sz="2000" b="1" dirty="0" err="1">
                <a:latin typeface="Palatino Linotype" panose="02040502050505030304" pitchFamily="18" charset="0"/>
              </a:rPr>
              <a:t>Geförderte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für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Geförderte</a:t>
            </a:r>
            <a:r>
              <a:rPr lang="en-US" sz="2000" b="1" dirty="0">
                <a:latin typeface="Palatino Linotype" panose="02040502050505030304" pitchFamily="18" charset="0"/>
              </a:rPr>
              <a:t>, Talk, …</a:t>
            </a:r>
            <a:endParaRPr lang="en-US" sz="2000" dirty="0">
              <a:latin typeface="Palatino Linotype" panose="02040502050505030304" pitchFamily="18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</a:pPr>
            <a:endParaRPr lang="de-DE" sz="2000" dirty="0">
              <a:latin typeface="Palatino Linotype" panose="02040502050505030304" pitchFamily="18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A42A30D-4B25-4789-961A-32433EEAA8D2}"/>
              </a:ext>
            </a:extLst>
          </p:cNvPr>
          <p:cNvGrpSpPr/>
          <p:nvPr/>
        </p:nvGrpSpPr>
        <p:grpSpPr>
          <a:xfrm>
            <a:off x="429170" y="1176764"/>
            <a:ext cx="11037730" cy="1099900"/>
            <a:chOff x="-116250" y="2276064"/>
            <a:chExt cx="11037730" cy="10999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619438F-6FAD-4464-AC8B-7EFBACF0466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86415">
              <a:off x="116148" y="2768364"/>
              <a:ext cx="4476315" cy="359695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7FCFC29-7ABB-43AF-9133-B1489F28C83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29" y="2948211"/>
              <a:ext cx="2695757" cy="427753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4CB8D99-2D2C-46DC-B49E-6125CD40A9C6}"/>
                </a:ext>
              </a:extLst>
            </p:cNvPr>
            <p:cNvSpPr/>
            <p:nvPr/>
          </p:nvSpPr>
          <p:spPr>
            <a:xfrm>
              <a:off x="4486012" y="2481570"/>
              <a:ext cx="64354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4800" b="1" kern="0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und Veranstaltungen</a:t>
              </a:r>
              <a:endParaRPr kumimoji="0" lang="de-AT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7ADC017-47AB-4C07-963F-5E8860748D8F}"/>
                </a:ext>
              </a:extLst>
            </p:cNvPr>
            <p:cNvSpPr txBox="1"/>
            <p:nvPr/>
          </p:nvSpPr>
          <p:spPr>
            <a:xfrm rot="21112553">
              <a:off x="-116250" y="2276064"/>
              <a:ext cx="4566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Kooperationen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96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8392576" y="5557152"/>
            <a:ext cx="3683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2000" b="1" dirty="0">
                <a:solidFill>
                  <a:prstClr val="black"/>
                </a:solidFill>
                <a:latin typeface="Palatino Linotype"/>
                <a:cs typeface="Palatino Linotype"/>
              </a:rPr>
              <a:t>Mehr als 30 Mentor*innen</a:t>
            </a:r>
            <a:r>
              <a:rPr lang="de-DE" sz="2000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150F93-53F5-411A-913D-D2026C8B063E}"/>
              </a:ext>
            </a:extLst>
          </p:cNvPr>
          <p:cNvSpPr txBox="1"/>
          <p:nvPr/>
        </p:nvSpPr>
        <p:spPr>
          <a:xfrm>
            <a:off x="4193036" y="5557152"/>
            <a:ext cx="380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Palatino Linotype"/>
                <a:cs typeface="Palatino Linotype"/>
              </a:rPr>
              <a:t>21 Studienstiftungsgespräche</a:t>
            </a:r>
            <a:r>
              <a:rPr lang="de-DE" sz="2000" dirty="0">
                <a:latin typeface="Palatino Linotype"/>
                <a:cs typeface="Palatino Linotype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C635D6-9983-4DDE-82FA-8F9DCC458728}"/>
              </a:ext>
            </a:extLst>
          </p:cNvPr>
          <p:cNvSpPr txBox="1"/>
          <p:nvPr/>
        </p:nvSpPr>
        <p:spPr>
          <a:xfrm>
            <a:off x="115781" y="5557152"/>
            <a:ext cx="3805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Palatino Linotype"/>
                <a:cs typeface="Palatino Linotype"/>
              </a:rPr>
              <a:t>14 mehrtägige Seminare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A03409-7963-400C-AA5F-20D1B95EE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520" t="43922" r="3213"/>
          <a:stretch/>
        </p:blipFill>
        <p:spPr>
          <a:xfrm>
            <a:off x="4037488" y="3166743"/>
            <a:ext cx="4239308" cy="225836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0E8D6A9-E319-4933-B126-41D74280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5" b="1839"/>
          <a:stretch/>
        </p:blipFill>
        <p:spPr>
          <a:xfrm>
            <a:off x="8392577" y="3169566"/>
            <a:ext cx="3683643" cy="225553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C8593CA-3B24-415F-B8C6-18F989A4F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81" b="3824"/>
          <a:stretch/>
        </p:blipFill>
        <p:spPr>
          <a:xfrm>
            <a:off x="115780" y="3166743"/>
            <a:ext cx="3805927" cy="22583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DBD95B-D163-4054-BC57-AE4649DF3D1D}"/>
              </a:ext>
            </a:extLst>
          </p:cNvPr>
          <p:cNvSpPr txBox="1"/>
          <p:nvPr/>
        </p:nvSpPr>
        <p:spPr>
          <a:xfrm>
            <a:off x="5304842" y="2486893"/>
            <a:ext cx="4929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Palatino Linotype" panose="02040502050505030304" pitchFamily="18" charset="0"/>
              </a:rPr>
              <a:t>aus allen Bundesländern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D734F88-487C-40E0-BA6A-6691CA224937}"/>
              </a:ext>
            </a:extLst>
          </p:cNvPr>
          <p:cNvGrpSpPr/>
          <p:nvPr/>
        </p:nvGrpSpPr>
        <p:grpSpPr>
          <a:xfrm>
            <a:off x="148609" y="2160568"/>
            <a:ext cx="5159261" cy="906016"/>
            <a:chOff x="148609" y="1113827"/>
            <a:chExt cx="5159261" cy="90601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22734AA-AAEF-4AB1-B417-39230347F652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86415">
              <a:off x="619984" y="1660148"/>
              <a:ext cx="4476315" cy="359695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D01E738-92CF-40AE-B464-A4A70EEE81FA}"/>
                </a:ext>
              </a:extLst>
            </p:cNvPr>
            <p:cNvSpPr txBox="1"/>
            <p:nvPr/>
          </p:nvSpPr>
          <p:spPr>
            <a:xfrm rot="21112553">
              <a:off x="148609" y="1113827"/>
              <a:ext cx="51592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256 Geförderte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70764B34-B4B4-4CF5-903D-F4F141D34B29}"/>
              </a:ext>
            </a:extLst>
          </p:cNvPr>
          <p:cNvSpPr txBox="1"/>
          <p:nvPr/>
        </p:nvSpPr>
        <p:spPr>
          <a:xfrm>
            <a:off x="579438" y="1270732"/>
            <a:ext cx="478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Palatino Linotype" panose="02040502050505030304" pitchFamily="18" charset="0"/>
              </a:rPr>
              <a:t>Stand Jahresbeginn 2022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F34EA24-D698-4DA6-BA33-CE7F0508D37D}"/>
              </a:ext>
            </a:extLst>
          </p:cNvPr>
          <p:cNvSpPr txBox="1"/>
          <p:nvPr/>
        </p:nvSpPr>
        <p:spPr>
          <a:xfrm>
            <a:off x="2858141" y="6113744"/>
            <a:ext cx="653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Palatino Linotype" panose="02040502050505030304" pitchFamily="18" charset="0"/>
              </a:rPr>
              <a:t>Laufend Veranstaltungen, Workshops, Initiativen u.v.m.</a:t>
            </a:r>
          </a:p>
        </p:txBody>
      </p:sp>
    </p:spTree>
    <p:extLst>
      <p:ext uri="{BB962C8B-B14F-4D97-AF65-F5344CB8AC3E}">
        <p14:creationId xmlns:p14="http://schemas.microsoft.com/office/powerpoint/2010/main" val="328062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3976698-553B-4B59-97E7-BE2CEE7C6731}"/>
              </a:ext>
            </a:extLst>
          </p:cNvPr>
          <p:cNvGrpSpPr/>
          <p:nvPr/>
        </p:nvGrpSpPr>
        <p:grpSpPr>
          <a:xfrm rot="21369539">
            <a:off x="331069" y="1168122"/>
            <a:ext cx="5572355" cy="1569658"/>
            <a:chOff x="1251515" y="2032779"/>
            <a:chExt cx="6154306" cy="142060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20512EF-9896-412C-9953-258DDF774C5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1441611" y="2581828"/>
              <a:ext cx="5251062" cy="35969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BF34A5C-15DC-4EE5-ABDC-B023AF9CC31C}"/>
                </a:ext>
              </a:extLst>
            </p:cNvPr>
            <p:cNvSpPr txBox="1"/>
            <p:nvPr/>
          </p:nvSpPr>
          <p:spPr>
            <a:xfrm rot="21121754">
              <a:off x="1251515" y="2032779"/>
              <a:ext cx="6154306" cy="14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800" b="1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Wir suchen dich!</a:t>
              </a:r>
            </a:p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altLang="de-DE" sz="4800" b="1" dirty="0">
                <a:solidFill>
                  <a:srgbClr val="282828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Brandon Grotesque Black" panose="020B0A03020203060202" pitchFamily="34" charset="0"/>
              </a:endParaRPr>
            </a:p>
          </p:txBody>
        </p:sp>
      </p:grpSp>
      <p:pic>
        <p:nvPicPr>
          <p:cNvPr id="3" name="Onlinemedien 2" title="Das ist die Österreichische Studienstiftung: Sabine Ladstätter">
            <a:hlinkClick r:id="" action="ppaction://media"/>
            <a:extLst>
              <a:ext uri="{FF2B5EF4-FFF2-40B4-BE49-F238E27FC236}">
                <a16:creationId xmlns:a16="http://schemas.microsoft.com/office/drawing/2014/main" id="{AC8C0246-3A0F-4CDD-B41F-2E56A9281E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51230" y="1897811"/>
            <a:ext cx="7740770" cy="4960189"/>
          </a:xfrm>
          <a:prstGeom prst="rect">
            <a:avLst/>
          </a:prstGeom>
        </p:spPr>
      </p:pic>
      <p:sp>
        <p:nvSpPr>
          <p:cNvPr id="6" name="Inhaltsplatzhalter 1"/>
          <p:cNvSpPr txBox="1">
            <a:spLocks/>
          </p:cNvSpPr>
          <p:nvPr/>
        </p:nvSpPr>
        <p:spPr>
          <a:xfrm>
            <a:off x="343348" y="5332617"/>
            <a:ext cx="3357282" cy="57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smtClean="0">
                <a:latin typeface="Palatino Linotype" panose="02040502050505030304" pitchFamily="18" charset="0"/>
                <a:hlinkClick r:id="rId6"/>
              </a:rPr>
              <a:t>Interview</a:t>
            </a:r>
            <a:endParaRPr lang="de-DE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0188E08-5704-435C-809E-299515F3602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33" y="3089100"/>
            <a:ext cx="1549494" cy="3596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B4F338-B7DD-4D4D-9018-BC3B4A233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1" t="5263" r="45399" b="10628"/>
          <a:stretch/>
        </p:blipFill>
        <p:spPr>
          <a:xfrm>
            <a:off x="6096000" y="1551780"/>
            <a:ext cx="3067095" cy="526573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68790" y="3661597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Motivationsschreiben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Lebenslauf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Empfehlungsschreiben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Kurzes Video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r>
              <a:rPr lang="de-DE" sz="2000" b="1" dirty="0">
                <a:latin typeface="Palatino Linotype" panose="02040502050505030304" pitchFamily="18" charset="0"/>
                <a:hlinkClick r:id="rId5"/>
              </a:rPr>
              <a:t>www.oeaw.ac.at/studienstiftung/bewerbung</a:t>
            </a:r>
            <a:endParaRPr lang="de-DE" sz="2000" b="1" dirty="0">
              <a:latin typeface="Palatino Linotype" panose="02040502050505030304" pitchFamily="18" charset="0"/>
            </a:endParaRPr>
          </a:p>
          <a:p>
            <a:endParaRPr lang="de-DE" sz="2000" b="1" dirty="0">
              <a:latin typeface="Palatino Linotype" panose="02040502050505030304" pitchFamily="18" charset="0"/>
            </a:endParaRPr>
          </a:p>
          <a:p>
            <a:endParaRPr lang="de-DE" sz="2000" b="1" dirty="0">
              <a:latin typeface="Palatino Linotype" panose="02040502050505030304" pitchFamily="18" charset="0"/>
            </a:endParaRPr>
          </a:p>
          <a:p>
            <a:endParaRPr lang="de-DE" sz="2000" b="1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252D5F9-A1FF-4E17-9AE3-A4C3C90F4E7B}"/>
              </a:ext>
            </a:extLst>
          </p:cNvPr>
          <p:cNvGrpSpPr/>
          <p:nvPr/>
        </p:nvGrpSpPr>
        <p:grpSpPr>
          <a:xfrm>
            <a:off x="2342745" y="1498029"/>
            <a:ext cx="4284828" cy="905358"/>
            <a:chOff x="152997" y="1175613"/>
            <a:chExt cx="4284828" cy="90535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3A7238F-A1C3-472E-B0E7-F3B8E3276A7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86415">
              <a:off x="625460" y="1721276"/>
              <a:ext cx="3787651" cy="35969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3634CAE-73A9-4594-B369-79C07FD7B284}"/>
                </a:ext>
              </a:extLst>
            </p:cNvPr>
            <p:cNvSpPr txBox="1"/>
            <p:nvPr/>
          </p:nvSpPr>
          <p:spPr>
            <a:xfrm rot="21112553">
              <a:off x="152997" y="1175613"/>
              <a:ext cx="42848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Bewerbung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B60CC877-9356-46DB-9065-AA73934AAB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73" t="12476" r="40542" b="8421"/>
          <a:stretch/>
        </p:blipFill>
        <p:spPr>
          <a:xfrm>
            <a:off x="9277855" y="1551781"/>
            <a:ext cx="2914146" cy="526573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AC009E0-753E-4161-A120-A2D14B36DC09}"/>
              </a:ext>
            </a:extLst>
          </p:cNvPr>
          <p:cNvSpPr/>
          <p:nvPr/>
        </p:nvSpPr>
        <p:spPr>
          <a:xfrm>
            <a:off x="568790" y="2893665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latin typeface="Palatino Linotype" panose="02040502050505030304" pitchFamily="18" charset="0"/>
              </a:rPr>
              <a:t>01. September bis 30.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951089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579438" y="295420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Potential für persönliche und intellektuelle Entwicklung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Engagement und Aktivitäten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Interessen und Motivation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Persönlichkeit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Teilnahme an Auswahltagen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DFDE27F-1764-41E7-B12E-23C8E001D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" t="10670" r="1" b="9443"/>
          <a:stretch/>
        </p:blipFill>
        <p:spPr>
          <a:xfrm>
            <a:off x="7720901" y="1592263"/>
            <a:ext cx="4471099" cy="5265737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F1C1EA-8D52-4057-A0B4-F0774071E965}"/>
              </a:ext>
            </a:extLst>
          </p:cNvPr>
          <p:cNvGrpSpPr/>
          <p:nvPr/>
        </p:nvGrpSpPr>
        <p:grpSpPr>
          <a:xfrm rot="735060">
            <a:off x="2596365" y="1431830"/>
            <a:ext cx="5582340" cy="893715"/>
            <a:chOff x="654230" y="2589722"/>
            <a:chExt cx="5582340" cy="89371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57121F9-D75E-4B18-B4C9-D0A5393838A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94180">
              <a:off x="890287" y="3123742"/>
              <a:ext cx="5251062" cy="35969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7BF353A-551F-4D8F-AE1A-F41FF7DAF0D1}"/>
                </a:ext>
              </a:extLst>
            </p:cNvPr>
            <p:cNvSpPr txBox="1"/>
            <p:nvPr/>
          </p:nvSpPr>
          <p:spPr>
            <a:xfrm rot="21361925">
              <a:off x="654230" y="2589722"/>
              <a:ext cx="55823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800" b="1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Auswahlkriterien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4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1F9C50-50B4-4745-91D1-B0B6B80CE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3" t="643" r="12946" b="-643"/>
          <a:stretch/>
        </p:blipFill>
        <p:spPr>
          <a:xfrm>
            <a:off x="6096000" y="1581769"/>
            <a:ext cx="6096000" cy="527352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79439" y="3182938"/>
            <a:ext cx="46845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Präsentation und Diskussion in Kleingruppen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Interviews mit Mitgliedern des Auswahlkomitees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Auswahlen in der Nähe des Wohnortes</a:t>
            </a: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FFBD7EB-BDDC-4A81-9B01-492299911B8D}"/>
              </a:ext>
            </a:extLst>
          </p:cNvPr>
          <p:cNvGrpSpPr/>
          <p:nvPr/>
        </p:nvGrpSpPr>
        <p:grpSpPr>
          <a:xfrm>
            <a:off x="2282070" y="1521762"/>
            <a:ext cx="4094544" cy="830997"/>
            <a:chOff x="489364" y="1260014"/>
            <a:chExt cx="4094544" cy="83099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29F1DA5-CF95-4174-BD26-D6AF20B651C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624091" y="1705994"/>
              <a:ext cx="3959817" cy="35969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5CB3534-AF28-494F-8E0D-0EA1C82F9916}"/>
                </a:ext>
              </a:extLst>
            </p:cNvPr>
            <p:cNvSpPr txBox="1"/>
            <p:nvPr/>
          </p:nvSpPr>
          <p:spPr>
            <a:xfrm rot="21156770">
              <a:off x="489364" y="1260014"/>
              <a:ext cx="3946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Auswahltage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13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28499" y="5634496"/>
            <a:ext cx="10915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dirty="0">
                <a:latin typeface="Palatino Linotype" panose="02040502050505030304" pitchFamily="18" charset="0"/>
                <a:hlinkClick r:id="rId3"/>
              </a:rPr>
              <a:t>https://www.oeaw.ac.at/studienst</a:t>
            </a:r>
            <a:r>
              <a:rPr lang="de-DE" sz="4800" dirty="0">
                <a:latin typeface="Palatino Linotype" panose="02040502050505030304" pitchFamily="18" charset="0"/>
                <a:hlinkClick r:id="rId3"/>
              </a:rPr>
              <a:t>iftung</a:t>
            </a:r>
            <a:endParaRPr lang="de-DE" sz="4800" dirty="0">
              <a:latin typeface="Palatino Linotype" panose="02040502050505030304" pitchFamily="18" charset="0"/>
            </a:endParaRPr>
          </a:p>
        </p:txBody>
      </p:sp>
      <p:sp>
        <p:nvSpPr>
          <p:cNvPr id="5" name="Textfeld 14"/>
          <p:cNvSpPr txBox="1">
            <a:spLocks noChangeArrowheads="1"/>
          </p:cNvSpPr>
          <p:nvPr/>
        </p:nvSpPr>
        <p:spPr bwMode="auto">
          <a:xfrm>
            <a:off x="1074780" y="3248386"/>
            <a:ext cx="100455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endParaRPr lang="de-DE" altLang="de-DE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de-DE" altLang="de-DE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Geschäftsstelle der Österreichischen Studienstiftung</a:t>
            </a:r>
          </a:p>
          <a:p>
            <a:pPr algn="ctr"/>
            <a:r>
              <a:rPr lang="de-DE" altLang="de-DE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Dr. Alexander Nagler, </a:t>
            </a:r>
            <a:r>
              <a:rPr lang="de-DE" altLang="de-DE" sz="24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Mag.</a:t>
            </a:r>
            <a:r>
              <a:rPr lang="de-DE" altLang="de-DE" sz="2400" baseline="30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a</a:t>
            </a:r>
            <a:r>
              <a:rPr lang="de-DE" altLang="de-DE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de-DE" sz="2400">
                <a:solidFill>
                  <a:srgbClr val="000000"/>
                </a:solidFill>
                <a:latin typeface="Palatino Linotype" panose="02040502050505030304" pitchFamily="18" charset="0"/>
              </a:rPr>
              <a:t>Angela </a:t>
            </a:r>
            <a:r>
              <a:rPr lang="de-DE" altLang="de-DE" sz="2400" smtClean="0">
                <a:solidFill>
                  <a:srgbClr val="000000"/>
                </a:solidFill>
                <a:latin typeface="Palatino Linotype" panose="02040502050505030304" pitchFamily="18" charset="0"/>
              </a:rPr>
              <a:t>Balder</a:t>
            </a:r>
            <a:endParaRPr lang="de-DE" altLang="de-DE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de-DE" altLang="de-DE" sz="2400" dirty="0">
                <a:solidFill>
                  <a:srgbClr val="000000"/>
                </a:solidFill>
                <a:latin typeface="Palatino Linotype" panose="02040502050505030304" pitchFamily="18" charset="0"/>
                <a:hlinkClick r:id="rId4"/>
              </a:rPr>
              <a:t>studienstiftung@oeaw.ac.at</a:t>
            </a:r>
            <a:endParaRPr lang="de-DE" altLang="de-DE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feld 14">
            <a:extLst>
              <a:ext uri="{FF2B5EF4-FFF2-40B4-BE49-F238E27FC236}">
                <a16:creationId xmlns:a16="http://schemas.microsoft.com/office/drawing/2014/main" id="{1D84D9B6-41E9-483C-A7C7-81D8A97B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217" y="1605840"/>
            <a:ext cx="100455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de-DE" altLang="de-DE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de-DE" altLang="de-DE" sz="48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DANKE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403856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23047" y="1771836"/>
            <a:ext cx="3357282" cy="57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latin typeface="Palatino Linotype" panose="02040502050505030304" pitchFamily="18" charset="0"/>
                <a:hlinkClick r:id="rId4"/>
              </a:rPr>
              <a:t>Video</a:t>
            </a:r>
            <a:endParaRPr lang="de-DE" b="1" dirty="0">
              <a:latin typeface="Palatino Linotype" panose="02040502050505030304" pitchFamily="18" charset="0"/>
            </a:endParaRPr>
          </a:p>
        </p:txBody>
      </p:sp>
      <p:pic>
        <p:nvPicPr>
          <p:cNvPr id="5" name="Onlinemedien 3" title="Sommerschule 2021 der Österreichischen Studienstiftung">
            <a:hlinkClick r:id="" action="ppaction://media"/>
            <a:extLst>
              <a:ext uri="{FF2B5EF4-FFF2-40B4-BE49-F238E27FC236}">
                <a16:creationId xmlns:a16="http://schemas.microsoft.com/office/drawing/2014/main" id="{C989B04E-48B0-4839-8793-E66722D4A4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70325" y="2593954"/>
            <a:ext cx="7586170" cy="42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BC191379-88BA-4EDD-A8CB-61385C031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51" r="17586" b="-359"/>
          <a:stretch/>
        </p:blipFill>
        <p:spPr>
          <a:xfrm>
            <a:off x="6823430" y="2760503"/>
            <a:ext cx="6000749" cy="415563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80468" y="1567855"/>
            <a:ext cx="9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Die Österreichische Studienstiftung</a:t>
            </a:r>
          </a:p>
        </p:txBody>
      </p:sp>
      <p:sp>
        <p:nvSpPr>
          <p:cNvPr id="13" name="Textfeld 14">
            <a:extLst>
              <a:ext uri="{FF2B5EF4-FFF2-40B4-BE49-F238E27FC236}">
                <a16:creationId xmlns:a16="http://schemas.microsoft.com/office/drawing/2014/main" id="{12FD5F87-D444-B344-B002-2999EF2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40" y="3552683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5842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für die Dauer des Studiums </a:t>
            </a:r>
          </a:p>
        </p:txBody>
      </p:sp>
      <p:sp>
        <p:nvSpPr>
          <p:cNvPr id="16" name="Textfeld 14">
            <a:extLst>
              <a:ext uri="{FF2B5EF4-FFF2-40B4-BE49-F238E27FC236}">
                <a16:creationId xmlns:a16="http://schemas.microsoft.com/office/drawing/2014/main" id="{12FD5F87-D444-B344-B002-2999EF2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95" y="4398054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Mehrtägige Seminare</a:t>
            </a:r>
          </a:p>
        </p:txBody>
      </p:sp>
      <p:sp>
        <p:nvSpPr>
          <p:cNvPr id="8" name="Textfeld 14">
            <a:extLst>
              <a:ext uri="{FF2B5EF4-FFF2-40B4-BE49-F238E27FC236}">
                <a16:creationId xmlns:a16="http://schemas.microsoft.com/office/drawing/2014/main" id="{88AFD192-CB43-4336-A34B-A7F18959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95" y="4838318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Studienstiftungsgespräche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F2EF3584-E20F-44C6-AEEB-2F61455B1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54" y="6272927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Veranstaltungen, Kooperationen, Initiativen</a:t>
            </a: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21944B15-95F3-4240-996E-20CE288F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60" y="5775301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Volontariate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4E0F31-E1BF-4BDF-BF4D-B223B35BC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31" y="5300237"/>
            <a:ext cx="5729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Mentoring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0420378-7297-4508-9B15-682E3FFA1B32}"/>
              </a:ext>
            </a:extLst>
          </p:cNvPr>
          <p:cNvGrpSpPr/>
          <p:nvPr/>
        </p:nvGrpSpPr>
        <p:grpSpPr>
          <a:xfrm rot="21405532">
            <a:off x="3992318" y="2654715"/>
            <a:ext cx="3058543" cy="957332"/>
            <a:chOff x="4105326" y="2091524"/>
            <a:chExt cx="3058543" cy="95733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0EEF652-835C-476B-A90A-DA800C4EDD7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88583">
              <a:off x="5011794" y="2689161"/>
              <a:ext cx="2152075" cy="359695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E52FD39-2A8E-4C5B-8559-06ED83332748}"/>
                </a:ext>
              </a:extLst>
            </p:cNvPr>
            <p:cNvSpPr/>
            <p:nvPr/>
          </p:nvSpPr>
          <p:spPr>
            <a:xfrm rot="812830">
              <a:off x="4105326" y="2091524"/>
              <a:ext cx="290335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de-DE" sz="4800" b="1" kern="0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f</a:t>
              </a:r>
              <a:r>
                <a:rPr kumimoji="0" lang="de-DE" altLang="de-DE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ördert</a:t>
              </a: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 …</a:t>
              </a:r>
              <a:endParaRPr kumimoji="0" lang="de-AT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6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8"/>
          <p:cNvSpPr>
            <a:spLocks noGrp="1"/>
          </p:cNvSpPr>
          <p:nvPr>
            <p:ph type="subTitle" idx="1"/>
          </p:nvPr>
        </p:nvSpPr>
        <p:spPr>
          <a:xfrm>
            <a:off x="0" y="5420129"/>
            <a:ext cx="9144000" cy="1655762"/>
          </a:xfrm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venir Light" panose="020B0402020203020204" pitchFamily="34" charset="77"/>
            </a:endParaRPr>
          </a:p>
          <a:p>
            <a:endParaRPr lang="de-AT" dirty="0">
              <a:solidFill>
                <a:srgbClr val="000000"/>
              </a:solidFill>
              <a:latin typeface="Avenir Light" panose="020B0402020203020204" pitchFamily="34" charset="77"/>
            </a:endParaRPr>
          </a:p>
          <a:p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632402" y="3388707"/>
            <a:ext cx="11295604" cy="3738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Mathematik trifft Philosophie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Kunstgeschichte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Green Chemistry 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Energiewende und Mobilität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Nachhaltigkeit in Gebirgsräumen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6 Fragen zur Geldpolitik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DE" sz="2000" dirty="0">
                <a:latin typeface="Palatino Linotype" panose="02040502050505030304" pitchFamily="18" charset="0"/>
              </a:rPr>
              <a:t>Iran</a:t>
            </a:r>
          </a:p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CD62D9-BEB6-4F20-9124-9B4B92B57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" t="6000" r="5216"/>
          <a:stretch/>
        </p:blipFill>
        <p:spPr>
          <a:xfrm>
            <a:off x="6096001" y="2276475"/>
            <a:ext cx="6096000" cy="460753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73FA08D-19A0-49A2-AA48-09F7590772F8}"/>
              </a:ext>
            </a:extLst>
          </p:cNvPr>
          <p:cNvGrpSpPr/>
          <p:nvPr/>
        </p:nvGrpSpPr>
        <p:grpSpPr>
          <a:xfrm>
            <a:off x="-349991" y="1300509"/>
            <a:ext cx="7302063" cy="1951931"/>
            <a:chOff x="232161" y="2822959"/>
            <a:chExt cx="7302063" cy="195193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5D31AD7-4758-4198-A7D4-ECF9E9F29F5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1212396" y="3324989"/>
              <a:ext cx="3185070" cy="35969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06F3F57-AC6B-4F03-B69C-AFAF09D6F60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4730" y="4270732"/>
              <a:ext cx="1549494" cy="359695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C68879F-154E-4D1C-975A-6E19D82874AE}"/>
                </a:ext>
              </a:extLst>
            </p:cNvPr>
            <p:cNvSpPr/>
            <p:nvPr/>
          </p:nvSpPr>
          <p:spPr>
            <a:xfrm>
              <a:off x="3351067" y="3943893"/>
              <a:ext cx="410080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Auswahl 2022</a:t>
              </a:r>
              <a:endParaRPr kumimoji="0" lang="de-AT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21E7B0F-BFA4-4C26-BDBC-43BE10D05833}"/>
                </a:ext>
              </a:extLst>
            </p:cNvPr>
            <p:cNvSpPr txBox="1"/>
            <p:nvPr/>
          </p:nvSpPr>
          <p:spPr>
            <a:xfrm rot="21112553">
              <a:off x="232161" y="2822959"/>
              <a:ext cx="4566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Seminare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58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hnee, draußen, Person, Mann enthält.&#10;&#10;Automatisch generierte Beschreibung">
            <a:extLst>
              <a:ext uri="{FF2B5EF4-FFF2-40B4-BE49-F238E27FC236}">
                <a16:creationId xmlns:a16="http://schemas.microsoft.com/office/drawing/2014/main" id="{267662EF-E6CB-464D-943C-9E45D7CA0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34" r="-3" b="33507"/>
          <a:stretch/>
        </p:blipFill>
        <p:spPr>
          <a:xfrm>
            <a:off x="3168507" y="1601033"/>
            <a:ext cx="5859777" cy="2568174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1" name="Grafik 90" descr="Ein Bild, das Person, drinnen, Mann, Mädchen enthält.&#10;&#10;Automatisch generierte Beschreibung">
            <a:extLst>
              <a:ext uri="{FF2B5EF4-FFF2-40B4-BE49-F238E27FC236}">
                <a16:creationId xmlns:a16="http://schemas.microsoft.com/office/drawing/2014/main" id="{7F2BC44C-6922-EE40-ADAB-AB0CDF56A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3" t="22516" r="33185" b="27574"/>
          <a:stretch/>
        </p:blipFill>
        <p:spPr>
          <a:xfrm>
            <a:off x="7456566" y="1617159"/>
            <a:ext cx="4735434" cy="256476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6" name="Grafik 85" descr="Ein Bild, das Person, Sport, Ball, Gruppe enthält.&#10;&#10;Automatisch generierte Beschreibung">
            <a:extLst>
              <a:ext uri="{FF2B5EF4-FFF2-40B4-BE49-F238E27FC236}">
                <a16:creationId xmlns:a16="http://schemas.microsoft.com/office/drawing/2014/main" id="{6798A732-6AF4-D746-B544-4F014CE508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1" t="6829" r="133" b="40048"/>
          <a:stretch/>
        </p:blipFill>
        <p:spPr>
          <a:xfrm>
            <a:off x="6359926" y="4272955"/>
            <a:ext cx="5832054" cy="2556000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8" name="Grafik 87" descr="Ein Bild, das Person, drinnen, Mann, mithilfe von enthält.&#10;&#10;Automatisch generierte Beschreibung">
            <a:extLst>
              <a:ext uri="{FF2B5EF4-FFF2-40B4-BE49-F238E27FC236}">
                <a16:creationId xmlns:a16="http://schemas.microsoft.com/office/drawing/2014/main" id="{C9E1D658-1769-7B42-A5AF-1545A4C6F0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47" r="-2" b="19866"/>
          <a:stretch/>
        </p:blipFill>
        <p:spPr>
          <a:xfrm>
            <a:off x="0" y="4290060"/>
            <a:ext cx="7698544" cy="2567940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1A1CD43-93ED-4752-A5D9-ED224C43E7F1}"/>
              </a:ext>
            </a:extLst>
          </p:cNvPr>
          <p:cNvGrpSpPr/>
          <p:nvPr/>
        </p:nvGrpSpPr>
        <p:grpSpPr>
          <a:xfrm>
            <a:off x="132219" y="1635694"/>
            <a:ext cx="4603216" cy="2029930"/>
            <a:chOff x="741588" y="2744960"/>
            <a:chExt cx="4603216" cy="202993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2A3F211-FE7B-49F2-8009-4A24828974A4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86415">
              <a:off x="1204804" y="3240226"/>
              <a:ext cx="4140000" cy="35969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CE99F21-BA9B-4CE7-8769-196D37E0091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9988" y="4262385"/>
              <a:ext cx="1549494" cy="359695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6C3C573-80C9-4DA3-B3FD-D5ACE18B5997}"/>
                </a:ext>
              </a:extLst>
            </p:cNvPr>
            <p:cNvSpPr/>
            <p:nvPr/>
          </p:nvSpPr>
          <p:spPr>
            <a:xfrm>
              <a:off x="1426011" y="3943893"/>
              <a:ext cx="28520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Seminare</a:t>
              </a:r>
              <a:endParaRPr kumimoji="0" lang="de-AT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80C9D11-6292-4A37-AE60-5081D4A98E3F}"/>
                </a:ext>
              </a:extLst>
            </p:cNvPr>
            <p:cNvSpPr txBox="1"/>
            <p:nvPr/>
          </p:nvSpPr>
          <p:spPr>
            <a:xfrm rot="21112553">
              <a:off x="741588" y="2744960"/>
              <a:ext cx="4566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Mehrtägige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2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haltend, Mann, Anzug enthält.&#10;&#10;Automatisch generierte Beschreibung">
            <a:extLst>
              <a:ext uri="{FF2B5EF4-FFF2-40B4-BE49-F238E27FC236}">
                <a16:creationId xmlns:a16="http://schemas.microsoft.com/office/drawing/2014/main" id="{056D94C4-7110-8F4F-9CE3-D8C2B93B8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0" t="25421" r="132" b="21933"/>
          <a:stretch/>
        </p:blipFill>
        <p:spPr>
          <a:xfrm>
            <a:off x="6350069" y="4297679"/>
            <a:ext cx="5841911" cy="2545081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Grafik 4" descr="Ein Bild, das Person, Mann, Personen, Frau enthält.&#10;&#10;Automatisch generierte Beschreibung">
            <a:extLst>
              <a:ext uri="{FF2B5EF4-FFF2-40B4-BE49-F238E27FC236}">
                <a16:creationId xmlns:a16="http://schemas.microsoft.com/office/drawing/2014/main" id="{9DFDFD9F-8E49-4643-9E4D-616DBBE34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" t="13747" r="-101" b="30947"/>
          <a:stretch/>
        </p:blipFill>
        <p:spPr>
          <a:xfrm>
            <a:off x="0" y="4282440"/>
            <a:ext cx="7698544" cy="2575560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0" name="Grafik 9" descr="Ein Bild, das drinnen, Person, Decke, Personen enthält.&#10;&#10;Automatisch generierte Beschreibung">
            <a:extLst>
              <a:ext uri="{FF2B5EF4-FFF2-40B4-BE49-F238E27FC236}">
                <a16:creationId xmlns:a16="http://schemas.microsoft.com/office/drawing/2014/main" id="{EAF4C9DA-409B-D84B-B193-114444CFB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9" t="24819" r="97" b="25209"/>
          <a:stretch/>
        </p:blipFill>
        <p:spPr>
          <a:xfrm>
            <a:off x="4493436" y="1592263"/>
            <a:ext cx="7698564" cy="2567940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Grafik 7" descr="Ein Bild, das Person, drinnen, Bär, Teddy enthält.&#10;&#10;Automatisch generierte Beschreibung">
            <a:extLst>
              <a:ext uri="{FF2B5EF4-FFF2-40B4-BE49-F238E27FC236}">
                <a16:creationId xmlns:a16="http://schemas.microsoft.com/office/drawing/2014/main" id="{E0E95488-3AF3-435B-80FD-5BECE862D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" t="127" r="-134" b="34307"/>
          <a:stretch/>
        </p:blipFill>
        <p:spPr>
          <a:xfrm>
            <a:off x="16075" y="1592263"/>
            <a:ext cx="5859777" cy="2564522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08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8"/>
          <p:cNvSpPr>
            <a:spLocks noGrp="1"/>
          </p:cNvSpPr>
          <p:nvPr>
            <p:ph type="subTitle" idx="1"/>
          </p:nvPr>
        </p:nvSpPr>
        <p:spPr>
          <a:xfrm>
            <a:off x="0" y="5420129"/>
            <a:ext cx="9144000" cy="1655762"/>
          </a:xfrm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venir Light" panose="020B0402020203020204" pitchFamily="34" charset="77"/>
            </a:endParaRPr>
          </a:p>
          <a:p>
            <a:endParaRPr lang="de-AT" dirty="0">
              <a:solidFill>
                <a:srgbClr val="000000"/>
              </a:solidFill>
              <a:latin typeface="Avenir Light" panose="020B0402020203020204" pitchFamily="34" charset="77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46E62A-669E-4A21-9B55-4669FE878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20" b="5608"/>
          <a:stretch/>
        </p:blipFill>
        <p:spPr>
          <a:xfrm>
            <a:off x="2852268" y="2221455"/>
            <a:ext cx="9339732" cy="463654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624660-829F-4A19-8E96-7FCBB29BD317}"/>
              </a:ext>
            </a:extLst>
          </p:cNvPr>
          <p:cNvGrpSpPr/>
          <p:nvPr/>
        </p:nvGrpSpPr>
        <p:grpSpPr>
          <a:xfrm>
            <a:off x="335964" y="1723816"/>
            <a:ext cx="8114925" cy="869535"/>
            <a:chOff x="894062" y="2402534"/>
            <a:chExt cx="8114925" cy="86953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3E257F3-3E8A-495C-8666-9E28EAEC0C5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1175436" y="2912374"/>
              <a:ext cx="7833551" cy="359695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347EDDC-5FAE-4F80-8BF7-48C3D90850B2}"/>
                </a:ext>
              </a:extLst>
            </p:cNvPr>
            <p:cNvSpPr txBox="1"/>
            <p:nvPr/>
          </p:nvSpPr>
          <p:spPr>
            <a:xfrm rot="20900583">
              <a:off x="894062" y="2402534"/>
              <a:ext cx="80275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800" b="1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Studienstiftungsgespräche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09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4">
            <a:extLst>
              <a:ext uri="{FF2B5EF4-FFF2-40B4-BE49-F238E27FC236}">
                <a16:creationId xmlns:a16="http://schemas.microsoft.com/office/drawing/2014/main" id="{12FD5F87-D444-B344-B002-2999EF21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2549128"/>
            <a:ext cx="572964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2022 mit Persönlichkeiten wie</a:t>
            </a:r>
          </a:p>
          <a:p>
            <a:pPr marL="342900" marR="0" lvl="0" indent="-34290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altLang="de-DE" sz="2200" dirty="0">
              <a:solidFill>
                <a:srgbClr val="000000"/>
              </a:solidFill>
              <a:latin typeface="Palatino Linotype" panose="02040502050505030304" pitchFamily="18" charset="0"/>
              <a:ea typeface="MS PGothic" panose="020B0600070205080204" pitchFamily="34" charset="-128"/>
              <a:sym typeface="Helvetica Light"/>
            </a:endParaRP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Prof. Anton Zeilinger</a:t>
            </a: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/>
            </a:pP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	</a:t>
            </a:r>
            <a:r>
              <a:rPr lang="de-DE" altLang="de-DE" i="1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Präsident der ÖAW</a:t>
            </a:r>
            <a:endParaRPr kumimoji="0" lang="de-DE" altLang="de-DE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MS PGothic" panose="020B0600070205080204" pitchFamily="34" charset="-128"/>
              <a:cs typeface="+mn-cs"/>
              <a:sym typeface="Helvetica Light"/>
            </a:endParaRP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DI Herbert </a:t>
            </a:r>
            <a:r>
              <a:rPr lang="de-DE" altLang="de-DE" sz="2200" dirty="0" err="1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Eibensteiner</a:t>
            </a:r>
            <a:endParaRPr lang="de-DE" altLang="de-DE" sz="2200" dirty="0">
              <a:solidFill>
                <a:srgbClr val="000000"/>
              </a:solidFill>
              <a:latin typeface="Palatino Linotype" panose="02040502050505030304" pitchFamily="18" charset="0"/>
              <a:ea typeface="MS PGothic" panose="020B0600070205080204" pitchFamily="34" charset="-128"/>
              <a:sym typeface="Helvetica Light"/>
            </a:endParaRPr>
          </a:p>
          <a:p>
            <a:pPr marL="0" lvl="1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/>
            </a:pP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	</a:t>
            </a:r>
            <a:r>
              <a:rPr lang="de-DE" altLang="de-DE" i="1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Vorstandsvorsitzender voestalpine AG</a:t>
            </a: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Dr. Hannah 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Liko</a:t>
            </a:r>
            <a:endParaRPr lang="de-DE" altLang="de-DE" sz="2200" dirty="0">
              <a:solidFill>
                <a:srgbClr val="000000"/>
              </a:solidFill>
              <a:latin typeface="Palatino Linotype" panose="02040502050505030304" pitchFamily="18" charset="0"/>
              <a:ea typeface="MS PGothic" panose="020B0600070205080204" pitchFamily="34" charset="-128"/>
              <a:sym typeface="Helvetica Light"/>
            </a:endParaRPr>
          </a:p>
          <a:p>
            <a:pPr marL="0" lvl="2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/>
            </a:pPr>
            <a:r>
              <a:rPr lang="de-DE" altLang="de-DE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	</a:t>
            </a:r>
            <a:r>
              <a:rPr lang="de-DE" altLang="de-DE" i="1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Botschafterin, BMEIA</a:t>
            </a: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Pro</a:t>
            </a: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f. Robert Holzmann</a:t>
            </a:r>
          </a:p>
          <a:p>
            <a:pPr marL="0" lvl="2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/>
            </a:pPr>
            <a:r>
              <a:rPr kumimoji="0" lang="de-DE" alt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	</a:t>
            </a:r>
            <a:r>
              <a:rPr kumimoji="0" lang="de-DE" altLang="de-DE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Gouverneur </a:t>
            </a:r>
            <a:r>
              <a:rPr kumimoji="0" lang="de-DE" altLang="de-DE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Oesterreichische</a:t>
            </a:r>
            <a:r>
              <a:rPr kumimoji="0" lang="de-DE" altLang="de-DE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  <a:sym typeface="Helvetica Light"/>
              </a:rPr>
              <a:t> Nationalbank</a:t>
            </a:r>
          </a:p>
          <a:p>
            <a:pPr marL="360363" lvl="1" indent="-360363" defTabSz="58420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200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Dr. Brigitte </a:t>
            </a:r>
            <a:r>
              <a:rPr lang="de-DE" altLang="de-DE" sz="2200" dirty="0" err="1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Bierlein</a:t>
            </a:r>
            <a:endParaRPr lang="de-DE" altLang="de-DE" sz="2200" dirty="0">
              <a:solidFill>
                <a:srgbClr val="000000"/>
              </a:solidFill>
              <a:latin typeface="Palatino Linotype" panose="02040502050505030304" pitchFamily="18" charset="0"/>
              <a:ea typeface="MS PGothic" panose="020B0600070205080204" pitchFamily="34" charset="-128"/>
              <a:sym typeface="Helvetica Light"/>
            </a:endParaRPr>
          </a:p>
          <a:p>
            <a:pPr marL="0" lvl="2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/>
            </a:pPr>
            <a:r>
              <a:rPr lang="de-DE" altLang="de-DE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	</a:t>
            </a:r>
            <a:r>
              <a:rPr lang="de-DE" altLang="de-DE" i="1" dirty="0">
                <a:solidFill>
                  <a:srgbClr val="000000"/>
                </a:solidFill>
                <a:latin typeface="Palatino Linotype" panose="02040502050505030304" pitchFamily="18" charset="0"/>
                <a:ea typeface="MS PGothic" panose="020B0600070205080204" pitchFamily="34" charset="-128"/>
                <a:sym typeface="Helvetica Light"/>
              </a:rPr>
              <a:t>Ex-Bundeskanzlerin, eh. Verfassungsrichterin</a:t>
            </a:r>
          </a:p>
          <a:p>
            <a:pPr marL="0" lvl="2" defTabSz="58420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  <a:defRPr/>
            </a:pPr>
            <a:endParaRPr kumimoji="0" lang="de-DE" altLang="de-DE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MS PGothic" panose="020B0600070205080204" pitchFamily="34" charset="-128"/>
              <a:cs typeface="+mn-cs"/>
              <a:sym typeface="Helvetica Light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7FC81D3-8419-4FD1-98AC-334717FD7448}"/>
              </a:ext>
            </a:extLst>
          </p:cNvPr>
          <p:cNvGrpSpPr/>
          <p:nvPr/>
        </p:nvGrpSpPr>
        <p:grpSpPr>
          <a:xfrm>
            <a:off x="-352960" y="1230846"/>
            <a:ext cx="5159261" cy="873048"/>
            <a:chOff x="-352960" y="1230846"/>
            <a:chExt cx="5159261" cy="87304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4798E03-56AE-4DDF-859F-B73F69C39C0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86415">
              <a:off x="627513" y="1744199"/>
              <a:ext cx="3529402" cy="35969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D6D8DA6-E0A7-42F2-83DA-BFF9E22B2605}"/>
                </a:ext>
              </a:extLst>
            </p:cNvPr>
            <p:cNvSpPr txBox="1"/>
            <p:nvPr/>
          </p:nvSpPr>
          <p:spPr>
            <a:xfrm rot="21112553">
              <a:off x="-352960" y="1230846"/>
              <a:ext cx="51592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42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Vernetzung</a:t>
              </a:r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0919E1BE-5B20-4D6B-87D8-6AA8DFD3C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6" t="33156" r="15743" b="38"/>
          <a:stretch/>
        </p:blipFill>
        <p:spPr>
          <a:xfrm>
            <a:off x="6096000" y="2255901"/>
            <a:ext cx="6095999" cy="45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34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9438" y="3465566"/>
            <a:ext cx="55165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Betreuung durch D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ozent</a:t>
            </a: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i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nnen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und Dozenten</a:t>
            </a: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 am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Studienort </a:t>
            </a: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bzw. an der Hochschule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sz="2200" dirty="0">
                <a:solidFill>
                  <a:prstClr val="black"/>
                </a:solidFill>
                <a:latin typeface="Palatino Linotype" panose="02040502050505030304" pitchFamily="18" charset="0"/>
              </a:rPr>
              <a:t>Fachliche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Betreuung durch junge Wissenschaftlerinnen und Wissenschaftler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E8D6A9-E319-4933-B126-41D742805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3" t="7781" b="-2115"/>
          <a:stretch/>
        </p:blipFill>
        <p:spPr>
          <a:xfrm>
            <a:off x="6096000" y="2276475"/>
            <a:ext cx="6096000" cy="467778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4E21ED-9455-4298-BC6D-35CD6864E159}"/>
              </a:ext>
            </a:extLst>
          </p:cNvPr>
          <p:cNvGrpSpPr/>
          <p:nvPr/>
        </p:nvGrpSpPr>
        <p:grpSpPr>
          <a:xfrm rot="1044650">
            <a:off x="2537536" y="1680503"/>
            <a:ext cx="4313154" cy="830997"/>
            <a:chOff x="682104" y="2786974"/>
            <a:chExt cx="4313154" cy="83099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947125E-2943-47E1-87A3-85792479C19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86415">
              <a:off x="1207607" y="3187277"/>
              <a:ext cx="3787651" cy="35969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2C3B3E9-0116-461F-BB9E-E144C0188281}"/>
                </a:ext>
              </a:extLst>
            </p:cNvPr>
            <p:cNvSpPr txBox="1"/>
            <p:nvPr/>
          </p:nvSpPr>
          <p:spPr>
            <a:xfrm rot="21104309">
              <a:off x="682104" y="2786974"/>
              <a:ext cx="4146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4800" b="1" dirty="0">
                  <a:solidFill>
                    <a:srgbClr val="282828"/>
                  </a:solidFill>
                  <a:latin typeface="Palatino Linotype" panose="02040502050505030304" pitchFamily="18" charset="0"/>
                  <a:ea typeface="MS PGothic" panose="020B0600070205080204" pitchFamily="34" charset="-128"/>
                  <a:sym typeface="Brandon Grotesque Black" panose="020B0A03020203060202" pitchFamily="34" charset="0"/>
                </a:rPr>
                <a:t>Mentoring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736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Breitbild</PresentationFormat>
  <Paragraphs>151</Paragraphs>
  <Slides>18</Slides>
  <Notes>18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MS PGothic</vt:lpstr>
      <vt:lpstr>Arial</vt:lpstr>
      <vt:lpstr>Avenir Light</vt:lpstr>
      <vt:lpstr>Brandon Grotesque Black</vt:lpstr>
      <vt:lpstr>Calibri</vt:lpstr>
      <vt:lpstr>Calibri Light</vt:lpstr>
      <vt:lpstr>Helvetica Light</vt:lpstr>
      <vt:lpstr>Palatino Linotype</vt:lpstr>
      <vt:lpstr>Symbol</vt:lpstr>
      <vt:lpstr>Office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Johannes Fankhauser</dc:creator>
  <cp:lastModifiedBy>Heynoldt, Anke</cp:lastModifiedBy>
  <cp:revision>537</cp:revision>
  <cp:lastPrinted>2022-01-11T08:28:19Z</cp:lastPrinted>
  <dcterms:created xsi:type="dcterms:W3CDTF">2020-06-18T08:45:03Z</dcterms:created>
  <dcterms:modified xsi:type="dcterms:W3CDTF">2022-05-11T12:45:01Z</dcterms:modified>
</cp:coreProperties>
</file>