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4"/>
    <p:sldMasterId id="2147483659" r:id="rId5"/>
    <p:sldMasterId id="2147483661" r:id="rId6"/>
  </p:sldMasterIdLst>
  <p:notesMasterIdLst>
    <p:notesMasterId r:id="rId21"/>
  </p:notesMasterIdLst>
  <p:handoutMasterIdLst>
    <p:handoutMasterId r:id="rId22"/>
  </p:handoutMasterIdLst>
  <p:sldIdLst>
    <p:sldId id="266" r:id="rId7"/>
    <p:sldId id="282" r:id="rId8"/>
    <p:sldId id="270" r:id="rId9"/>
    <p:sldId id="283" r:id="rId10"/>
    <p:sldId id="257" r:id="rId11"/>
    <p:sldId id="284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1" r:id="rId20"/>
  </p:sldIdLst>
  <p:sldSz cx="12192000" cy="6858000"/>
  <p:notesSz cx="6797675" cy="9928225"/>
  <p:embeddedFontLst>
    <p:embeddedFont>
      <p:font typeface="Crimson Pro" pitchFamily="2" charset="0"/>
      <p:regular r:id="rId23"/>
      <p:bold r:id="rId24"/>
      <p:italic r:id="rId25"/>
      <p:boldItalic r:id="rId26"/>
    </p:embeddedFont>
    <p:embeddedFont>
      <p:font typeface="Lato" panose="020F0502020204030203" pitchFamily="34" charset="0"/>
      <p:regular r:id="rId27"/>
      <p:bold r:id="rId28"/>
      <p:italic r:id="rId29"/>
      <p:boldItalic r:id="rId30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ob, Debora" initials="KD" lastIdx="9" clrIdx="0">
    <p:extLst>
      <p:ext uri="{19B8F6BF-5375-455C-9EA6-DF929625EA0E}">
        <p15:presenceInfo xmlns:p15="http://schemas.microsoft.com/office/powerpoint/2012/main" userId="S::Debora.Knob@oeaw.ac.at::1475486f-cfd7-41e8-bbb7-d99f637783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BB"/>
    <a:srgbClr val="FFC000"/>
    <a:srgbClr val="7030A0"/>
    <a:srgbClr val="FFFF00"/>
    <a:srgbClr val="D7DCD8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5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6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7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package" Target="../embeddings/Microsoft_Excel_Worksheet8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4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5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7725076168808399"/>
          <c:y val="0.18735536964129484"/>
          <c:w val="0.69955703508653433"/>
          <c:h val="0.812490884338849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1 - Vertraue sehr stark</c:v>
                </c:pt>
              </c:strCache>
            </c:strRef>
          </c:tx>
          <c:spPr>
            <a:solidFill>
              <a:srgbClr val="7390B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2"/>
                <c:pt idx="0">
                  <c:v>Vertrauen in Wissenschaft in Österreich</c:v>
                </c:pt>
                <c:pt idx="1">
                  <c:v>Vertrauen in Wissenschaft allgemein</c:v>
                </c:pt>
              </c:strCache>
            </c:strRef>
          </c:cat>
          <c:val>
            <c:numRef>
              <c:f>Sheet1!$B$2:$B$7</c:f>
              <c:numCache>
                <c:formatCode>0" %"</c:formatCode>
                <c:ptCount val="2"/>
                <c:pt idx="0" formatCode="General">
                  <c:v>34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D0-40D1-8687-2BC416B45D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CB1CC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2"/>
                <c:pt idx="0">
                  <c:v>Vertrauen in Wissenschaft in Österreich</c:v>
                </c:pt>
                <c:pt idx="1">
                  <c:v>Vertrauen in Wissenschaft allgemein</c:v>
                </c:pt>
              </c:strCache>
            </c:strRef>
          </c:cat>
          <c:val>
            <c:numRef>
              <c:f>Sheet1!$C$2:$C$7</c:f>
              <c:numCache>
                <c:formatCode>0" %"</c:formatCode>
                <c:ptCount val="2"/>
                <c:pt idx="0" formatCode="General">
                  <c:v>40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D0-40D1-8687-2BC416B45D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CFD9E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2"/>
                <c:pt idx="0">
                  <c:v>Vertrauen in Wissenschaft in Österreich</c:v>
                </c:pt>
                <c:pt idx="1">
                  <c:v>Vertrauen in Wissenschaft allgemein</c:v>
                </c:pt>
              </c:strCache>
            </c:strRef>
          </c:cat>
          <c:val>
            <c:numRef>
              <c:f>Sheet1!$D$2:$D$7</c:f>
              <c:numCache>
                <c:formatCode>0" %"</c:formatCode>
                <c:ptCount val="2"/>
                <c:pt idx="0" formatCode="General">
                  <c:v>21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D0-40D1-8687-2BC416B45D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3AF7E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2"/>
                <c:pt idx="0">
                  <c:v>Vertrauen in Wissenschaft in Österreich</c:v>
                </c:pt>
                <c:pt idx="1">
                  <c:v>Vertrauen in Wissenschaft allgemein</c:v>
                </c:pt>
              </c:strCache>
            </c:strRef>
          </c:cat>
          <c:val>
            <c:numRef>
              <c:f>Sheet1!$E$2:$E$7</c:f>
              <c:numCache>
                <c:formatCode>0" %"</c:formatCode>
                <c:ptCount val="2"/>
                <c:pt idx="0" formatCode="General">
                  <c:v>3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D0-40D1-8687-2BC416B45D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5 - Vertraue gar nicht</c:v>
                </c:pt>
              </c:strCache>
            </c:strRef>
          </c:tx>
          <c:spPr>
            <a:solidFill>
              <a:srgbClr val="FF7319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2"/>
                <c:pt idx="0">
                  <c:v>Vertrauen in Wissenschaft in Österreich</c:v>
                </c:pt>
                <c:pt idx="1">
                  <c:v>Vertrauen in Wissenschaft allgemein</c:v>
                </c:pt>
              </c:strCache>
            </c:strRef>
          </c:cat>
          <c:val>
            <c:numRef>
              <c:f>Sheet1!$F$2:$F$7</c:f>
              <c:numCache>
                <c:formatCode>0" %"</c:formatCode>
                <c:ptCount val="2"/>
                <c:pt idx="0" formatCode="General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D0-40D1-8687-2BC416B45D0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563318712"/>
        <c:axId val="563317144"/>
      </c:barChart>
      <c:catAx>
        <c:axId val="563318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63317144"/>
        <c:crosses val="autoZero"/>
        <c:auto val="1"/>
        <c:lblAlgn val="ctr"/>
        <c:lblOffset val="100"/>
        <c:noMultiLvlLbl val="0"/>
      </c:catAx>
      <c:valAx>
        <c:axId val="563317144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63318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407309418322724"/>
          <c:y val="0.18735540577826859"/>
          <c:w val="0.66640205349688775"/>
          <c:h val="0.8124908843388495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Gesamt (n=242)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Eingeschränkte finanzielle Möglichkeiten</c:v>
                </c:pt>
                <c:pt idx="1">
                  <c:v>Verbote durch die Politik/die Regierung</c:v>
                </c:pt>
                <c:pt idx="2">
                  <c:v>Ethisch-moralische Bedenken</c:v>
                </c:pt>
                <c:pt idx="3">
                  <c:v>Einfallslosigkeit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76.741864275818884</c:v>
                </c:pt>
                <c:pt idx="1">
                  <c:v>72.058742940091932</c:v>
                </c:pt>
                <c:pt idx="2">
                  <c:v>26.434907337107649</c:v>
                </c:pt>
                <c:pt idx="3">
                  <c:v>10.03800237558178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F6-41B4-9A78-44CAD2A8BE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539429032"/>
        <c:axId val="543812808"/>
      </c:barChart>
      <c:catAx>
        <c:axId val="539429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3812808"/>
        <c:crosses val="autoZero"/>
        <c:auto val="1"/>
        <c:lblAlgn val="ctr"/>
        <c:lblOffset val="100"/>
        <c:noMultiLvlLbl val="0"/>
      </c:catAx>
      <c:valAx>
        <c:axId val="543812808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39429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>
        <a:alpha val="0"/>
      </a:srgbClr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379744085584967"/>
          <c:y val="0.18735536964129484"/>
          <c:w val="0.51849670758590727"/>
          <c:h val="0.812490884338849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1 - Stimme voll und ganz zu</c:v>
                </c:pt>
              </c:strCache>
            </c:strRef>
          </c:tx>
          <c:spPr>
            <a:solidFill>
              <a:srgbClr val="7390B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5"/>
                <c:pt idx="0">
                  <c:v>Wissenschafter:innen sollten die Öffentlichkeit über ihre Arbeit informieren</c:v>
                </c:pt>
                <c:pt idx="1">
                  <c:v>Wissenschaftliche Forschung sollte staatlich unterstützt werden</c:v>
                </c:pt>
                <c:pt idx="2">
                  <c:v>Wissenschaftliche Forschung ist notwendig, auch wenn sich daraus kein unmittelbarer Nutzen ergibt</c:v>
                </c:pt>
                <c:pt idx="3">
                  <c:v>Politische Entscheidungen sollten auf wissenschaftlichen Erkenntnissen beruhen</c:v>
                </c:pt>
                <c:pt idx="4">
                  <c:v>Wissenschafter:innen sollten mehr darauf hören, was einfache Leute denken</c:v>
                </c:pt>
              </c:strCache>
            </c:strRef>
          </c:cat>
          <c:val>
            <c:numRef>
              <c:f>Sheet1!$B$2:$B$21</c:f>
              <c:numCache>
                <c:formatCode>0" %"</c:formatCode>
                <c:ptCount val="5"/>
                <c:pt idx="0" formatCode="General">
                  <c:v>47</c:v>
                </c:pt>
                <c:pt idx="1">
                  <c:v>43</c:v>
                </c:pt>
                <c:pt idx="2">
                  <c:v>41</c:v>
                </c:pt>
                <c:pt idx="3">
                  <c:v>34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4D-4943-A6BB-33A5638762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CB1CC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5"/>
                <c:pt idx="0">
                  <c:v>Wissenschafter:innen sollten die Öffentlichkeit über ihre Arbeit informieren</c:v>
                </c:pt>
                <c:pt idx="1">
                  <c:v>Wissenschaftliche Forschung sollte staatlich unterstützt werden</c:v>
                </c:pt>
                <c:pt idx="2">
                  <c:v>Wissenschaftliche Forschung ist notwendig, auch wenn sich daraus kein unmittelbarer Nutzen ergibt</c:v>
                </c:pt>
                <c:pt idx="3">
                  <c:v>Politische Entscheidungen sollten auf wissenschaftlichen Erkenntnissen beruhen</c:v>
                </c:pt>
                <c:pt idx="4">
                  <c:v>Wissenschafter:innen sollten mehr darauf hören, was einfache Leute denken</c:v>
                </c:pt>
              </c:strCache>
            </c:strRef>
          </c:cat>
          <c:val>
            <c:numRef>
              <c:f>Sheet1!$C$2:$C$21</c:f>
              <c:numCache>
                <c:formatCode>0" %"</c:formatCode>
                <c:ptCount val="5"/>
                <c:pt idx="0" formatCode="General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38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4D-4943-A6BB-33A5638762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CFD9E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5"/>
                <c:pt idx="0">
                  <c:v>Wissenschafter:innen sollten die Öffentlichkeit über ihre Arbeit informieren</c:v>
                </c:pt>
                <c:pt idx="1">
                  <c:v>Wissenschaftliche Forschung sollte staatlich unterstützt werden</c:v>
                </c:pt>
                <c:pt idx="2">
                  <c:v>Wissenschaftliche Forschung ist notwendig, auch wenn sich daraus kein unmittelbarer Nutzen ergibt</c:v>
                </c:pt>
                <c:pt idx="3">
                  <c:v>Politische Entscheidungen sollten auf wissenschaftlichen Erkenntnissen beruhen</c:v>
                </c:pt>
                <c:pt idx="4">
                  <c:v>Wissenschafter:innen sollten mehr darauf hören, was einfache Leute denken</c:v>
                </c:pt>
              </c:strCache>
            </c:strRef>
          </c:cat>
          <c:val>
            <c:numRef>
              <c:f>Sheet1!$D$2:$D$21</c:f>
              <c:numCache>
                <c:formatCode>0" %"</c:formatCode>
                <c:ptCount val="5"/>
                <c:pt idx="0" formatCode="General">
                  <c:v>14</c:v>
                </c:pt>
                <c:pt idx="1">
                  <c:v>15</c:v>
                </c:pt>
                <c:pt idx="2">
                  <c:v>18</c:v>
                </c:pt>
                <c:pt idx="3">
                  <c:v>22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4D-4943-A6BB-33A56387629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3AF7E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5"/>
                <c:pt idx="0">
                  <c:v>Wissenschafter:innen sollten die Öffentlichkeit über ihre Arbeit informieren</c:v>
                </c:pt>
                <c:pt idx="1">
                  <c:v>Wissenschaftliche Forschung sollte staatlich unterstützt werden</c:v>
                </c:pt>
                <c:pt idx="2">
                  <c:v>Wissenschaftliche Forschung ist notwendig, auch wenn sich daraus kein unmittelbarer Nutzen ergibt</c:v>
                </c:pt>
                <c:pt idx="3">
                  <c:v>Politische Entscheidungen sollten auf wissenschaftlichen Erkenntnissen beruhen</c:v>
                </c:pt>
                <c:pt idx="4">
                  <c:v>Wissenschafter:innen sollten mehr darauf hören, was einfache Leute denken</c:v>
                </c:pt>
              </c:strCache>
            </c:strRef>
          </c:cat>
          <c:val>
            <c:numRef>
              <c:f>Sheet1!$E$2:$E$21</c:f>
              <c:numCache>
                <c:formatCode>0" %"</c:formatCode>
                <c:ptCount val="5"/>
                <c:pt idx="0" formatCode="General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4D-4943-A6BB-33A56387629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5 - Stimme überhaupt nicht zu</c:v>
                </c:pt>
              </c:strCache>
            </c:strRef>
          </c:tx>
          <c:spPr>
            <a:solidFill>
              <a:srgbClr val="FF7319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4D-4943-A6BB-33A56387629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5"/>
                <c:pt idx="0">
                  <c:v>Wissenschafter:innen sollten die Öffentlichkeit über ihre Arbeit informieren</c:v>
                </c:pt>
                <c:pt idx="1">
                  <c:v>Wissenschaftliche Forschung sollte staatlich unterstützt werden</c:v>
                </c:pt>
                <c:pt idx="2">
                  <c:v>Wissenschaftliche Forschung ist notwendig, auch wenn sich daraus kein unmittelbarer Nutzen ergibt</c:v>
                </c:pt>
                <c:pt idx="3">
                  <c:v>Politische Entscheidungen sollten auf wissenschaftlichen Erkenntnissen beruhen</c:v>
                </c:pt>
                <c:pt idx="4">
                  <c:v>Wissenschafter:innen sollten mehr darauf hören, was einfache Leute denken</c:v>
                </c:pt>
              </c:strCache>
            </c:strRef>
          </c:cat>
          <c:val>
            <c:numRef>
              <c:f>Sheet1!$F$2:$F$21</c:f>
              <c:numCache>
                <c:formatCode>0" %"</c:formatCode>
                <c:ptCount val="5"/>
                <c:pt idx="0" formatCode="General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4D-4943-A6BB-33A5638762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418995376"/>
        <c:axId val="418994200"/>
      </c:barChart>
      <c:catAx>
        <c:axId val="418995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8994200"/>
        <c:crosses val="autoZero"/>
        <c:auto val="1"/>
        <c:lblAlgn val="ctr"/>
        <c:lblOffset val="100"/>
        <c:noMultiLvlLbl val="0"/>
      </c:catAx>
      <c:valAx>
        <c:axId val="418994200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8995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4210728747102002"/>
          <c:y val="4.8611111111111112E-2"/>
          <c:w val="0.49208559920511974"/>
          <c:h val="4.77146216097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8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7079431817344408E-2"/>
          <c:y val="0.18543023292467303"/>
          <c:w val="0.84937913053293657"/>
          <c:h val="0.7235718442665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Ich finde es gut, wenn es gelingt, US-Wissenschaftler:innen nach Österreich zu holen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AB5-4BE5-9BA6-4C0367F47B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AB5-4BE5-9BA6-4C0367F47BF4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AB5-4BE5-9BA6-4C0367F47BF4}"/>
              </c:ext>
            </c:extLst>
          </c:dPt>
          <c:dLbls>
            <c:dLbl>
              <c:idx val="2"/>
              <c:layout>
                <c:manualLayout>
                  <c:x val="0"/>
                  <c:y val="4.26223095153891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B5-4BE5-9BA6-4C0367F47BF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Ich finde es gut, wenn es gelingt, US-Wissenschaftler:innen nach Österreich zu holen</c:v>
                </c:pt>
                <c:pt idx="1">
                  <c:v>Ich denke, wir brauchen die US-Wissenschaftler:innen nicht, weil wir genug eigene fähige Leute haben</c:v>
                </c:pt>
                <c:pt idx="2">
                  <c:v>Ich denke, wir brauchen die US-Wissenschaftler:innen nicht, weil sich diese gar nicht an die Institutionen in Österreich anpassen können, sich nicht einfügen können</c:v>
                </c:pt>
                <c:pt idx="3">
                  <c:v>Ich habe dazu keine Meinung, es ist mir egal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</c:v>
                </c:pt>
                <c:pt idx="1">
                  <c:v>16</c:v>
                </c:pt>
                <c:pt idx="2">
                  <c:v>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AB5-4BE5-9BA6-4C0367F47BF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541372024"/>
        <c:axId val="541373200"/>
      </c:barChart>
      <c:catAx>
        <c:axId val="54137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373200"/>
        <c:crosses val="autoZero"/>
        <c:auto val="1"/>
        <c:lblAlgn val="ctr"/>
        <c:lblOffset val="100"/>
        <c:noMultiLvlLbl val="0"/>
      </c:catAx>
      <c:valAx>
        <c:axId val="541373200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41372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>
        <a:alpha val="0"/>
      </a:srgbClr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3281619654652057E-2"/>
          <c:y val="0.18735532949780065"/>
          <c:w val="0.90910414255309768"/>
          <c:h val="0.81249088433884953"/>
        </c:manualLayout>
      </c:layout>
      <c:lineChart>
        <c:grouping val="standard"/>
        <c:varyColors val="0"/>
        <c:ser>
          <c:idx val="0"/>
          <c:order val="0"/>
          <c:tx>
            <c:strRef>
              <c:f>Sheet1!$G$1</c:f>
              <c:strCache>
                <c:ptCount val="1"/>
                <c:pt idx="0">
                  <c:v>Positive  Bewertung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Gesamt 2025 (n=1500)</c:v>
                </c:pt>
                <c:pt idx="1">
                  <c:v>Gesamt 2024 (n=1500)</c:v>
                </c:pt>
                <c:pt idx="2">
                  <c:v>Gesamt 2023 (n=1500)</c:v>
                </c:pt>
                <c:pt idx="3">
                  <c:v>Gesamt 2022 (n=1500)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74</c:v>
                </c:pt>
                <c:pt idx="1">
                  <c:v>73</c:v>
                </c:pt>
                <c:pt idx="2" formatCode="0">
                  <c:v>73</c:v>
                </c:pt>
                <c:pt idx="3" formatCode="0">
                  <c:v>70.3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5D-46A9-89A5-67EAB98E69F3}"/>
            </c:ext>
          </c:extLst>
        </c:ser>
        <c:ser>
          <c:idx val="1"/>
          <c:order val="1"/>
          <c:tx>
            <c:strRef>
              <c:f>Sheet1!$H$1</c:f>
              <c:strCache>
                <c:ptCount val="1"/>
                <c:pt idx="0">
                  <c:v>Neutral</c:v>
                </c:pt>
              </c:strCache>
            </c:strRef>
          </c:tx>
          <c:spPr>
            <a:ln w="28575" cap="rnd">
              <a:solidFill>
                <a:srgbClr val="8BBC00"/>
              </a:solidFill>
              <a:round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Gesamt 2025 (n=1500)</c:v>
                </c:pt>
                <c:pt idx="1">
                  <c:v>Gesamt 2024 (n=1500)</c:v>
                </c:pt>
                <c:pt idx="2">
                  <c:v>Gesamt 2023 (n=1500)</c:v>
                </c:pt>
                <c:pt idx="3">
                  <c:v>Gesamt 2022 (n=1500)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21</c:v>
                </c:pt>
                <c:pt idx="1">
                  <c:v>23</c:v>
                </c:pt>
                <c:pt idx="2" formatCode="0">
                  <c:v>22</c:v>
                </c:pt>
                <c:pt idx="3" formatCode="0">
                  <c:v>22.52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5D-46A9-89A5-67EAB98E69F3}"/>
            </c:ext>
          </c:extLst>
        </c:ser>
        <c:ser>
          <c:idx val="2"/>
          <c:order val="2"/>
          <c:tx>
            <c:strRef>
              <c:f>Sheet1!$I$1</c:f>
              <c:strCache>
                <c:ptCount val="1"/>
                <c:pt idx="0">
                  <c:v>Negative Bewertung</c:v>
                </c:pt>
              </c:strCache>
            </c:strRef>
          </c:tx>
          <c:spPr>
            <a:ln w="28575" cap="rnd">
              <a:solidFill>
                <a:srgbClr val="FF7319"/>
              </a:solidFill>
              <a:round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Gesamt 2025 (n=1500)</c:v>
                </c:pt>
                <c:pt idx="1">
                  <c:v>Gesamt 2024 (n=1500)</c:v>
                </c:pt>
                <c:pt idx="2">
                  <c:v>Gesamt 2023 (n=1500)</c:v>
                </c:pt>
                <c:pt idx="3">
                  <c:v>Gesamt 2022 (n=1500)</c:v>
                </c:pt>
              </c:strCache>
            </c:strRef>
          </c:cat>
          <c:val>
            <c:numRef>
              <c:f>Sheet1!$I$2:$I$5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 formatCode="0">
                  <c:v>6</c:v>
                </c:pt>
                <c:pt idx="3" formatCode="0">
                  <c:v>7.18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C5D-46A9-89A5-67EAB98E69F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17885976"/>
        <c:axId val="517884016"/>
      </c:lineChart>
      <c:catAx>
        <c:axId val="51788597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7884016"/>
        <c:crosses val="autoZero"/>
        <c:auto val="1"/>
        <c:lblAlgn val="ctr"/>
        <c:lblOffset val="100"/>
        <c:noMultiLvlLbl val="0"/>
      </c:catAx>
      <c:valAx>
        <c:axId val="517884016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7885976"/>
        <c:crosses val="max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06745631184138"/>
          <c:y val="0.1875"/>
          <c:w val="0.51585335125794574"/>
          <c:h val="4.77146216097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200603922504731"/>
          <c:y val="0.18046205161854767"/>
          <c:w val="0.55246912152436922"/>
          <c:h val="0.808958606736657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  Daten  '!$L$1</c:f>
              <c:strCache>
                <c:ptCount val="1"/>
                <c:pt idx="0">
                  <c:v>Hohes Vertrauen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C1-4A9B-908F-C90CD89E49D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6C1-4A9B-908F-C90CD89E49D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6C1-4A9B-908F-C90CD89E49D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6C1-4A9B-908F-C90CD89E49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'!$K$2:$K$5</c:f>
              <c:strCache>
                <c:ptCount val="4"/>
                <c:pt idx="0">
                  <c:v>AT 2025: Vertrauen in Wissenschaft und Forschung in Österreich</c:v>
                </c:pt>
                <c:pt idx="1">
                  <c:v>AT 2025: Vertrauen in Wissenschaft  und Forschung allgemein</c:v>
                </c:pt>
                <c:pt idx="2">
                  <c:v>DE 2025: Vertrauen in Wissenschaft und Forschung</c:v>
                </c:pt>
                <c:pt idx="3">
                  <c:v>CH 2025: Vertrauen in die Wissenschaft</c:v>
                </c:pt>
              </c:strCache>
            </c:strRef>
          </c:cat>
          <c:val>
            <c:numRef>
              <c:f>'  Daten  '!$L$2:$L$5</c:f>
              <c:numCache>
                <c:formatCode>General</c:formatCode>
                <c:ptCount val="4"/>
                <c:pt idx="0">
                  <c:v>74</c:v>
                </c:pt>
                <c:pt idx="1">
                  <c:v>69</c:v>
                </c:pt>
                <c:pt idx="2">
                  <c:v>54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6C1-4A9B-908F-C90CD89E49D5}"/>
            </c:ext>
          </c:extLst>
        </c:ser>
        <c:ser>
          <c:idx val="1"/>
          <c:order val="1"/>
          <c:tx>
            <c:strRef>
              <c:f>'  Daten  '!$M$1</c:f>
              <c:strCache>
                <c:ptCount val="1"/>
                <c:pt idx="0">
                  <c:v>Mittleres Vertrauen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'!$K$2:$K$5</c:f>
              <c:strCache>
                <c:ptCount val="4"/>
                <c:pt idx="0">
                  <c:v>AT 2025: Vertrauen in Wissenschaft und Forschung in Österreich</c:v>
                </c:pt>
                <c:pt idx="1">
                  <c:v>AT 2025: Vertrauen in Wissenschaft  und Forschung allgemein</c:v>
                </c:pt>
                <c:pt idx="2">
                  <c:v>DE 2025: Vertrauen in Wissenschaft und Forschung</c:v>
                </c:pt>
                <c:pt idx="3">
                  <c:v>CH 2025: Vertrauen in die Wissenschaft</c:v>
                </c:pt>
              </c:strCache>
            </c:strRef>
          </c:cat>
          <c:val>
            <c:numRef>
              <c:f>'  Daten  '!$M$2:$M$5</c:f>
              <c:numCache>
                <c:formatCode>General</c:formatCode>
                <c:ptCount val="4"/>
                <c:pt idx="0">
                  <c:v>21</c:v>
                </c:pt>
                <c:pt idx="1">
                  <c:v>23</c:v>
                </c:pt>
                <c:pt idx="2">
                  <c:v>34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6C1-4A9B-908F-C90CD89E49D5}"/>
            </c:ext>
          </c:extLst>
        </c:ser>
        <c:ser>
          <c:idx val="2"/>
          <c:order val="2"/>
          <c:tx>
            <c:strRef>
              <c:f>'  Daten  '!$N$1</c:f>
              <c:strCache>
                <c:ptCount val="1"/>
                <c:pt idx="0">
                  <c:v>Geringes/kein Vertrauen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'!$K$2:$K$5</c:f>
              <c:strCache>
                <c:ptCount val="4"/>
                <c:pt idx="0">
                  <c:v>AT 2025: Vertrauen in Wissenschaft und Forschung in Österreich</c:v>
                </c:pt>
                <c:pt idx="1">
                  <c:v>AT 2025: Vertrauen in Wissenschaft  und Forschung allgemein</c:v>
                </c:pt>
                <c:pt idx="2">
                  <c:v>DE 2025: Vertrauen in Wissenschaft und Forschung</c:v>
                </c:pt>
                <c:pt idx="3">
                  <c:v>CH 2025: Vertrauen in die Wissenschaft</c:v>
                </c:pt>
              </c:strCache>
            </c:strRef>
          </c:cat>
          <c:val>
            <c:numRef>
              <c:f>'  Daten  '!$N$2:$N$5</c:f>
              <c:numCache>
                <c:formatCode>General</c:formatCode>
                <c:ptCount val="4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C1-4A9B-908F-C90CD89E49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745240584"/>
        <c:axId val="745240192"/>
      </c:barChart>
      <c:catAx>
        <c:axId val="7452405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45240192"/>
        <c:crosses val="autoZero"/>
        <c:auto val="1"/>
        <c:lblAlgn val="ctr"/>
        <c:lblOffset val="100"/>
        <c:noMultiLvlLbl val="0"/>
      </c:catAx>
      <c:valAx>
        <c:axId val="745240192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45240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223395196684993"/>
          <c:y val="0.1796399278215223"/>
          <c:w val="0.55224105457908768"/>
          <c:h val="0.8097807305336832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  Daten  '!$L$7</c:f>
              <c:strCache>
                <c:ptCount val="1"/>
                <c:pt idx="0">
                  <c:v>Hohes Interesse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05-478A-A779-1CB3229301C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005-478A-A779-1CB3229301C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005-478A-A779-1CB3229301C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005-478A-A779-1CB3229301C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'!$K$8:$K$10</c:f>
              <c:strCache>
                <c:ptCount val="3"/>
                <c:pt idx="0">
                  <c:v>AT 2025: Interesse am Wissenschaft und Forschung</c:v>
                </c:pt>
                <c:pt idx="1">
                  <c:v>DE 2025: Interesse an Wissenschaft und Forschung</c:v>
                </c:pt>
                <c:pt idx="2">
                  <c:v>CH 2025: Ich finde Wissenschaft und Forschung interessant</c:v>
                </c:pt>
              </c:strCache>
            </c:strRef>
          </c:cat>
          <c:val>
            <c:numRef>
              <c:f>'  Daten  '!$L$8:$L$10</c:f>
              <c:numCache>
                <c:formatCode>General</c:formatCode>
                <c:ptCount val="3"/>
                <c:pt idx="0">
                  <c:v>58</c:v>
                </c:pt>
                <c:pt idx="1">
                  <c:v>49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05-478A-A779-1CB3229301CC}"/>
            </c:ext>
          </c:extLst>
        </c:ser>
        <c:ser>
          <c:idx val="1"/>
          <c:order val="1"/>
          <c:tx>
            <c:strRef>
              <c:f>'  Daten  '!$M$7</c:f>
              <c:strCache>
                <c:ptCount val="1"/>
                <c:pt idx="0">
                  <c:v>Mittleres Interesse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'!$K$8:$K$10</c:f>
              <c:strCache>
                <c:ptCount val="3"/>
                <c:pt idx="0">
                  <c:v>AT 2025: Interesse am Wissenschaft und Forschung</c:v>
                </c:pt>
                <c:pt idx="1">
                  <c:v>DE 2025: Interesse an Wissenschaft und Forschung</c:v>
                </c:pt>
                <c:pt idx="2">
                  <c:v>CH 2025: Ich finde Wissenschaft und Forschung interessant</c:v>
                </c:pt>
              </c:strCache>
            </c:strRef>
          </c:cat>
          <c:val>
            <c:numRef>
              <c:f>'  Daten  '!$M$8:$M$10</c:f>
              <c:numCache>
                <c:formatCode>General</c:formatCode>
                <c:ptCount val="3"/>
                <c:pt idx="0">
                  <c:v>30</c:v>
                </c:pt>
                <c:pt idx="1">
                  <c:v>34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005-478A-A779-1CB3229301CC}"/>
            </c:ext>
          </c:extLst>
        </c:ser>
        <c:ser>
          <c:idx val="2"/>
          <c:order val="2"/>
          <c:tx>
            <c:strRef>
              <c:f>'  Daten  '!$N$7</c:f>
              <c:strCache>
                <c:ptCount val="1"/>
                <c:pt idx="0">
                  <c:v>Geringes/kein Interesse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 Daten  '!$K$8:$K$10</c:f>
              <c:strCache>
                <c:ptCount val="3"/>
                <c:pt idx="0">
                  <c:v>AT 2025: Interesse am Wissenschaft und Forschung</c:v>
                </c:pt>
                <c:pt idx="1">
                  <c:v>DE 2025: Interesse an Wissenschaft und Forschung</c:v>
                </c:pt>
                <c:pt idx="2">
                  <c:v>CH 2025: Ich finde Wissenschaft und Forschung interessant</c:v>
                </c:pt>
              </c:strCache>
            </c:strRef>
          </c:cat>
          <c:val>
            <c:numRef>
              <c:f>'  Daten  '!$N$8:$N$10</c:f>
              <c:numCache>
                <c:formatCode>General</c:formatCode>
                <c:ptCount val="3"/>
                <c:pt idx="0">
                  <c:v>13</c:v>
                </c:pt>
                <c:pt idx="1">
                  <c:v>16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05-478A-A779-1CB3229301C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02660504"/>
        <c:axId val="1102662072"/>
      </c:barChart>
      <c:catAx>
        <c:axId val="11026605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02662072"/>
        <c:crosses val="autoZero"/>
        <c:auto val="1"/>
        <c:lblAlgn val="ctr"/>
        <c:lblOffset val="100"/>
        <c:noMultiLvlLbl val="0"/>
      </c:catAx>
      <c:valAx>
        <c:axId val="1102662072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02660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7725076168808399"/>
          <c:y val="0.18735532949780065"/>
          <c:w val="0.68990266368005382"/>
          <c:h val="0.812490884338849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1 - Vertraue sehr stark</c:v>
                </c:pt>
              </c:strCache>
            </c:strRef>
          </c:tx>
          <c:spPr>
            <a:solidFill>
              <a:srgbClr val="7390B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12"/>
                <c:pt idx="0">
                  <c:v>neu 2025: Technische Wissenschaften</c:v>
                </c:pt>
                <c:pt idx="1">
                  <c:v>Mathematik</c:v>
                </c:pt>
                <c:pt idx="2">
                  <c:v>Physik und Chemie</c:v>
                </c:pt>
                <c:pt idx="3">
                  <c:v>Medizin und Pharmazie</c:v>
                </c:pt>
                <c:pt idx="4">
                  <c:v>neu 2025: Geisteswissenschaften</c:v>
                </c:pt>
                <c:pt idx="5">
                  <c:v>Philosophie und Geschichte 2025</c:v>
                </c:pt>
                <c:pt idx="6">
                  <c:v>Psychologie 2025</c:v>
                </c:pt>
                <c:pt idx="7">
                  <c:v>Sozialwissenschaften</c:v>
                </c:pt>
                <c:pt idx="8">
                  <c:v>Rechtswissenschaften</c:v>
                </c:pt>
                <c:pt idx="9">
                  <c:v>Wirtschaftswissenschaften</c:v>
                </c:pt>
                <c:pt idx="10">
                  <c:v>Ökologie- und Klimaforschung</c:v>
                </c:pt>
                <c:pt idx="11">
                  <c:v>Informatik und Künstliche Intelligenz</c:v>
                </c:pt>
              </c:strCache>
            </c:strRef>
          </c:cat>
          <c:val>
            <c:numRef>
              <c:f>Sheet1!$B$2:$B$40</c:f>
              <c:numCache>
                <c:formatCode>General</c:formatCode>
                <c:ptCount val="12"/>
                <c:pt idx="0">
                  <c:v>42</c:v>
                </c:pt>
                <c:pt idx="1">
                  <c:v>44</c:v>
                </c:pt>
                <c:pt idx="2" formatCode="0&quot; %&quot;">
                  <c:v>39</c:v>
                </c:pt>
                <c:pt idx="3" formatCode="0&quot; %&quot;">
                  <c:v>34</c:v>
                </c:pt>
                <c:pt idx="4" formatCode="0&quot; %&quot;">
                  <c:v>27</c:v>
                </c:pt>
                <c:pt idx="5" formatCode="0&quot; %&quot;">
                  <c:v>23</c:v>
                </c:pt>
                <c:pt idx="6" formatCode="0&quot; %&quot;">
                  <c:v>21</c:v>
                </c:pt>
                <c:pt idx="7" formatCode="0&quot; %&quot;">
                  <c:v>19</c:v>
                </c:pt>
                <c:pt idx="8" formatCode="0">
                  <c:v>20</c:v>
                </c:pt>
                <c:pt idx="9" formatCode="0&quot; %&quot;">
                  <c:v>21</c:v>
                </c:pt>
                <c:pt idx="10" formatCode="0&quot; %&quot;">
                  <c:v>25</c:v>
                </c:pt>
                <c:pt idx="11" formatCode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F-4CD8-99D0-FA83C72CB8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9CB1CC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12"/>
                <c:pt idx="0">
                  <c:v>neu 2025: Technische Wissenschaften</c:v>
                </c:pt>
                <c:pt idx="1">
                  <c:v>Mathematik</c:v>
                </c:pt>
                <c:pt idx="2">
                  <c:v>Physik und Chemie</c:v>
                </c:pt>
                <c:pt idx="3">
                  <c:v>Medizin und Pharmazie</c:v>
                </c:pt>
                <c:pt idx="4">
                  <c:v>neu 2025: Geisteswissenschaften</c:v>
                </c:pt>
                <c:pt idx="5">
                  <c:v>Philosophie und Geschichte 2025</c:v>
                </c:pt>
                <c:pt idx="6">
                  <c:v>Psychologie 2025</c:v>
                </c:pt>
                <c:pt idx="7">
                  <c:v>Sozialwissenschaften</c:v>
                </c:pt>
                <c:pt idx="8">
                  <c:v>Rechtswissenschaften</c:v>
                </c:pt>
                <c:pt idx="9">
                  <c:v>Wirtschaftswissenschaften</c:v>
                </c:pt>
                <c:pt idx="10">
                  <c:v>Ökologie- und Klimaforschung</c:v>
                </c:pt>
                <c:pt idx="11">
                  <c:v>Informatik und Künstliche Intelligenz</c:v>
                </c:pt>
              </c:strCache>
            </c:strRef>
          </c:cat>
          <c:val>
            <c:numRef>
              <c:f>Sheet1!$C$2:$C$40</c:f>
              <c:numCache>
                <c:formatCode>General</c:formatCode>
                <c:ptCount val="12"/>
                <c:pt idx="0">
                  <c:v>41</c:v>
                </c:pt>
                <c:pt idx="1">
                  <c:v>37</c:v>
                </c:pt>
                <c:pt idx="2" formatCode="0&quot; %&quot;">
                  <c:v>39</c:v>
                </c:pt>
                <c:pt idx="3" formatCode="0&quot; %&quot;">
                  <c:v>39</c:v>
                </c:pt>
                <c:pt idx="4" formatCode="0&quot; %&quot;">
                  <c:v>41</c:v>
                </c:pt>
                <c:pt idx="5" formatCode="0&quot; %&quot;">
                  <c:v>44</c:v>
                </c:pt>
                <c:pt idx="6" formatCode="0&quot; %&quot;">
                  <c:v>42</c:v>
                </c:pt>
                <c:pt idx="7" formatCode="0&quot; %&quot;">
                  <c:v>43</c:v>
                </c:pt>
                <c:pt idx="8" formatCode="0">
                  <c:v>42</c:v>
                </c:pt>
                <c:pt idx="9" formatCode="0&quot; %&quot;">
                  <c:v>41</c:v>
                </c:pt>
                <c:pt idx="10" formatCode="0&quot; %&quot;">
                  <c:v>35</c:v>
                </c:pt>
                <c:pt idx="11" formatCode="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FF-4CD8-99D0-FA83C72CB8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CFD9E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12"/>
                <c:pt idx="0">
                  <c:v>neu 2025: Technische Wissenschaften</c:v>
                </c:pt>
                <c:pt idx="1">
                  <c:v>Mathematik</c:v>
                </c:pt>
                <c:pt idx="2">
                  <c:v>Physik und Chemie</c:v>
                </c:pt>
                <c:pt idx="3">
                  <c:v>Medizin und Pharmazie</c:v>
                </c:pt>
                <c:pt idx="4">
                  <c:v>neu 2025: Geisteswissenschaften</c:v>
                </c:pt>
                <c:pt idx="5">
                  <c:v>Philosophie und Geschichte 2025</c:v>
                </c:pt>
                <c:pt idx="6">
                  <c:v>Psychologie 2025</c:v>
                </c:pt>
                <c:pt idx="7">
                  <c:v>Sozialwissenschaften</c:v>
                </c:pt>
                <c:pt idx="8">
                  <c:v>Rechtswissenschaften</c:v>
                </c:pt>
                <c:pt idx="9">
                  <c:v>Wirtschaftswissenschaften</c:v>
                </c:pt>
                <c:pt idx="10">
                  <c:v>Ökologie- und Klimaforschung</c:v>
                </c:pt>
                <c:pt idx="11">
                  <c:v>Informatik und Künstliche Intelligenz</c:v>
                </c:pt>
              </c:strCache>
            </c:strRef>
          </c:cat>
          <c:val>
            <c:numRef>
              <c:f>Sheet1!$D$2:$D$40</c:f>
              <c:numCache>
                <c:formatCode>General</c:formatCode>
                <c:ptCount val="12"/>
                <c:pt idx="0">
                  <c:v>14</c:v>
                </c:pt>
                <c:pt idx="1">
                  <c:v>16</c:v>
                </c:pt>
                <c:pt idx="2" formatCode="0&quot; %&quot;">
                  <c:v>17</c:v>
                </c:pt>
                <c:pt idx="3" formatCode="0&quot; %&quot;">
                  <c:v>19</c:v>
                </c:pt>
                <c:pt idx="4" formatCode="0&quot; %&quot;">
                  <c:v>25</c:v>
                </c:pt>
                <c:pt idx="5" formatCode="0&quot; %&quot;">
                  <c:v>25</c:v>
                </c:pt>
                <c:pt idx="6" formatCode="0&quot; %&quot;">
                  <c:v>27</c:v>
                </c:pt>
                <c:pt idx="7" formatCode="0&quot; %&quot;">
                  <c:v>28</c:v>
                </c:pt>
                <c:pt idx="8" formatCode="0">
                  <c:v>28</c:v>
                </c:pt>
                <c:pt idx="9" formatCode="0&quot; %&quot;">
                  <c:v>29</c:v>
                </c:pt>
                <c:pt idx="10" formatCode="0&quot; %&quot;">
                  <c:v>25</c:v>
                </c:pt>
                <c:pt idx="11" formatCode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FF-4CD8-99D0-FA83C72CB8D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3AF7E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12"/>
                <c:pt idx="0">
                  <c:v>neu 2025: Technische Wissenschaften</c:v>
                </c:pt>
                <c:pt idx="1">
                  <c:v>Mathematik</c:v>
                </c:pt>
                <c:pt idx="2">
                  <c:v>Physik und Chemie</c:v>
                </c:pt>
                <c:pt idx="3">
                  <c:v>Medizin und Pharmazie</c:v>
                </c:pt>
                <c:pt idx="4">
                  <c:v>neu 2025: Geisteswissenschaften</c:v>
                </c:pt>
                <c:pt idx="5">
                  <c:v>Philosophie und Geschichte 2025</c:v>
                </c:pt>
                <c:pt idx="6">
                  <c:v>Psychologie 2025</c:v>
                </c:pt>
                <c:pt idx="7">
                  <c:v>Sozialwissenschaften</c:v>
                </c:pt>
                <c:pt idx="8">
                  <c:v>Rechtswissenschaften</c:v>
                </c:pt>
                <c:pt idx="9">
                  <c:v>Wirtschaftswissenschaften</c:v>
                </c:pt>
                <c:pt idx="10">
                  <c:v>Ökologie- und Klimaforschung</c:v>
                </c:pt>
                <c:pt idx="11">
                  <c:v>Informatik und Künstliche Intelligenz</c:v>
                </c:pt>
              </c:strCache>
            </c:strRef>
          </c:cat>
          <c:val>
            <c:numRef>
              <c:f>Sheet1!$E$2:$E$40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 formatCode="0&quot; %&quot;">
                  <c:v>3</c:v>
                </c:pt>
                <c:pt idx="3" formatCode="0&quot; %&quot;">
                  <c:v>5</c:v>
                </c:pt>
                <c:pt idx="4" formatCode="0&quot; %&quot;">
                  <c:v>5</c:v>
                </c:pt>
                <c:pt idx="5" formatCode="0&quot; %&quot;">
                  <c:v>5</c:v>
                </c:pt>
                <c:pt idx="6" formatCode="0&quot; %&quot;">
                  <c:v>7</c:v>
                </c:pt>
                <c:pt idx="7" formatCode="0&quot; %&quot;">
                  <c:v>7</c:v>
                </c:pt>
                <c:pt idx="8" formatCode="0">
                  <c:v>7</c:v>
                </c:pt>
                <c:pt idx="9" formatCode="0&quot; %&quot;">
                  <c:v>7</c:v>
                </c:pt>
                <c:pt idx="10" formatCode="0&quot; %&quot;">
                  <c:v>9</c:v>
                </c:pt>
                <c:pt idx="11" formatCode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FF-4CD8-99D0-FA83C72CB8D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5 - Vertraue überhaupt nicht</c:v>
                </c:pt>
              </c:strCache>
            </c:strRef>
          </c:tx>
          <c:spPr>
            <a:solidFill>
              <a:srgbClr val="FF7319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12"/>
                <c:pt idx="0">
                  <c:v>neu 2025: Technische Wissenschaften</c:v>
                </c:pt>
                <c:pt idx="1">
                  <c:v>Mathematik</c:v>
                </c:pt>
                <c:pt idx="2">
                  <c:v>Physik und Chemie</c:v>
                </c:pt>
                <c:pt idx="3">
                  <c:v>Medizin und Pharmazie</c:v>
                </c:pt>
                <c:pt idx="4">
                  <c:v>neu 2025: Geisteswissenschaften</c:v>
                </c:pt>
                <c:pt idx="5">
                  <c:v>Philosophie und Geschichte 2025</c:v>
                </c:pt>
                <c:pt idx="6">
                  <c:v>Psychologie 2025</c:v>
                </c:pt>
                <c:pt idx="7">
                  <c:v>Sozialwissenschaften</c:v>
                </c:pt>
                <c:pt idx="8">
                  <c:v>Rechtswissenschaften</c:v>
                </c:pt>
                <c:pt idx="9">
                  <c:v>Wirtschaftswissenschaften</c:v>
                </c:pt>
                <c:pt idx="10">
                  <c:v>Ökologie- und Klimaforschung</c:v>
                </c:pt>
                <c:pt idx="11">
                  <c:v>Informatik und Künstliche Intelligenz</c:v>
                </c:pt>
              </c:strCache>
            </c:strRef>
          </c:cat>
          <c:val>
            <c:numRef>
              <c:f>Sheet1!$F$2:$F$40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 formatCode="0&quot; %&quot;">
                  <c:v>2</c:v>
                </c:pt>
                <c:pt idx="3" formatCode="0&quot; %&quot;">
                  <c:v>4</c:v>
                </c:pt>
                <c:pt idx="4" formatCode="0&quot; %&quot;">
                  <c:v>2</c:v>
                </c:pt>
                <c:pt idx="5" formatCode="0&quot; %&quot;">
                  <c:v>3</c:v>
                </c:pt>
                <c:pt idx="6" formatCode="0&quot; %&quot;">
                  <c:v>3</c:v>
                </c:pt>
                <c:pt idx="7" formatCode="0&quot; %&quot;">
                  <c:v>3</c:v>
                </c:pt>
                <c:pt idx="8" formatCode="0">
                  <c:v>3</c:v>
                </c:pt>
                <c:pt idx="9" formatCode="0&quot; %&quot;">
                  <c:v>2</c:v>
                </c:pt>
                <c:pt idx="10" formatCode="0&quot; %&quot;">
                  <c:v>6</c:v>
                </c:pt>
                <c:pt idx="11" formatCode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FF-4CD8-99D0-FA83C72CB8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470736000"/>
        <c:axId val="470738352"/>
      </c:barChart>
      <c:catAx>
        <c:axId val="470736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0738352"/>
        <c:crosses val="autoZero"/>
        <c:auto val="1"/>
        <c:lblAlgn val="ctr"/>
        <c:lblOffset val="100"/>
        <c:noMultiLvlLbl val="0"/>
      </c:catAx>
      <c:valAx>
        <c:axId val="470738352"/>
        <c:scaling>
          <c:orientation val="minMax"/>
          <c:max val="100"/>
          <c:min val="0"/>
        </c:scaling>
        <c:delete val="0"/>
        <c:axPos val="t"/>
        <c:numFmt formatCode="#,##0" sourceLinked="0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073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898219535792014"/>
          <c:y val="0.14221648075240595"/>
          <c:w val="0.67782560141669823"/>
          <c:h val="0.85762986657917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Vertraue ich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Universitäten</c:v>
                </c:pt>
                <c:pt idx="1">
                  <c:v>Österreichische Akademie der Wissenschaften</c:v>
                </c:pt>
                <c:pt idx="2">
                  <c:v>Volksanwaltschaft</c:v>
                </c:pt>
                <c:pt idx="3">
                  <c:v>Österreichisches Bundesheer</c:v>
                </c:pt>
                <c:pt idx="4">
                  <c:v>Polizei</c:v>
                </c:pt>
                <c:pt idx="5">
                  <c:v>Verfassungsgerichtshof</c:v>
                </c:pt>
                <c:pt idx="6">
                  <c:v>Justiz</c:v>
                </c:pt>
                <c:pt idx="7">
                  <c:v>Bundespräsident</c:v>
                </c:pt>
                <c:pt idx="8">
                  <c:v>Bundesministerien</c:v>
                </c:pt>
                <c:pt idx="9">
                  <c:v>Nationalrat</c:v>
                </c:pt>
                <c:pt idx="10">
                  <c:v>Fernsehsender</c:v>
                </c:pt>
                <c:pt idx="11">
                  <c:v>Zeitungen (print und online)</c:v>
                </c:pt>
                <c:pt idx="12">
                  <c:v>Regierung</c:v>
                </c:pt>
                <c:pt idx="13">
                  <c:v>Kirche</c:v>
                </c:pt>
                <c:pt idx="14">
                  <c:v>Social Media/ Soziale Medien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87.517495036759925</c:v>
                </c:pt>
                <c:pt idx="1">
                  <c:v>84.495780039868151</c:v>
                </c:pt>
                <c:pt idx="2">
                  <c:v>80.914642611130006</c:v>
                </c:pt>
                <c:pt idx="3">
                  <c:v>77.792937948947184</c:v>
                </c:pt>
                <c:pt idx="4">
                  <c:v>77.660057171447164</c:v>
                </c:pt>
                <c:pt idx="5">
                  <c:v>75.83788243090855</c:v>
                </c:pt>
                <c:pt idx="6">
                  <c:v>66.163262280322783</c:v>
                </c:pt>
                <c:pt idx="7">
                  <c:v>58.497787258931666</c:v>
                </c:pt>
                <c:pt idx="8">
                  <c:v>53.867231236110442</c:v>
                </c:pt>
                <c:pt idx="9">
                  <c:v>49.70147810450046</c:v>
                </c:pt>
                <c:pt idx="10">
                  <c:v>47.791075998136904</c:v>
                </c:pt>
                <c:pt idx="11">
                  <c:v>45.451622384435581</c:v>
                </c:pt>
                <c:pt idx="12">
                  <c:v>38.982330268335865</c:v>
                </c:pt>
                <c:pt idx="13">
                  <c:v>36.473954061120011</c:v>
                </c:pt>
                <c:pt idx="14">
                  <c:v>18.780914055523851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9E-47B7-90BD-E2E7E1DCA5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Vertraue ich nicht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Universitäten</c:v>
                </c:pt>
                <c:pt idx="1">
                  <c:v>Österreichische Akademie der Wissenschaften</c:v>
                </c:pt>
                <c:pt idx="2">
                  <c:v>Volksanwaltschaft</c:v>
                </c:pt>
                <c:pt idx="3">
                  <c:v>Österreichisches Bundesheer</c:v>
                </c:pt>
                <c:pt idx="4">
                  <c:v>Polizei</c:v>
                </c:pt>
                <c:pt idx="5">
                  <c:v>Verfassungsgerichtshof</c:v>
                </c:pt>
                <c:pt idx="6">
                  <c:v>Justiz</c:v>
                </c:pt>
                <c:pt idx="7">
                  <c:v>Bundespräsident</c:v>
                </c:pt>
                <c:pt idx="8">
                  <c:v>Bundesministerien</c:v>
                </c:pt>
                <c:pt idx="9">
                  <c:v>Nationalrat</c:v>
                </c:pt>
                <c:pt idx="10">
                  <c:v>Fernsehsender</c:v>
                </c:pt>
                <c:pt idx="11">
                  <c:v>Zeitungen (print und online)</c:v>
                </c:pt>
                <c:pt idx="12">
                  <c:v>Regierung</c:v>
                </c:pt>
                <c:pt idx="13">
                  <c:v>Kirche</c:v>
                </c:pt>
                <c:pt idx="14">
                  <c:v>Social Media/ Soziale Medien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12.482504963240078</c:v>
                </c:pt>
                <c:pt idx="1">
                  <c:v>15.504219960131856</c:v>
                </c:pt>
                <c:pt idx="2">
                  <c:v>19.085357388869994</c:v>
                </c:pt>
                <c:pt idx="3">
                  <c:v>22.207062051052819</c:v>
                </c:pt>
                <c:pt idx="4">
                  <c:v>22.339942828552832</c:v>
                </c:pt>
                <c:pt idx="5">
                  <c:v>24.162117569091453</c:v>
                </c:pt>
                <c:pt idx="6">
                  <c:v>33.836737719677217</c:v>
                </c:pt>
                <c:pt idx="7">
                  <c:v>41.502212741068334</c:v>
                </c:pt>
                <c:pt idx="8">
                  <c:v>46.132768763889558</c:v>
                </c:pt>
                <c:pt idx="9">
                  <c:v>50.29852189549954</c:v>
                </c:pt>
                <c:pt idx="10">
                  <c:v>52.208924001863096</c:v>
                </c:pt>
                <c:pt idx="11">
                  <c:v>54.548377615564419</c:v>
                </c:pt>
                <c:pt idx="12">
                  <c:v>61.017669731664135</c:v>
                </c:pt>
                <c:pt idx="13">
                  <c:v>63.526045938879989</c:v>
                </c:pt>
                <c:pt idx="14">
                  <c:v>81.219085944476149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9E-47B7-90BD-E2E7E1DCA59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564142440"/>
        <c:axId val="564143616"/>
      </c:barChart>
      <c:catAx>
        <c:axId val="564142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64143616"/>
        <c:crosses val="autoZero"/>
        <c:auto val="1"/>
        <c:lblAlgn val="ctr"/>
        <c:lblOffset val="100"/>
        <c:noMultiLvlLbl val="0"/>
      </c:catAx>
      <c:valAx>
        <c:axId val="564143616"/>
        <c:scaling>
          <c:orientation val="minMax"/>
          <c:max val="100"/>
          <c:min val="0"/>
        </c:scaling>
        <c:delete val="0"/>
        <c:axPos val="t"/>
        <c:numFmt formatCode="General" sourceLinked="1"/>
        <c:majorTickMark val="none"/>
        <c:minorTickMark val="none"/>
        <c:tickLblPos val="low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64142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924818109106551E-2"/>
          <c:y val="4.2823214710383431E-2"/>
          <c:w val="0.78579473505162634"/>
          <c:h val="0.9555347745026313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Sehr wichtig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57EF-4743-B77C-0F68BCBDCC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57EF-4743-B77C-0F68BCBDCC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57EF-4743-B77C-0F68BCBDCC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57EF-4743-B77C-0F68BCBDCC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57EF-4743-B77C-0F68BCBDCC4D}"/>
              </c:ext>
            </c:extLst>
          </c:dPt>
          <c:dLbls>
            <c:dLbl>
              <c:idx val="2"/>
              <c:layout>
                <c:manualLayout>
                  <c:x val="7.6678913506960281E-2"/>
                  <c:y val="5.397774496937882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EF-4743-B77C-0F68BCBDCC4D}"/>
                </c:ext>
              </c:extLst>
            </c:dLbl>
            <c:dLbl>
              <c:idx val="3"/>
              <c:layout>
                <c:manualLayout>
                  <c:x val="2.5756761282837173E-2"/>
                  <c:y val="5.459262904636920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7EF-4743-B77C-0F68BCBDCC4D}"/>
                </c:ext>
              </c:extLst>
            </c:dLbl>
            <c:dLbl>
              <c:idx val="4"/>
              <c:layout>
                <c:manualLayout>
                  <c:x val="9.068628268228035E-2"/>
                  <c:y val="4.12881376897306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7EF-4743-B77C-0F68BCBDCC4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Sheet1!$A$2:$A$30</c:f>
              <c:strCache>
                <c:ptCount val="5"/>
                <c:pt idx="0">
                  <c:v>Sehr wichtig</c:v>
                </c:pt>
                <c:pt idx="1">
                  <c:v>eher wichtig</c:v>
                </c:pt>
                <c:pt idx="2">
                  <c:v>neutral</c:v>
                </c:pt>
                <c:pt idx="3">
                  <c:v>eher unwichtig</c:v>
                </c:pt>
                <c:pt idx="4">
                  <c:v>sehr unwichtig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5"/>
                <c:pt idx="0">
                  <c:v>50</c:v>
                </c:pt>
                <c:pt idx="1">
                  <c:v>33</c:v>
                </c:pt>
                <c:pt idx="2">
                  <c:v>15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7EF-4743-B77C-0F68BCBD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>
        <a:alpha val="0"/>
      </a:srgbClr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53138639377411"/>
          <c:y val="2.72538188761593E-2"/>
          <c:w val="0.80317487750001704"/>
          <c:h val="0.972746181123840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B37-4398-B816-BC64EC4AEF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B37-4398-B816-BC64EC4AEF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FB37-4398-B816-BC64EC4AEF6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FB37-4398-B816-BC64EC4AEF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FB37-4398-B816-BC64EC4AEF62}"/>
              </c:ext>
            </c:extLst>
          </c:dPt>
          <c:dLbls>
            <c:dLbl>
              <c:idx val="2"/>
              <c:layout>
                <c:manualLayout>
                  <c:x val="9.4998286799349504E-2"/>
                  <c:y val="4.64230643044618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37-4398-B816-BC64EC4AEF62}"/>
                </c:ext>
              </c:extLst>
            </c:dLbl>
            <c:dLbl>
              <c:idx val="3"/>
              <c:layout>
                <c:manualLayout>
                  <c:x val="4.5439847481159347E-2"/>
                  <c:y val="6.938276250085427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37-4398-B816-BC64EC4AEF62}"/>
                </c:ext>
              </c:extLst>
            </c:dLbl>
            <c:dLbl>
              <c:idx val="4"/>
              <c:layout>
                <c:manualLayout>
                  <c:x val="0.1403493642641796"/>
                  <c:y val="4.911350628468835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37-4398-B816-BC64EC4AEF6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Sheet1!$A$2:$A$30</c:f>
              <c:strCache>
                <c:ptCount val="5"/>
                <c:pt idx="0">
                  <c:v>Stimme voll zu</c:v>
                </c:pt>
                <c:pt idx="1">
                  <c:v>Stimme eher zu</c:v>
                </c:pt>
                <c:pt idx="2">
                  <c:v>Teils/teils</c:v>
                </c:pt>
                <c:pt idx="3">
                  <c:v>Stimme eher nicht zu</c:v>
                </c:pt>
                <c:pt idx="4">
                  <c:v>Stimme gar nicht zu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5"/>
                <c:pt idx="0">
                  <c:v>50</c:v>
                </c:pt>
                <c:pt idx="1">
                  <c:v>27</c:v>
                </c:pt>
                <c:pt idx="2">
                  <c:v>18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37-4398-B816-BC64EC4AE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>
        <a:alpha val="0"/>
      </a:srgbClr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893369610107223E-2"/>
          <c:y val="1.8033729149430112E-2"/>
          <c:w val="0.8051573249447288"/>
          <c:h val="0.9818126024603467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Ja, sicher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D561-4776-AF04-170D8A852BB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D561-4776-AF04-170D8A852BB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D561-4776-AF04-170D8A852BB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D561-4776-AF04-170D8A852BB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D561-4776-AF04-170D8A852BB8}"/>
              </c:ext>
            </c:extLst>
          </c:dPt>
          <c:dLbls>
            <c:dLbl>
              <c:idx val="2"/>
              <c:layout>
                <c:manualLayout>
                  <c:x val="0.19406369035447987"/>
                  <c:y val="-0.1651943897637795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1-4776-AF04-170D8A852BB8}"/>
                </c:ext>
              </c:extLst>
            </c:dLbl>
            <c:dLbl>
              <c:idx val="3"/>
              <c:layout>
                <c:manualLayout>
                  <c:x val="0.11082156837891126"/>
                  <c:y val="4.89755577427821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561-4776-AF04-170D8A852BB8}"/>
                </c:ext>
              </c:extLst>
            </c:dLbl>
            <c:dLbl>
              <c:idx val="4"/>
              <c:layout>
                <c:manualLayout>
                  <c:x val="6.2520412685518348E-2"/>
                  <c:y val="5.356463254593169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561-4776-AF04-170D8A852BB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Sheet1!$A$2:$A$30</c:f>
              <c:strCache>
                <c:ptCount val="5"/>
                <c:pt idx="0">
                  <c:v>Ja, sicher</c:v>
                </c:pt>
                <c:pt idx="1">
                  <c:v>Ja, eher schon</c:v>
                </c:pt>
                <c:pt idx="2">
                  <c:v>Teils/teils</c:v>
                </c:pt>
                <c:pt idx="3">
                  <c:v>Eher weniger</c:v>
                </c:pt>
                <c:pt idx="4">
                  <c:v>Gar nicht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5"/>
                <c:pt idx="0">
                  <c:v>16</c:v>
                </c:pt>
                <c:pt idx="1">
                  <c:v>39</c:v>
                </c:pt>
                <c:pt idx="2">
                  <c:v>29</c:v>
                </c:pt>
                <c:pt idx="3">
                  <c:v>12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61-4776-AF04-170D8A852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>
        <a:alpha val="0"/>
      </a:srgbClr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chemeClr val="tx1">
              <a:lumMod val="85000"/>
              <a:lumOff val="15000"/>
            </a:schemeClr>
          </a:solidFill>
        </a:defRPr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0C4BF05-66DE-9F0F-DED5-7D2269CCD0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dirty="0">
              <a:latin typeface="Crimson Pro" pitchFamily="2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9C077B1-59E8-9E92-7692-DF97B861E0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50C40-A197-415D-9CD5-2E82BA746AEB}" type="datetimeFigureOut">
              <a:rPr lang="de-AT" smtClean="0">
                <a:latin typeface="Crimson Pro" pitchFamily="2" charset="0"/>
              </a:rPr>
              <a:t>15.12.2025</a:t>
            </a:fld>
            <a:endParaRPr lang="de-AT">
              <a:latin typeface="Crimson Pro" pitchFamily="2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0E6126-8809-44C6-81DC-7F4F4A96CD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>
              <a:latin typeface="Crimson Pro" pitchFamily="2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BBFA65-2639-0566-4D1C-645FDDD20E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CACEA-4F74-4250-B450-9C231A1319C9}" type="slidenum">
              <a:rPr lang="de-AT" smtClean="0">
                <a:latin typeface="Crimson Pro" pitchFamily="2" charset="0"/>
              </a:rPr>
              <a:t>‹Nr.›</a:t>
            </a:fld>
            <a:endParaRPr lang="de-AT">
              <a:latin typeface="Crimson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06486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7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rimson Pro" pitchFamily="2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rimson Pro" pitchFamily="2" charset="0"/>
              </a:defRPr>
            </a:lvl1pPr>
          </a:lstStyle>
          <a:p>
            <a:fld id="{C8E44CFD-8E9A-4408-9CC4-4E9183825D1E}" type="datetimeFigureOut">
              <a:rPr lang="de-AT" smtClean="0"/>
              <a:pPr/>
              <a:t>15.12.2025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rimson Pro" pitchFamily="2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rimson Pro" pitchFamily="2" charset="0"/>
              </a:defRPr>
            </a:lvl1pPr>
          </a:lstStyle>
          <a:p>
            <a:fld id="{960DE576-E6EB-48CA-AE26-7E752F48463C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6491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rimson Pro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rimson Pro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rimson Pro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rimson Pro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rimson Pro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7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DE576-E6EB-48CA-AE26-7E752F48463C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27069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DE576-E6EB-48CA-AE26-7E752F48463C}" type="slidenum">
              <a:rPr lang="de-AT" smtClean="0"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5653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0DE576-E6EB-48CA-AE26-7E752F48463C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366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: Form 1">
            <a:extLst>
              <a:ext uri="{FF2B5EF4-FFF2-40B4-BE49-F238E27FC236}">
                <a16:creationId xmlns:a16="http://schemas.microsoft.com/office/drawing/2014/main" id="{D8F96DD7-5B07-E081-70F1-1060907993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1598865" cy="6263004"/>
          </a:xfrm>
          <a:custGeom>
            <a:avLst/>
            <a:gdLst>
              <a:gd name="connsiteX0" fmla="*/ 0 w 11598865"/>
              <a:gd name="connsiteY0" fmla="*/ 0 h 6263004"/>
              <a:gd name="connsiteX1" fmla="*/ 11597777 w 11598865"/>
              <a:gd name="connsiteY1" fmla="*/ 0 h 6263004"/>
              <a:gd name="connsiteX2" fmla="*/ 11597777 w 11598865"/>
              <a:gd name="connsiteY2" fmla="*/ 588515 h 6263004"/>
              <a:gd name="connsiteX3" fmla="*/ 11598865 w 11598865"/>
              <a:gd name="connsiteY3" fmla="*/ 599308 h 6263004"/>
              <a:gd name="connsiteX4" fmla="*/ 11598865 w 11598865"/>
              <a:gd name="connsiteY4" fmla="*/ 5663697 h 6263004"/>
              <a:gd name="connsiteX5" fmla="*/ 10999558 w 11598865"/>
              <a:gd name="connsiteY5" fmla="*/ 6263004 h 6263004"/>
              <a:gd name="connsiteX6" fmla="*/ 1088 w 11598865"/>
              <a:gd name="connsiteY6" fmla="*/ 6263004 h 6263004"/>
              <a:gd name="connsiteX7" fmla="*/ 1088 w 11598865"/>
              <a:gd name="connsiteY7" fmla="*/ 609600 h 6263004"/>
              <a:gd name="connsiteX8" fmla="*/ 0 w 11598865"/>
              <a:gd name="connsiteY8" fmla="*/ 609600 h 626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98865" h="6263004">
                <a:moveTo>
                  <a:pt x="0" y="0"/>
                </a:moveTo>
                <a:lnTo>
                  <a:pt x="11597777" y="0"/>
                </a:lnTo>
                <a:lnTo>
                  <a:pt x="11597777" y="588515"/>
                </a:lnTo>
                <a:lnTo>
                  <a:pt x="11598865" y="599308"/>
                </a:lnTo>
                <a:lnTo>
                  <a:pt x="11598865" y="5663697"/>
                </a:lnTo>
                <a:cubicBezTo>
                  <a:pt x="11598865" y="5994685"/>
                  <a:pt x="11330546" y="6263004"/>
                  <a:pt x="10999558" y="6263004"/>
                </a:cubicBezTo>
                <a:lnTo>
                  <a:pt x="1088" y="6263004"/>
                </a:lnTo>
                <a:lnTo>
                  <a:pt x="108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6" name="ÖAW Logo">
            <a:extLst>
              <a:ext uri="{FF2B5EF4-FFF2-40B4-BE49-F238E27FC236}">
                <a16:creationId xmlns:a16="http://schemas.microsoft.com/office/drawing/2014/main" id="{89D70902-8A92-16D6-EC37-801BADF18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7257" y="2075275"/>
            <a:ext cx="5220000" cy="210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2657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: Form 1">
            <a:extLst>
              <a:ext uri="{FF2B5EF4-FFF2-40B4-BE49-F238E27FC236}">
                <a16:creationId xmlns:a16="http://schemas.microsoft.com/office/drawing/2014/main" id="{D8F96DD7-5B07-E081-70F1-1060907993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1598865" cy="6263004"/>
          </a:xfrm>
          <a:custGeom>
            <a:avLst/>
            <a:gdLst>
              <a:gd name="connsiteX0" fmla="*/ 0 w 11598865"/>
              <a:gd name="connsiteY0" fmla="*/ 0 h 6263004"/>
              <a:gd name="connsiteX1" fmla="*/ 11597777 w 11598865"/>
              <a:gd name="connsiteY1" fmla="*/ 0 h 6263004"/>
              <a:gd name="connsiteX2" fmla="*/ 11597777 w 11598865"/>
              <a:gd name="connsiteY2" fmla="*/ 588515 h 6263004"/>
              <a:gd name="connsiteX3" fmla="*/ 11598865 w 11598865"/>
              <a:gd name="connsiteY3" fmla="*/ 599308 h 6263004"/>
              <a:gd name="connsiteX4" fmla="*/ 11598865 w 11598865"/>
              <a:gd name="connsiteY4" fmla="*/ 5663697 h 6263004"/>
              <a:gd name="connsiteX5" fmla="*/ 10999558 w 11598865"/>
              <a:gd name="connsiteY5" fmla="*/ 6263004 h 6263004"/>
              <a:gd name="connsiteX6" fmla="*/ 1088 w 11598865"/>
              <a:gd name="connsiteY6" fmla="*/ 6263004 h 6263004"/>
              <a:gd name="connsiteX7" fmla="*/ 1088 w 11598865"/>
              <a:gd name="connsiteY7" fmla="*/ 609600 h 6263004"/>
              <a:gd name="connsiteX8" fmla="*/ 0 w 11598865"/>
              <a:gd name="connsiteY8" fmla="*/ 609600 h 626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98865" h="6263004">
                <a:moveTo>
                  <a:pt x="0" y="0"/>
                </a:moveTo>
                <a:lnTo>
                  <a:pt x="11597777" y="0"/>
                </a:lnTo>
                <a:lnTo>
                  <a:pt x="11597777" y="588515"/>
                </a:lnTo>
                <a:lnTo>
                  <a:pt x="11598865" y="599308"/>
                </a:lnTo>
                <a:lnTo>
                  <a:pt x="11598865" y="5663697"/>
                </a:lnTo>
                <a:cubicBezTo>
                  <a:pt x="11598865" y="5994685"/>
                  <a:pt x="11330546" y="6263004"/>
                  <a:pt x="10999558" y="6263004"/>
                </a:cubicBezTo>
                <a:lnTo>
                  <a:pt x="1088" y="6263004"/>
                </a:lnTo>
                <a:lnTo>
                  <a:pt x="108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rimson Pro"/>
              <a:ea typeface="+mn-ea"/>
              <a:cs typeface="+mn-cs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26.8.2025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Hier steht die Headline zur Präsentation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3982E-9FCD-46FD-838E-91360AB2390E}" type="slidenum">
              <a:rPr kumimoji="0" lang="de-AT" sz="1000" b="0" i="0" u="none" strike="noStrike" kern="1200" cap="none" spc="10" normalizeH="0" baseline="0" noProof="0" smtClean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16" name="ÖAW Logo">
            <a:extLst>
              <a:ext uri="{FF2B5EF4-FFF2-40B4-BE49-F238E27FC236}">
                <a16:creationId xmlns:a16="http://schemas.microsoft.com/office/drawing/2014/main" id="{89D70902-8A92-16D6-EC37-801BADF18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7257" y="2075275"/>
            <a:ext cx="5220000" cy="210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7288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ihandform: Form 1">
            <a:extLst>
              <a:ext uri="{FF2B5EF4-FFF2-40B4-BE49-F238E27FC236}">
                <a16:creationId xmlns:a16="http://schemas.microsoft.com/office/drawing/2014/main" id="{AAA40372-583D-51A2-BDEF-3AB5576CC9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1598865" cy="6263004"/>
          </a:xfrm>
          <a:custGeom>
            <a:avLst/>
            <a:gdLst>
              <a:gd name="connsiteX0" fmla="*/ 0 w 11598865"/>
              <a:gd name="connsiteY0" fmla="*/ 0 h 6263004"/>
              <a:gd name="connsiteX1" fmla="*/ 11597777 w 11598865"/>
              <a:gd name="connsiteY1" fmla="*/ 0 h 6263004"/>
              <a:gd name="connsiteX2" fmla="*/ 11597777 w 11598865"/>
              <a:gd name="connsiteY2" fmla="*/ 588515 h 6263004"/>
              <a:gd name="connsiteX3" fmla="*/ 11598865 w 11598865"/>
              <a:gd name="connsiteY3" fmla="*/ 599308 h 6263004"/>
              <a:gd name="connsiteX4" fmla="*/ 11598865 w 11598865"/>
              <a:gd name="connsiteY4" fmla="*/ 5663697 h 6263004"/>
              <a:gd name="connsiteX5" fmla="*/ 10999558 w 11598865"/>
              <a:gd name="connsiteY5" fmla="*/ 6263004 h 6263004"/>
              <a:gd name="connsiteX6" fmla="*/ 1088 w 11598865"/>
              <a:gd name="connsiteY6" fmla="*/ 6263004 h 6263004"/>
              <a:gd name="connsiteX7" fmla="*/ 1088 w 11598865"/>
              <a:gd name="connsiteY7" fmla="*/ 609600 h 6263004"/>
              <a:gd name="connsiteX8" fmla="*/ 0 w 11598865"/>
              <a:gd name="connsiteY8" fmla="*/ 609600 h 626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98865" h="6263004">
                <a:moveTo>
                  <a:pt x="0" y="0"/>
                </a:moveTo>
                <a:lnTo>
                  <a:pt x="11597777" y="0"/>
                </a:lnTo>
                <a:lnTo>
                  <a:pt x="11597777" y="588515"/>
                </a:lnTo>
                <a:lnTo>
                  <a:pt x="11598865" y="599308"/>
                </a:lnTo>
                <a:lnTo>
                  <a:pt x="11598865" y="5663697"/>
                </a:lnTo>
                <a:cubicBezTo>
                  <a:pt x="11598865" y="5994685"/>
                  <a:pt x="11330546" y="6263004"/>
                  <a:pt x="10999558" y="6263004"/>
                </a:cubicBezTo>
                <a:lnTo>
                  <a:pt x="1088" y="6263004"/>
                </a:lnTo>
                <a:lnTo>
                  <a:pt x="108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rimson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600" y="2469600"/>
            <a:ext cx="8676000" cy="1728000"/>
          </a:xfrm>
        </p:spPr>
        <p:txBody>
          <a:bodyPr/>
          <a:lstStyle>
            <a:lvl1pPr>
              <a:lnSpc>
                <a:spcPct val="92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26.8.2025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Hier steht die Headline zur Präsentation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3982E-9FCD-46FD-838E-91360AB2390E}" type="slidenum">
              <a:rPr kumimoji="0" lang="de-AT" sz="1000" b="0" i="0" u="none" strike="noStrike" kern="1200" cap="none" spc="10" normalizeH="0" baseline="0" noProof="0" smtClean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16" name="ÖAW Logo">
            <a:extLst>
              <a:ext uri="{FF2B5EF4-FFF2-40B4-BE49-F238E27FC236}">
                <a16:creationId xmlns:a16="http://schemas.microsoft.com/office/drawing/2014/main" id="{89D70902-8A92-16D6-EC37-801BADF18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311" y="594997"/>
            <a:ext cx="1980000" cy="798384"/>
          </a:xfrm>
          <a:prstGeom prst="rect">
            <a:avLst/>
          </a:prstGeom>
        </p:spPr>
      </p:pic>
      <p:sp>
        <p:nvSpPr>
          <p:cNvPr id="9" name="Textplatzhalter 1">
            <a:extLst>
              <a:ext uri="{FF2B5EF4-FFF2-40B4-BE49-F238E27FC236}">
                <a16:creationId xmlns:a16="http://schemas.microsoft.com/office/drawing/2014/main" id="{6286D9BB-D99F-33AF-F2D7-3EFFC0CE924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72400" y="4309200"/>
            <a:ext cx="8676000" cy="432000"/>
          </a:xfrm>
        </p:spPr>
        <p:txBody>
          <a:bodyPr/>
          <a:lstStyle>
            <a:lvl1pPr>
              <a:buFontTx/>
              <a:buNone/>
              <a:defRPr sz="3000" spc="2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30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300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300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300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300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300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300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30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Name bearbeiten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BDD97C5D-1BBF-04A3-514C-968EDD2F6F3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72400" y="4694400"/>
            <a:ext cx="8676000" cy="432000"/>
          </a:xfrm>
        </p:spPr>
        <p:txBody>
          <a:bodyPr/>
          <a:lstStyle>
            <a:lvl1pPr>
              <a:buFontTx/>
              <a:buNone/>
              <a:defRPr sz="3000" spc="2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30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300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300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300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300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300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300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30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Datum bearbeiten</a:t>
            </a:r>
          </a:p>
        </p:txBody>
      </p:sp>
    </p:spTree>
    <p:extLst>
      <p:ext uri="{BB962C8B-B14F-4D97-AF65-F5344CB8AC3E}">
        <p14:creationId xmlns:p14="http://schemas.microsoft.com/office/powerpoint/2010/main" val="271926236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ihandform: Form 1">
            <a:extLst>
              <a:ext uri="{FF2B5EF4-FFF2-40B4-BE49-F238E27FC236}">
                <a16:creationId xmlns:a16="http://schemas.microsoft.com/office/drawing/2014/main" id="{AAA40372-583D-51A2-BDEF-3AB5576CC9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1598865" cy="6263004"/>
          </a:xfrm>
          <a:custGeom>
            <a:avLst/>
            <a:gdLst>
              <a:gd name="connsiteX0" fmla="*/ 0 w 11598865"/>
              <a:gd name="connsiteY0" fmla="*/ 0 h 6263004"/>
              <a:gd name="connsiteX1" fmla="*/ 11597777 w 11598865"/>
              <a:gd name="connsiteY1" fmla="*/ 0 h 6263004"/>
              <a:gd name="connsiteX2" fmla="*/ 11597777 w 11598865"/>
              <a:gd name="connsiteY2" fmla="*/ 588515 h 6263004"/>
              <a:gd name="connsiteX3" fmla="*/ 11598865 w 11598865"/>
              <a:gd name="connsiteY3" fmla="*/ 599308 h 6263004"/>
              <a:gd name="connsiteX4" fmla="*/ 11598865 w 11598865"/>
              <a:gd name="connsiteY4" fmla="*/ 5663697 h 6263004"/>
              <a:gd name="connsiteX5" fmla="*/ 10999558 w 11598865"/>
              <a:gd name="connsiteY5" fmla="*/ 6263004 h 6263004"/>
              <a:gd name="connsiteX6" fmla="*/ 1088 w 11598865"/>
              <a:gd name="connsiteY6" fmla="*/ 6263004 h 6263004"/>
              <a:gd name="connsiteX7" fmla="*/ 1088 w 11598865"/>
              <a:gd name="connsiteY7" fmla="*/ 609600 h 6263004"/>
              <a:gd name="connsiteX8" fmla="*/ 0 w 11598865"/>
              <a:gd name="connsiteY8" fmla="*/ 609600 h 626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98865" h="6263004">
                <a:moveTo>
                  <a:pt x="0" y="0"/>
                </a:moveTo>
                <a:lnTo>
                  <a:pt x="11597777" y="0"/>
                </a:lnTo>
                <a:lnTo>
                  <a:pt x="11597777" y="588515"/>
                </a:lnTo>
                <a:lnTo>
                  <a:pt x="11598865" y="599308"/>
                </a:lnTo>
                <a:lnTo>
                  <a:pt x="11598865" y="5663697"/>
                </a:lnTo>
                <a:cubicBezTo>
                  <a:pt x="11598865" y="5994685"/>
                  <a:pt x="11330546" y="6263004"/>
                  <a:pt x="10999558" y="6263004"/>
                </a:cubicBezTo>
                <a:lnTo>
                  <a:pt x="1088" y="6263004"/>
                </a:lnTo>
                <a:lnTo>
                  <a:pt x="108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600" y="2469600"/>
            <a:ext cx="8676000" cy="1728000"/>
          </a:xfrm>
        </p:spPr>
        <p:txBody>
          <a:bodyPr/>
          <a:lstStyle>
            <a:lvl1pPr>
              <a:lnSpc>
                <a:spcPct val="92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6" name="ÖAW Logo">
            <a:extLst>
              <a:ext uri="{FF2B5EF4-FFF2-40B4-BE49-F238E27FC236}">
                <a16:creationId xmlns:a16="http://schemas.microsoft.com/office/drawing/2014/main" id="{89D70902-8A92-16D6-EC37-801BADF18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311" y="594997"/>
            <a:ext cx="1980000" cy="798384"/>
          </a:xfrm>
          <a:prstGeom prst="rect">
            <a:avLst/>
          </a:prstGeom>
        </p:spPr>
      </p:pic>
      <p:sp>
        <p:nvSpPr>
          <p:cNvPr id="9" name="Textplatzhalter 1">
            <a:extLst>
              <a:ext uri="{FF2B5EF4-FFF2-40B4-BE49-F238E27FC236}">
                <a16:creationId xmlns:a16="http://schemas.microsoft.com/office/drawing/2014/main" id="{6286D9BB-D99F-33AF-F2D7-3EFFC0CE924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72400" y="4309200"/>
            <a:ext cx="8676000" cy="432000"/>
          </a:xfrm>
        </p:spPr>
        <p:txBody>
          <a:bodyPr/>
          <a:lstStyle>
            <a:lvl1pPr>
              <a:buFontTx/>
              <a:buNone/>
              <a:defRPr sz="3000" spc="2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30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300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300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300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300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300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300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30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Name bearbeiten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BDD97C5D-1BBF-04A3-514C-968EDD2F6F3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72400" y="4694400"/>
            <a:ext cx="8676000" cy="432000"/>
          </a:xfrm>
        </p:spPr>
        <p:txBody>
          <a:bodyPr/>
          <a:lstStyle>
            <a:lvl1pPr>
              <a:buFontTx/>
              <a:buNone/>
              <a:defRPr sz="3000" spc="2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30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300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300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300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300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300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300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30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Datum bearbeiten</a:t>
            </a:r>
          </a:p>
        </p:txBody>
      </p:sp>
    </p:spTree>
    <p:extLst>
      <p:ext uri="{BB962C8B-B14F-4D97-AF65-F5344CB8AC3E}">
        <p14:creationId xmlns:p14="http://schemas.microsoft.com/office/powerpoint/2010/main" val="1354860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000" y="2661054"/>
            <a:ext cx="5091909" cy="1872000"/>
          </a:xfrm>
        </p:spPr>
        <p:txBody>
          <a:bodyPr/>
          <a:lstStyle>
            <a:lvl1pPr>
              <a:defRPr spc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6" name="ÖAW Logo">
            <a:extLst>
              <a:ext uri="{FF2B5EF4-FFF2-40B4-BE49-F238E27FC236}">
                <a16:creationId xmlns:a16="http://schemas.microsoft.com/office/drawing/2014/main" id="{89D70902-8A92-16D6-EC37-801BADF18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311" y="594997"/>
            <a:ext cx="1980000" cy="798384"/>
          </a:xfrm>
          <a:prstGeom prst="rect">
            <a:avLst/>
          </a:prstGeom>
        </p:spPr>
      </p:pic>
      <p:sp>
        <p:nvSpPr>
          <p:cNvPr id="18" name="Textplatzhalter 1">
            <a:extLst>
              <a:ext uri="{FF2B5EF4-FFF2-40B4-BE49-F238E27FC236}">
                <a16:creationId xmlns:a16="http://schemas.microsoft.com/office/drawing/2014/main" id="{78A467A1-E7A0-C4B7-44A6-E5ABA3007D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599" y="5734800"/>
            <a:ext cx="5101525" cy="324000"/>
          </a:xfrm>
        </p:spPr>
        <p:txBody>
          <a:bodyPr/>
          <a:lstStyle>
            <a:lvl1pPr>
              <a:defRPr sz="2220" spc="1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22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222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222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222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222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222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222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222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Name bearbeiten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3F0EE1A1-F783-817A-FD69-8AF6FB82B8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7599" y="6017186"/>
            <a:ext cx="5101525" cy="324000"/>
          </a:xfrm>
        </p:spPr>
        <p:txBody>
          <a:bodyPr/>
          <a:lstStyle>
            <a:lvl1pPr>
              <a:defRPr sz="2220" spc="10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22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2220">
                <a:solidFill>
                  <a:schemeClr val="bg1"/>
                </a:solidFill>
              </a:defRPr>
            </a:lvl3pPr>
            <a:lvl4pPr marL="0" indent="0">
              <a:buFontTx/>
              <a:buNone/>
              <a:defRPr sz="2220">
                <a:solidFill>
                  <a:schemeClr val="bg1"/>
                </a:solidFill>
              </a:defRPr>
            </a:lvl4pPr>
            <a:lvl5pPr marL="0" indent="0">
              <a:buFontTx/>
              <a:buNone/>
              <a:defRPr sz="2220">
                <a:solidFill>
                  <a:schemeClr val="bg1"/>
                </a:solidFill>
              </a:defRPr>
            </a:lvl5pPr>
            <a:lvl6pPr marL="0" indent="0">
              <a:buFontTx/>
              <a:buNone/>
              <a:defRPr sz="2220">
                <a:solidFill>
                  <a:schemeClr val="bg1"/>
                </a:solidFill>
              </a:defRPr>
            </a:lvl6pPr>
            <a:lvl7pPr marL="0" indent="0">
              <a:buFontTx/>
              <a:buNone/>
              <a:defRPr sz="2220">
                <a:solidFill>
                  <a:schemeClr val="bg1"/>
                </a:solidFill>
              </a:defRPr>
            </a:lvl7pPr>
            <a:lvl8pPr marL="0" indent="0">
              <a:buFontTx/>
              <a:buNone/>
              <a:defRPr sz="2220">
                <a:solidFill>
                  <a:schemeClr val="bg1"/>
                </a:solidFill>
              </a:defRPr>
            </a:lvl8pPr>
            <a:lvl9pPr marL="0" indent="0">
              <a:buFontTx/>
              <a:buNone/>
              <a:defRPr sz="222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Datum bearbeiten</a:t>
            </a:r>
          </a:p>
        </p:txBody>
      </p:sp>
      <p:sp>
        <p:nvSpPr>
          <p:cNvPr id="22" name="Freihandform: BPH 1">
            <a:extLst>
              <a:ext uri="{FF2B5EF4-FFF2-40B4-BE49-F238E27FC236}">
                <a16:creationId xmlns:a16="http://schemas.microsoft.com/office/drawing/2014/main" id="{085609EA-44D4-509B-2D08-E909685C69B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894070" y="599758"/>
            <a:ext cx="6297930" cy="6258240"/>
          </a:xfrm>
          <a:custGeom>
            <a:avLst/>
            <a:gdLst>
              <a:gd name="connsiteX0" fmla="*/ 604317 w 6297930"/>
              <a:gd name="connsiteY0" fmla="*/ 0 h 6258240"/>
              <a:gd name="connsiteX1" fmla="*/ 4981530 w 6297930"/>
              <a:gd name="connsiteY1" fmla="*/ 0 h 6258240"/>
              <a:gd name="connsiteX2" fmla="*/ 6000750 w 6297930"/>
              <a:gd name="connsiteY2" fmla="*/ 0 h 6258240"/>
              <a:gd name="connsiteX3" fmla="*/ 6297930 w 6297930"/>
              <a:gd name="connsiteY3" fmla="*/ 0 h 6258240"/>
              <a:gd name="connsiteX4" fmla="*/ 6297930 w 6297930"/>
              <a:gd name="connsiteY4" fmla="*/ 4793063 h 6258240"/>
              <a:gd name="connsiteX5" fmla="*/ 6297930 w 6297930"/>
              <a:gd name="connsiteY5" fmla="*/ 5133975 h 6258240"/>
              <a:gd name="connsiteX6" fmla="*/ 6297930 w 6297930"/>
              <a:gd name="connsiteY6" fmla="*/ 6258240 h 6258240"/>
              <a:gd name="connsiteX7" fmla="*/ 0 w 6297930"/>
              <a:gd name="connsiteY7" fmla="*/ 6258240 h 6258240"/>
              <a:gd name="connsiteX8" fmla="*/ 0 w 6297930"/>
              <a:gd name="connsiteY8" fmla="*/ 4966857 h 6258240"/>
              <a:gd name="connsiteX9" fmla="*/ 0 w 6297930"/>
              <a:gd name="connsiteY9" fmla="*/ 4793063 h 6258240"/>
              <a:gd name="connsiteX10" fmla="*/ 0 w 6297930"/>
              <a:gd name="connsiteY10" fmla="*/ 604317 h 6258240"/>
              <a:gd name="connsiteX11" fmla="*/ 604317 w 6297930"/>
              <a:gd name="connsiteY11" fmla="*/ 0 h 625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97930" h="6258240">
                <a:moveTo>
                  <a:pt x="604317" y="0"/>
                </a:moveTo>
                <a:lnTo>
                  <a:pt x="4981530" y="0"/>
                </a:lnTo>
                <a:lnTo>
                  <a:pt x="6000750" y="0"/>
                </a:lnTo>
                <a:lnTo>
                  <a:pt x="6297930" y="0"/>
                </a:lnTo>
                <a:lnTo>
                  <a:pt x="6297930" y="4793063"/>
                </a:lnTo>
                <a:lnTo>
                  <a:pt x="6297930" y="5133975"/>
                </a:lnTo>
                <a:lnTo>
                  <a:pt x="6297930" y="6258240"/>
                </a:lnTo>
                <a:lnTo>
                  <a:pt x="0" y="6258240"/>
                </a:lnTo>
                <a:lnTo>
                  <a:pt x="0" y="4966857"/>
                </a:lnTo>
                <a:lnTo>
                  <a:pt x="0" y="4793063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454102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590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310" y="5190399"/>
            <a:ext cx="11001377" cy="648000"/>
          </a:xfrm>
        </p:spPr>
        <p:txBody>
          <a:bodyPr/>
          <a:lstStyle>
            <a:lvl1pPr>
              <a:lnSpc>
                <a:spcPct val="92000"/>
              </a:lnSpc>
              <a:defRPr sz="4250" spc="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Titel bearbeiten</a:t>
            </a:r>
            <a:endParaRPr lang="de-AT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7" name="Freihandform: BPH 1">
            <a:extLst>
              <a:ext uri="{FF2B5EF4-FFF2-40B4-BE49-F238E27FC236}">
                <a16:creationId xmlns:a16="http://schemas.microsoft.com/office/drawing/2014/main" id="{7A7B9ECC-4F4E-E94B-D1DE-01A4DD2159C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0" y="0"/>
            <a:ext cx="11597777" cy="4678679"/>
          </a:xfrm>
          <a:custGeom>
            <a:avLst/>
            <a:gdLst>
              <a:gd name="connsiteX0" fmla="*/ 0 w 11597777"/>
              <a:gd name="connsiteY0" fmla="*/ 0 h 4678679"/>
              <a:gd name="connsiteX1" fmla="*/ 11597777 w 11597777"/>
              <a:gd name="connsiteY1" fmla="*/ 0 h 4678679"/>
              <a:gd name="connsiteX2" fmla="*/ 11597777 w 11597777"/>
              <a:gd name="connsiteY2" fmla="*/ 4079372 h 4678679"/>
              <a:gd name="connsiteX3" fmla="*/ 10998470 w 11597777"/>
              <a:gd name="connsiteY3" fmla="*/ 4678679 h 4678679"/>
              <a:gd name="connsiteX4" fmla="*/ 0 w 11597777"/>
              <a:gd name="connsiteY4" fmla="*/ 4678679 h 4678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97777" h="4678679">
                <a:moveTo>
                  <a:pt x="0" y="0"/>
                </a:moveTo>
                <a:lnTo>
                  <a:pt x="11597777" y="0"/>
                </a:lnTo>
                <a:lnTo>
                  <a:pt x="11597777" y="4079372"/>
                </a:lnTo>
                <a:cubicBezTo>
                  <a:pt x="11597777" y="4410360"/>
                  <a:pt x="11329458" y="4678679"/>
                  <a:pt x="10998470" y="4678679"/>
                </a:cubicBezTo>
                <a:lnTo>
                  <a:pt x="0" y="467867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66635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Textplatzhalter 1">
            <a:extLst>
              <a:ext uri="{FF2B5EF4-FFF2-40B4-BE49-F238E27FC236}">
                <a16:creationId xmlns:a16="http://schemas.microsoft.com/office/drawing/2014/main" id="{98E03D5B-B2A7-8FC6-38FF-68D07A2B83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600" y="2235600"/>
            <a:ext cx="10998000" cy="384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655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+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Textplatzhalter 1">
            <a:extLst>
              <a:ext uri="{FF2B5EF4-FFF2-40B4-BE49-F238E27FC236}">
                <a16:creationId xmlns:a16="http://schemas.microsoft.com/office/drawing/2014/main" id="{98E03D5B-B2A7-8FC6-38FF-68D07A2B83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599" y="2235600"/>
            <a:ext cx="5498401" cy="384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26" name="Freihandform: BPH 1">
            <a:extLst>
              <a:ext uri="{FF2B5EF4-FFF2-40B4-BE49-F238E27FC236}">
                <a16:creationId xmlns:a16="http://schemas.microsoft.com/office/drawing/2014/main" id="{2771AEF3-9775-AD6E-B203-DFBCCD7CF2D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91250" y="1890715"/>
            <a:ext cx="6000750" cy="4966857"/>
          </a:xfrm>
          <a:custGeom>
            <a:avLst/>
            <a:gdLst>
              <a:gd name="connsiteX0" fmla="*/ 604317 w 6000750"/>
              <a:gd name="connsiteY0" fmla="*/ 0 h 4966857"/>
              <a:gd name="connsiteX1" fmla="*/ 6000750 w 6000750"/>
              <a:gd name="connsiteY1" fmla="*/ 0 h 4966857"/>
              <a:gd name="connsiteX2" fmla="*/ 6000750 w 6000750"/>
              <a:gd name="connsiteY2" fmla="*/ 4966857 h 4966857"/>
              <a:gd name="connsiteX3" fmla="*/ 0 w 6000750"/>
              <a:gd name="connsiteY3" fmla="*/ 4966857 h 4966857"/>
              <a:gd name="connsiteX4" fmla="*/ 0 w 6000750"/>
              <a:gd name="connsiteY4" fmla="*/ 604317 h 4966857"/>
              <a:gd name="connsiteX5" fmla="*/ 604317 w 6000750"/>
              <a:gd name="connsiteY5" fmla="*/ 0 h 49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00750" h="4966857">
                <a:moveTo>
                  <a:pt x="604317" y="0"/>
                </a:moveTo>
                <a:lnTo>
                  <a:pt x="6000750" y="0"/>
                </a:lnTo>
                <a:lnTo>
                  <a:pt x="6000750" y="4966857"/>
                </a:lnTo>
                <a:lnTo>
                  <a:pt x="0" y="4966857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68246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+Info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Textplatzhalter 1">
            <a:extLst>
              <a:ext uri="{FF2B5EF4-FFF2-40B4-BE49-F238E27FC236}">
                <a16:creationId xmlns:a16="http://schemas.microsoft.com/office/drawing/2014/main" id="{98E03D5B-B2A7-8FC6-38FF-68D07A2B83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599" y="2235600"/>
            <a:ext cx="5498401" cy="384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25" name="Freihandform: Form 1">
            <a:extLst>
              <a:ext uri="{FF2B5EF4-FFF2-40B4-BE49-F238E27FC236}">
                <a16:creationId xmlns:a16="http://schemas.microsoft.com/office/drawing/2014/main" id="{969FE6BB-8D6F-F288-03D7-551862343390}"/>
              </a:ext>
            </a:extLst>
          </p:cNvPr>
          <p:cNvSpPr>
            <a:spLocks/>
          </p:cNvSpPr>
          <p:nvPr userDrawn="1"/>
        </p:nvSpPr>
        <p:spPr>
          <a:xfrm>
            <a:off x="6191250" y="1890715"/>
            <a:ext cx="6000750" cy="4966857"/>
          </a:xfrm>
          <a:custGeom>
            <a:avLst/>
            <a:gdLst>
              <a:gd name="connsiteX0" fmla="*/ 604317 w 6000750"/>
              <a:gd name="connsiteY0" fmla="*/ 0 h 4966857"/>
              <a:gd name="connsiteX1" fmla="*/ 6000750 w 6000750"/>
              <a:gd name="connsiteY1" fmla="*/ 0 h 4966857"/>
              <a:gd name="connsiteX2" fmla="*/ 6000750 w 6000750"/>
              <a:gd name="connsiteY2" fmla="*/ 4966857 h 4966857"/>
              <a:gd name="connsiteX3" fmla="*/ 0 w 6000750"/>
              <a:gd name="connsiteY3" fmla="*/ 4966857 h 4966857"/>
              <a:gd name="connsiteX4" fmla="*/ 0 w 6000750"/>
              <a:gd name="connsiteY4" fmla="*/ 604317 h 4966857"/>
              <a:gd name="connsiteX5" fmla="*/ 604317 w 6000750"/>
              <a:gd name="connsiteY5" fmla="*/ 0 h 49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00750" h="4966857">
                <a:moveTo>
                  <a:pt x="604317" y="0"/>
                </a:moveTo>
                <a:lnTo>
                  <a:pt x="6000750" y="0"/>
                </a:lnTo>
                <a:lnTo>
                  <a:pt x="6000750" y="4966857"/>
                </a:lnTo>
                <a:lnTo>
                  <a:pt x="0" y="4966857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B9E302B3-E2E4-AEC3-4576-905FE775E0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88801" y="2368801"/>
            <a:ext cx="4907888" cy="1440000"/>
          </a:xfrm>
        </p:spPr>
        <p:txBody>
          <a:bodyPr/>
          <a:lstStyle>
            <a:lvl1pPr>
              <a:defRPr lang="de-DE" sz="2150" b="1" kern="1200" spc="10" baseline="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de-DE" sz="215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16800">
              <a:defRPr lang="de-DE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3600"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50400">
              <a:defRPr/>
            </a:lvl5pPr>
          </a:lstStyle>
          <a:p>
            <a:pPr lvl="0"/>
            <a:r>
              <a:rPr lang="de-DE" dirty="0"/>
              <a:t>Headline + </a:t>
            </a:r>
            <a:r>
              <a:rPr lang="de-DE" dirty="0" err="1"/>
              <a:t>Subline</a:t>
            </a:r>
            <a:r>
              <a:rPr lang="de-DE" dirty="0"/>
              <a:t>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07510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+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Textplatzhalter 1">
            <a:extLst>
              <a:ext uri="{FF2B5EF4-FFF2-40B4-BE49-F238E27FC236}">
                <a16:creationId xmlns:a16="http://schemas.microsoft.com/office/drawing/2014/main" id="{98E03D5B-B2A7-8FC6-38FF-68D07A2B83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7599" y="2235600"/>
            <a:ext cx="5498401" cy="384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25" name="Freihandform: Form 1">
            <a:extLst>
              <a:ext uri="{FF2B5EF4-FFF2-40B4-BE49-F238E27FC236}">
                <a16:creationId xmlns:a16="http://schemas.microsoft.com/office/drawing/2014/main" id="{969FE6BB-8D6F-F288-03D7-551862343390}"/>
              </a:ext>
            </a:extLst>
          </p:cNvPr>
          <p:cNvSpPr>
            <a:spLocks/>
          </p:cNvSpPr>
          <p:nvPr userDrawn="1"/>
        </p:nvSpPr>
        <p:spPr>
          <a:xfrm>
            <a:off x="6191250" y="1890715"/>
            <a:ext cx="6000750" cy="4966857"/>
          </a:xfrm>
          <a:custGeom>
            <a:avLst/>
            <a:gdLst>
              <a:gd name="connsiteX0" fmla="*/ 604317 w 6000750"/>
              <a:gd name="connsiteY0" fmla="*/ 0 h 4966857"/>
              <a:gd name="connsiteX1" fmla="*/ 6000750 w 6000750"/>
              <a:gd name="connsiteY1" fmla="*/ 0 h 4966857"/>
              <a:gd name="connsiteX2" fmla="*/ 6000750 w 6000750"/>
              <a:gd name="connsiteY2" fmla="*/ 4966857 h 4966857"/>
              <a:gd name="connsiteX3" fmla="*/ 0 w 6000750"/>
              <a:gd name="connsiteY3" fmla="*/ 4966857 h 4966857"/>
              <a:gd name="connsiteX4" fmla="*/ 0 w 6000750"/>
              <a:gd name="connsiteY4" fmla="*/ 604317 h 4966857"/>
              <a:gd name="connsiteX5" fmla="*/ 604317 w 6000750"/>
              <a:gd name="connsiteY5" fmla="*/ 0 h 496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00750" h="4966857">
                <a:moveTo>
                  <a:pt x="604317" y="0"/>
                </a:moveTo>
                <a:lnTo>
                  <a:pt x="6000750" y="0"/>
                </a:lnTo>
                <a:lnTo>
                  <a:pt x="6000750" y="4966857"/>
                </a:lnTo>
                <a:lnTo>
                  <a:pt x="0" y="4966857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14" name="Diagrammplatzhalter 1">
            <a:extLst>
              <a:ext uri="{FF2B5EF4-FFF2-40B4-BE49-F238E27FC236}">
                <a16:creationId xmlns:a16="http://schemas.microsoft.com/office/drawing/2014/main" id="{29E9E4C4-B651-4861-E57D-FBDEAAFD6471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56800" y="2368800"/>
            <a:ext cx="5936400" cy="4194000"/>
          </a:xfrm>
        </p:spPr>
        <p:txBody>
          <a:bodyPr/>
          <a:lstStyle/>
          <a:p>
            <a:r>
              <a:rPr lang="de-DE"/>
              <a:t>Diagramm durch Klicken auf Symbol hinzufügen</a:t>
            </a:r>
            <a:endParaRPr lang="de-AT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535F4E16-025B-1E27-A3A2-FE27690ACB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88801" y="2368801"/>
            <a:ext cx="4907888" cy="1440000"/>
          </a:xfrm>
        </p:spPr>
        <p:txBody>
          <a:bodyPr/>
          <a:lstStyle>
            <a:lvl1pPr>
              <a:defRPr lang="de-DE" sz="2150" b="1" kern="1200" spc="10" baseline="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de-DE" sz="215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16800">
              <a:defRPr lang="de-DE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3600"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50400">
              <a:defRPr/>
            </a:lvl5pPr>
          </a:lstStyle>
          <a:p>
            <a:pPr lvl="0"/>
            <a:r>
              <a:rPr lang="de-DE" dirty="0"/>
              <a:t>Headline + </a:t>
            </a:r>
            <a:r>
              <a:rPr lang="de-DE" dirty="0" err="1"/>
              <a:t>Subline</a:t>
            </a:r>
            <a:r>
              <a:rPr lang="de-DE" dirty="0"/>
              <a:t>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87551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+Info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6E659-C8AF-2669-4A26-656B4A1C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FC8108-E4D0-75E7-AD23-81B44871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A42255-0326-B3ED-8568-176F5895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BA1E5-B1B3-E6D1-E9C6-83B5B9E3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4" name="Freihandform: Form 1">
            <a:extLst>
              <a:ext uri="{FF2B5EF4-FFF2-40B4-BE49-F238E27FC236}">
                <a16:creationId xmlns:a16="http://schemas.microsoft.com/office/drawing/2014/main" id="{1AAD0545-8F7E-9C7A-CCC3-EB60CFBE9AE9}"/>
              </a:ext>
            </a:extLst>
          </p:cNvPr>
          <p:cNvSpPr>
            <a:spLocks/>
          </p:cNvSpPr>
          <p:nvPr userDrawn="1"/>
        </p:nvSpPr>
        <p:spPr>
          <a:xfrm>
            <a:off x="593225" y="2232424"/>
            <a:ext cx="6000750" cy="4625576"/>
          </a:xfrm>
          <a:custGeom>
            <a:avLst/>
            <a:gdLst>
              <a:gd name="connsiteX0" fmla="*/ 604317 w 6000750"/>
              <a:gd name="connsiteY0" fmla="*/ 0 h 4625576"/>
              <a:gd name="connsiteX1" fmla="*/ 6000750 w 6000750"/>
              <a:gd name="connsiteY1" fmla="*/ 0 h 4625576"/>
              <a:gd name="connsiteX2" fmla="*/ 6000750 w 6000750"/>
              <a:gd name="connsiteY2" fmla="*/ 4625576 h 4625576"/>
              <a:gd name="connsiteX3" fmla="*/ 0 w 6000750"/>
              <a:gd name="connsiteY3" fmla="*/ 4625576 h 4625576"/>
              <a:gd name="connsiteX4" fmla="*/ 0 w 6000750"/>
              <a:gd name="connsiteY4" fmla="*/ 604317 h 4625576"/>
              <a:gd name="connsiteX5" fmla="*/ 604317 w 6000750"/>
              <a:gd name="connsiteY5" fmla="*/ 0 h 462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00750" h="4625576">
                <a:moveTo>
                  <a:pt x="604317" y="0"/>
                </a:moveTo>
                <a:lnTo>
                  <a:pt x="6000750" y="0"/>
                </a:lnTo>
                <a:lnTo>
                  <a:pt x="6000750" y="4625576"/>
                </a:lnTo>
                <a:lnTo>
                  <a:pt x="0" y="4625576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18" name="Freihandform: Form 2">
            <a:extLst>
              <a:ext uri="{FF2B5EF4-FFF2-40B4-BE49-F238E27FC236}">
                <a16:creationId xmlns:a16="http://schemas.microsoft.com/office/drawing/2014/main" id="{6DB13F1C-9D53-4CA4-7DF6-121E5B07FD76}"/>
              </a:ext>
            </a:extLst>
          </p:cNvPr>
          <p:cNvSpPr>
            <a:spLocks/>
          </p:cNvSpPr>
          <p:nvPr userDrawn="1"/>
        </p:nvSpPr>
        <p:spPr>
          <a:xfrm>
            <a:off x="4223442" y="2232424"/>
            <a:ext cx="6000750" cy="4625576"/>
          </a:xfrm>
          <a:custGeom>
            <a:avLst/>
            <a:gdLst>
              <a:gd name="connsiteX0" fmla="*/ 604317 w 6000750"/>
              <a:gd name="connsiteY0" fmla="*/ 0 h 4625576"/>
              <a:gd name="connsiteX1" fmla="*/ 6000750 w 6000750"/>
              <a:gd name="connsiteY1" fmla="*/ 0 h 4625576"/>
              <a:gd name="connsiteX2" fmla="*/ 6000750 w 6000750"/>
              <a:gd name="connsiteY2" fmla="*/ 4625576 h 4625576"/>
              <a:gd name="connsiteX3" fmla="*/ 0 w 6000750"/>
              <a:gd name="connsiteY3" fmla="*/ 4625576 h 4625576"/>
              <a:gd name="connsiteX4" fmla="*/ 0 w 6000750"/>
              <a:gd name="connsiteY4" fmla="*/ 604317 h 4625576"/>
              <a:gd name="connsiteX5" fmla="*/ 604317 w 6000750"/>
              <a:gd name="connsiteY5" fmla="*/ 0 h 462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00750" h="4625576">
                <a:moveTo>
                  <a:pt x="604317" y="0"/>
                </a:moveTo>
                <a:lnTo>
                  <a:pt x="6000750" y="0"/>
                </a:lnTo>
                <a:lnTo>
                  <a:pt x="6000750" y="4625576"/>
                </a:lnTo>
                <a:lnTo>
                  <a:pt x="0" y="4625576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32" name="Freihandform: Form 3">
            <a:extLst>
              <a:ext uri="{FF2B5EF4-FFF2-40B4-BE49-F238E27FC236}">
                <a16:creationId xmlns:a16="http://schemas.microsoft.com/office/drawing/2014/main" id="{7C1EBE42-8804-C812-AA6F-A7B53606E0DA}"/>
              </a:ext>
            </a:extLst>
          </p:cNvPr>
          <p:cNvSpPr>
            <a:spLocks/>
          </p:cNvSpPr>
          <p:nvPr userDrawn="1"/>
        </p:nvSpPr>
        <p:spPr>
          <a:xfrm>
            <a:off x="7963495" y="2232424"/>
            <a:ext cx="4228504" cy="4625576"/>
          </a:xfrm>
          <a:custGeom>
            <a:avLst/>
            <a:gdLst>
              <a:gd name="connsiteX0" fmla="*/ 604317 w 4228504"/>
              <a:gd name="connsiteY0" fmla="*/ 0 h 4625576"/>
              <a:gd name="connsiteX1" fmla="*/ 4082915 w 4228504"/>
              <a:gd name="connsiteY1" fmla="*/ 0 h 4625576"/>
              <a:gd name="connsiteX2" fmla="*/ 4220510 w 4228504"/>
              <a:gd name="connsiteY2" fmla="*/ 0 h 4625576"/>
              <a:gd name="connsiteX3" fmla="*/ 4228504 w 4228504"/>
              <a:gd name="connsiteY3" fmla="*/ 0 h 4625576"/>
              <a:gd name="connsiteX4" fmla="*/ 4228504 w 4228504"/>
              <a:gd name="connsiteY4" fmla="*/ 4625576 h 4625576"/>
              <a:gd name="connsiteX5" fmla="*/ 4220510 w 4228504"/>
              <a:gd name="connsiteY5" fmla="*/ 4625576 h 4625576"/>
              <a:gd name="connsiteX6" fmla="*/ 4082915 w 4228504"/>
              <a:gd name="connsiteY6" fmla="*/ 4625576 h 4625576"/>
              <a:gd name="connsiteX7" fmla="*/ 0 w 4228504"/>
              <a:gd name="connsiteY7" fmla="*/ 4625576 h 4625576"/>
              <a:gd name="connsiteX8" fmla="*/ 0 w 4228504"/>
              <a:gd name="connsiteY8" fmla="*/ 604317 h 4625576"/>
              <a:gd name="connsiteX9" fmla="*/ 604317 w 4228504"/>
              <a:gd name="connsiteY9" fmla="*/ 0 h 462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504" h="4625576">
                <a:moveTo>
                  <a:pt x="604317" y="0"/>
                </a:moveTo>
                <a:lnTo>
                  <a:pt x="4082915" y="0"/>
                </a:lnTo>
                <a:lnTo>
                  <a:pt x="4220510" y="0"/>
                </a:lnTo>
                <a:lnTo>
                  <a:pt x="4228504" y="0"/>
                </a:lnTo>
                <a:lnTo>
                  <a:pt x="4228504" y="4625576"/>
                </a:lnTo>
                <a:lnTo>
                  <a:pt x="4220510" y="4625576"/>
                </a:lnTo>
                <a:lnTo>
                  <a:pt x="4082915" y="4625576"/>
                </a:lnTo>
                <a:lnTo>
                  <a:pt x="0" y="4625576"/>
                </a:lnTo>
                <a:lnTo>
                  <a:pt x="0" y="604317"/>
                </a:lnTo>
                <a:cubicBezTo>
                  <a:pt x="0" y="270562"/>
                  <a:pt x="270562" y="0"/>
                  <a:pt x="60431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7" name="Textplatzhalter 1">
            <a:extLst>
              <a:ext uri="{FF2B5EF4-FFF2-40B4-BE49-F238E27FC236}">
                <a16:creationId xmlns:a16="http://schemas.microsoft.com/office/drawing/2014/main" id="{98E03D5B-B2A7-8FC6-38FF-68D07A2B83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2761" y="2638800"/>
            <a:ext cx="2772000" cy="3912871"/>
          </a:xfrm>
        </p:spPr>
        <p:txBody>
          <a:bodyPr/>
          <a:lstStyle>
            <a:lvl1pPr>
              <a:spcAft>
                <a:spcPts val="1700"/>
              </a:spcAft>
              <a:defRPr sz="2150" b="1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91000"/>
              </a:lnSpc>
              <a:buFontTx/>
              <a:buNone/>
              <a:defRPr sz="1700" spc="0" baseline="0">
                <a:solidFill>
                  <a:schemeClr val="bg1"/>
                </a:solidFill>
              </a:defRPr>
            </a:lvl2pPr>
            <a:lvl3pPr marL="1548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3pPr>
            <a:lvl4pPr marL="3096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4pPr>
            <a:lvl5pPr marL="4644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5pPr>
            <a:lvl6pPr marL="464400" indent="-154800">
              <a:defRPr sz="1700">
                <a:solidFill>
                  <a:schemeClr val="bg1"/>
                </a:solidFill>
              </a:defRPr>
            </a:lvl6pPr>
            <a:lvl7pPr marL="464400" indent="-154800">
              <a:defRPr sz="1700">
                <a:solidFill>
                  <a:schemeClr val="bg1"/>
                </a:solidFill>
              </a:defRPr>
            </a:lvl7pPr>
            <a:lvl8pPr marL="464400" indent="-154800">
              <a:defRPr sz="1700">
                <a:solidFill>
                  <a:schemeClr val="bg1"/>
                </a:solidFill>
              </a:defRPr>
            </a:lvl8pPr>
            <a:lvl9pPr marL="464400" indent="-154800">
              <a:defRPr sz="17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9C8DCC79-ED9D-D906-AA85-A8786161B27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25051" y="2638800"/>
            <a:ext cx="2772000" cy="3912871"/>
          </a:xfrm>
        </p:spPr>
        <p:txBody>
          <a:bodyPr/>
          <a:lstStyle>
            <a:lvl1pPr>
              <a:spcAft>
                <a:spcPts val="1700"/>
              </a:spcAft>
              <a:defRPr sz="2150" b="1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91000"/>
              </a:lnSpc>
              <a:buFontTx/>
              <a:buNone/>
              <a:defRPr sz="1700" spc="0" baseline="0">
                <a:solidFill>
                  <a:schemeClr val="bg1"/>
                </a:solidFill>
              </a:defRPr>
            </a:lvl2pPr>
            <a:lvl3pPr marL="1548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3pPr>
            <a:lvl4pPr marL="3096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4pPr>
            <a:lvl5pPr marL="4644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5pPr>
            <a:lvl6pPr marL="464400" indent="-154800">
              <a:defRPr sz="1700">
                <a:solidFill>
                  <a:schemeClr val="bg1"/>
                </a:solidFill>
              </a:defRPr>
            </a:lvl6pPr>
            <a:lvl7pPr marL="464400" indent="-154800">
              <a:defRPr sz="1700">
                <a:solidFill>
                  <a:schemeClr val="bg1"/>
                </a:solidFill>
              </a:defRPr>
            </a:lvl7pPr>
            <a:lvl8pPr marL="464400" indent="-154800">
              <a:defRPr sz="1700">
                <a:solidFill>
                  <a:schemeClr val="bg1"/>
                </a:solidFill>
              </a:defRPr>
            </a:lvl8pPr>
            <a:lvl9pPr marL="464400" indent="-154800">
              <a:defRPr sz="17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0" name="Textplatzhalter 3">
            <a:extLst>
              <a:ext uri="{FF2B5EF4-FFF2-40B4-BE49-F238E27FC236}">
                <a16:creationId xmlns:a16="http://schemas.microsoft.com/office/drawing/2014/main" id="{9A552865-E7F5-C16B-011C-BF972B4EE1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0714" y="2638800"/>
            <a:ext cx="2772000" cy="3912871"/>
          </a:xfrm>
        </p:spPr>
        <p:txBody>
          <a:bodyPr/>
          <a:lstStyle>
            <a:lvl1pPr>
              <a:spcAft>
                <a:spcPts val="1700"/>
              </a:spcAft>
              <a:defRPr sz="2150" b="1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91000"/>
              </a:lnSpc>
              <a:buFontTx/>
              <a:buNone/>
              <a:defRPr sz="1700" spc="0" baseline="0">
                <a:solidFill>
                  <a:schemeClr val="bg1"/>
                </a:solidFill>
              </a:defRPr>
            </a:lvl2pPr>
            <a:lvl3pPr marL="1548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3pPr>
            <a:lvl4pPr marL="3096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4pPr>
            <a:lvl5pPr marL="464400" indent="-154800">
              <a:lnSpc>
                <a:spcPct val="91000"/>
              </a:lnSpc>
              <a:defRPr sz="1700">
                <a:solidFill>
                  <a:schemeClr val="bg1"/>
                </a:solidFill>
              </a:defRPr>
            </a:lvl5pPr>
            <a:lvl6pPr marL="464400" indent="-154800">
              <a:defRPr sz="1700">
                <a:solidFill>
                  <a:schemeClr val="bg1"/>
                </a:solidFill>
              </a:defRPr>
            </a:lvl6pPr>
            <a:lvl7pPr marL="464400" indent="-154800">
              <a:defRPr sz="1700">
                <a:solidFill>
                  <a:schemeClr val="bg1"/>
                </a:solidFill>
              </a:defRPr>
            </a:lvl7pPr>
            <a:lvl8pPr marL="464400" indent="-154800">
              <a:defRPr sz="1700">
                <a:solidFill>
                  <a:schemeClr val="bg1"/>
                </a:solidFill>
              </a:defRPr>
            </a:lvl8pPr>
            <a:lvl9pPr marL="464400" indent="-154800">
              <a:defRPr sz="17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Text bearbeiten Ebene 1-5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86778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7926AD-D390-0291-3083-90FFC6DE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6" y="543854"/>
            <a:ext cx="9360000" cy="12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4C971D-AD3B-3FC5-B1D0-081C62D2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692" y="2235600"/>
            <a:ext cx="10997408" cy="38413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426907-9575-DA6C-31B7-157F18D95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47193" y="6436800"/>
            <a:ext cx="144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1DE30A-47C0-86CB-BCA3-F974AF1A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7690" y="6436800"/>
            <a:ext cx="41148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Wissenschaftsbarometer 2025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927A6C-C280-A290-3F37-6258A0DFF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5600" y="6436800"/>
            <a:ext cx="72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49B3982E-9FCD-46FD-838E-91360AB2390E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0" name="ÖAW Logo">
            <a:extLst>
              <a:ext uri="{FF2B5EF4-FFF2-40B4-BE49-F238E27FC236}">
                <a16:creationId xmlns:a16="http://schemas.microsoft.com/office/drawing/2014/main" id="{FE668B12-DAC8-F529-CB63-FC832B0B44D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10811212" y="592930"/>
            <a:ext cx="784800" cy="59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83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4" r:id="rId3"/>
    <p:sldLayoutId id="2147483657" r:id="rId4"/>
    <p:sldLayoutId id="2147483650" r:id="rId5"/>
    <p:sldLayoutId id="2147483651" r:id="rId6"/>
    <p:sldLayoutId id="2147483652" r:id="rId7"/>
    <p:sldLayoutId id="2147483653" r:id="rId8"/>
    <p:sldLayoutId id="2147483658" r:id="rId9"/>
  </p:sldLayoutIdLst>
  <p:hf hdr="0"/>
  <p:txStyles>
    <p:titleStyle>
      <a:lvl1pPr algn="l" defTabSz="914400" rtl="0" eaLnBrk="1" latinLnBrk="0" hangingPunct="1">
        <a:lnSpc>
          <a:spcPct val="93000"/>
        </a:lnSpc>
        <a:spcBef>
          <a:spcPct val="0"/>
        </a:spcBef>
        <a:buNone/>
        <a:defRPr sz="4250" b="1" kern="1200" spc="2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lnSpc>
          <a:spcPct val="92000"/>
        </a:lnSpc>
        <a:spcBef>
          <a:spcPts val="0"/>
        </a:spcBef>
        <a:buFontTx/>
        <a:buNone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3168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6336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504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3" userDrawn="1">
          <p15:clr>
            <a:srgbClr val="F26B43"/>
          </p15:clr>
        </p15:guide>
        <p15:guide id="2" pos="404" userDrawn="1">
          <p15:clr>
            <a:srgbClr val="F26B43"/>
          </p15:clr>
        </p15:guide>
        <p15:guide id="3" pos="7305" userDrawn="1">
          <p15:clr>
            <a:srgbClr val="F26B43"/>
          </p15:clr>
        </p15:guide>
        <p15:guide id="4" orient="horz" pos="650" userDrawn="1">
          <p15:clr>
            <a:srgbClr val="F26B43"/>
          </p15:clr>
        </p15:guide>
        <p15:guide id="5" orient="horz" pos="3828" userDrawn="1">
          <p15:clr>
            <a:srgbClr val="A4A3A4"/>
          </p15:clr>
        </p15:guide>
        <p15:guide id="6" orient="horz" pos="1618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7926AD-D390-0291-3083-90FFC6DE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6" y="543854"/>
            <a:ext cx="9360000" cy="12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4C971D-AD3B-3FC5-B1D0-081C62D2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692" y="2235600"/>
            <a:ext cx="10997408" cy="38413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426907-9575-DA6C-31B7-157F18D95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47193" y="6436800"/>
            <a:ext cx="144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26.8.2025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1DE30A-47C0-86CB-BCA3-F974AF1A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7690" y="6436800"/>
            <a:ext cx="41148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Hier steht die Headline zur Präsentation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927A6C-C280-A290-3F37-6258A0DFF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5600" y="6436800"/>
            <a:ext cx="72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3982E-9FCD-46FD-838E-91360AB2390E}" type="slidenum">
              <a:rPr kumimoji="0" lang="de-AT" sz="1000" b="0" i="0" u="none" strike="noStrike" kern="1200" cap="none" spc="10" normalizeH="0" baseline="0" noProof="0" smtClean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10" name="ÖAW Logo">
            <a:extLst>
              <a:ext uri="{FF2B5EF4-FFF2-40B4-BE49-F238E27FC236}">
                <a16:creationId xmlns:a16="http://schemas.microsoft.com/office/drawing/2014/main" id="{FE668B12-DAC8-F529-CB63-FC832B0B44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811212" y="592930"/>
            <a:ext cx="784800" cy="59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5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/>
  <p:txStyles>
    <p:titleStyle>
      <a:lvl1pPr algn="l" defTabSz="914400" rtl="0" eaLnBrk="1" latinLnBrk="0" hangingPunct="1">
        <a:lnSpc>
          <a:spcPct val="93000"/>
        </a:lnSpc>
        <a:spcBef>
          <a:spcPct val="0"/>
        </a:spcBef>
        <a:buNone/>
        <a:defRPr sz="4250" b="1" kern="1200" spc="2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lnSpc>
          <a:spcPct val="92000"/>
        </a:lnSpc>
        <a:spcBef>
          <a:spcPts val="0"/>
        </a:spcBef>
        <a:buFontTx/>
        <a:buNone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3168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6336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504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3">
          <p15:clr>
            <a:srgbClr val="F26B43"/>
          </p15:clr>
        </p15:guide>
        <p15:guide id="2" pos="404">
          <p15:clr>
            <a:srgbClr val="F26B43"/>
          </p15:clr>
        </p15:guide>
        <p15:guide id="3" pos="7305">
          <p15:clr>
            <a:srgbClr val="F26B43"/>
          </p15:clr>
        </p15:guide>
        <p15:guide id="4" orient="horz" pos="650">
          <p15:clr>
            <a:srgbClr val="F26B43"/>
          </p15:clr>
        </p15:guide>
        <p15:guide id="5" orient="horz" pos="3828">
          <p15:clr>
            <a:srgbClr val="A4A3A4"/>
          </p15:clr>
        </p15:guide>
        <p15:guide id="6" orient="horz" pos="1618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7926AD-D390-0291-3083-90FFC6DE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6" y="543854"/>
            <a:ext cx="9360000" cy="12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4C971D-AD3B-3FC5-B1D0-081C62D2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692" y="2235600"/>
            <a:ext cx="10997408" cy="38413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426907-9575-DA6C-31B7-157F18D95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47193" y="6436800"/>
            <a:ext cx="144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26.8.2025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1DE30A-47C0-86CB-BCA3-F974AF1A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7690" y="6436800"/>
            <a:ext cx="41148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10" normalizeH="0" baseline="0" noProof="0" dirty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Hier steht die Headline zur Präsentation</a:t>
            </a:r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927A6C-C280-A290-3F37-6258A0DFF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5600" y="6436800"/>
            <a:ext cx="72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 spc="10" baseline="0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B3982E-9FCD-46FD-838E-91360AB2390E}" type="slidenum">
              <a:rPr kumimoji="0" lang="de-AT" sz="1000" b="0" i="0" u="none" strike="noStrike" kern="1200" cap="none" spc="10" normalizeH="0" baseline="0" noProof="0" smtClean="0">
                <a:ln>
                  <a:noFill/>
                </a:ln>
                <a:solidFill>
                  <a:srgbClr val="0047BB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AT" sz="1000" b="0" i="0" u="none" strike="noStrike" kern="1200" cap="none" spc="1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10" name="ÖAW Logo">
            <a:extLst>
              <a:ext uri="{FF2B5EF4-FFF2-40B4-BE49-F238E27FC236}">
                <a16:creationId xmlns:a16="http://schemas.microsoft.com/office/drawing/2014/main" id="{FE668B12-DAC8-F529-CB63-FC832B0B44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811212" y="592930"/>
            <a:ext cx="784800" cy="59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/>
  <p:txStyles>
    <p:titleStyle>
      <a:lvl1pPr algn="l" defTabSz="914400" rtl="0" eaLnBrk="1" latinLnBrk="0" hangingPunct="1">
        <a:lnSpc>
          <a:spcPct val="93000"/>
        </a:lnSpc>
        <a:spcBef>
          <a:spcPct val="0"/>
        </a:spcBef>
        <a:buNone/>
        <a:defRPr sz="4250" b="1" kern="1200" spc="2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lnSpc>
          <a:spcPct val="92000"/>
        </a:lnSpc>
        <a:spcBef>
          <a:spcPts val="0"/>
        </a:spcBef>
        <a:buFontTx/>
        <a:buNone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3168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6336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504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267200" indent="-316800" algn="l" defTabSz="914400" rtl="0" eaLnBrk="1" latinLnBrk="0" hangingPunct="1">
        <a:lnSpc>
          <a:spcPct val="92000"/>
        </a:lnSpc>
        <a:spcBef>
          <a:spcPts val="0"/>
        </a:spcBef>
        <a:buFont typeface="Crimson Pro" pitchFamily="2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3">
          <p15:clr>
            <a:srgbClr val="F26B43"/>
          </p15:clr>
        </p15:guide>
        <p15:guide id="2" pos="404">
          <p15:clr>
            <a:srgbClr val="F26B43"/>
          </p15:clr>
        </p15:guide>
        <p15:guide id="3" pos="7305">
          <p15:clr>
            <a:srgbClr val="F26B43"/>
          </p15:clr>
        </p15:guide>
        <p15:guide id="4" orient="horz" pos="650">
          <p15:clr>
            <a:srgbClr val="F26B43"/>
          </p15:clr>
        </p15:guide>
        <p15:guide id="5" orient="horz" pos="3828">
          <p15:clr>
            <a:srgbClr val="A4A3A4"/>
          </p15:clr>
        </p15:guide>
        <p15:guide id="6" orient="horz" pos="1618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issenschaft-im-dialog.de/projekte/wissenschaftsbarometer" TargetMode="External"/><Relationship Id="rId4" Type="http://schemas.openxmlformats.org/officeDocument/2006/relationships/hyperlink" Target="https://wissenschaftsbarometer.ch/ergebnisse-202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E1571-C093-8472-8E04-7B5F8832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/>
              <a:t>Wissenschaftsbarometer 2025</a:t>
            </a:r>
            <a:br>
              <a:rPr lang="de-DE" sz="3600" dirty="0"/>
            </a:br>
            <a:r>
              <a:rPr lang="de-DE" sz="3200" dirty="0"/>
              <a:t>Einstellungen der österreichischen Bevölkerung zum Thema Wissenschaft und Forschung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5947F30F-68E3-4BD6-9DD0-18763FE8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FC846C5-CB88-43A5-9C52-15FA8E53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5DB1629-5F27-4E72-BB2D-3EA8AA07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</a:t>
            </a:fld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7E5462-070E-E3B1-738F-B244584BDA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Dezember 2025	</a:t>
            </a:r>
            <a:endParaRPr lang="de-AT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3BC7245-3D44-4915-878F-72573A85B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097" y="547552"/>
            <a:ext cx="1973625" cy="83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04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77 Prozent für Forschung</a:t>
            </a:r>
            <a:br>
              <a:rPr lang="de-DE" dirty="0"/>
            </a:br>
            <a:r>
              <a:rPr lang="de-DE" dirty="0"/>
              <a:t>auch zu umstrittenen Themen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10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Inwieweit stimmen Sie dieser Aussage zu? „Wissenschaftler sollen auch zu gesellschaftlich umstrittenen Themen wie Klimawandel, Migration, Gentechnik, Genderfragen etc. forschen dürfen.“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9" name="$CONTENT">
            <a:extLst>
              <a:ext uri="{FF2B5EF4-FFF2-40B4-BE49-F238E27FC236}">
                <a16:creationId xmlns:a16="http://schemas.microsoft.com/office/drawing/2014/main" id="{87DFDBE9-D60E-43F1-9CA8-2AE2D9761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333357"/>
              </p:ext>
            </p:extLst>
          </p:nvPr>
        </p:nvGraphicFramePr>
        <p:xfrm>
          <a:off x="4325168" y="2440382"/>
          <a:ext cx="7548969" cy="4257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8825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Aber: Nur 55 Prozent glauben an Wissenschaftsfreiheit in Österreich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11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Und wie sieht Ihrer Ansicht nach in Österreich die Realität aus? Gehen Sie davon aus, dass </a:t>
            </a:r>
            <a:r>
              <a:rPr lang="de-DE" sz="1600" dirty="0" err="1"/>
              <a:t>Wissenschaftler:innen</a:t>
            </a:r>
            <a:r>
              <a:rPr lang="de-DE" sz="1600" dirty="0"/>
              <a:t> in Österreich auch tatsächlich die Freiheit haben, zu gesellschaftlich umstrittenen Themen zu forschen?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10" name="$CONTENT">
            <a:extLst>
              <a:ext uri="{FF2B5EF4-FFF2-40B4-BE49-F238E27FC236}">
                <a16:creationId xmlns:a16="http://schemas.microsoft.com/office/drawing/2014/main" id="{B8D10C29-30B9-4F65-9610-C20471D990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748760"/>
              </p:ext>
            </p:extLst>
          </p:nvPr>
        </p:nvGraphicFramePr>
        <p:xfrm>
          <a:off x="4506685" y="2568575"/>
          <a:ext cx="7511142" cy="4236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457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5" y="543854"/>
            <a:ext cx="9518150" cy="1260000"/>
          </a:xfrm>
        </p:spPr>
        <p:txBody>
          <a:bodyPr/>
          <a:lstStyle/>
          <a:p>
            <a:r>
              <a:rPr lang="de-DE" dirty="0" err="1"/>
              <a:t>Skeptiker:innen</a:t>
            </a:r>
            <a:r>
              <a:rPr lang="de-DE" dirty="0"/>
              <a:t> vermuten fehlende Mittel und politischen Druck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12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3771818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Was hindert </a:t>
            </a:r>
            <a:r>
              <a:rPr lang="de-DE" sz="1600" dirty="0" err="1"/>
              <a:t>Wissenschaftler:innen</a:t>
            </a:r>
            <a:r>
              <a:rPr lang="de-DE" sz="1600" dirty="0"/>
              <a:t> Ihrer Ansicht nach daran, frei zu forschen?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%-Werte, Basis: negative Bewertung der Freiheit der Wissenschaft, zu gesellschaftlich umstrittenen Themen forschen zu dürfen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10" name="Diagrammplatzhalter 9">
            <a:extLst>
              <a:ext uri="{FF2B5EF4-FFF2-40B4-BE49-F238E27FC236}">
                <a16:creationId xmlns:a16="http://schemas.microsoft.com/office/drawing/2014/main" id="{610AA95B-20C6-4E77-B739-E23F094F47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420377"/>
              </p:ext>
            </p:extLst>
          </p:nvPr>
        </p:nvGraphicFramePr>
        <p:xfrm>
          <a:off x="4293613" y="1911343"/>
          <a:ext cx="7833072" cy="4417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60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Forschung soll staatlich unterstützt werden, sagen 78 Prozent</a:t>
            </a:r>
            <a:endParaRPr lang="de-DE" dirty="0">
              <a:ea typeface="Lato"/>
              <a:cs typeface="Lato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13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3649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Über die Funktion von Wissenschaft gibt es unterschiedliche Meinungen. Wie stark stimmen Sie den folgenden Aussagen zu?</a:t>
            </a:r>
          </a:p>
          <a:p>
            <a:endParaRPr lang="de-AT" sz="1600" dirty="0"/>
          </a:p>
          <a:p>
            <a:r>
              <a:rPr lang="de-DE" sz="1600" dirty="0"/>
              <a:t>Die Zustimmung zur Aussage, dass politische Entscheidungen auf wissenschaftlichen Erkenntnissen beruhen sollten, ist gegenüber 2024 um</a:t>
            </a:r>
          </a:p>
          <a:p>
            <a:r>
              <a:rPr lang="de-DE" sz="1600" dirty="0"/>
              <a:t>5 Prozentpunkte gestiegen.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%-Werte, n=1500</a:t>
            </a:r>
            <a:endParaRPr lang="de-AT" dirty="0"/>
          </a:p>
          <a:p>
            <a:endParaRPr lang="de-DE" dirty="0"/>
          </a:p>
        </p:txBody>
      </p:sp>
      <p:graphicFrame>
        <p:nvGraphicFramePr>
          <p:cNvPr id="9" name="Diagrammplatzhalter 9">
            <a:extLst>
              <a:ext uri="{FF2B5EF4-FFF2-40B4-BE49-F238E27FC236}">
                <a16:creationId xmlns:a16="http://schemas.microsoft.com/office/drawing/2014/main" id="{A3E1160F-DA4F-4126-9BF9-333D1E73AC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010004"/>
              </p:ext>
            </p:extLst>
          </p:nvPr>
        </p:nvGraphicFramePr>
        <p:xfrm>
          <a:off x="4291149" y="2416831"/>
          <a:ext cx="7304452" cy="3805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345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Wissenschaftler:innen</a:t>
            </a:r>
            <a:r>
              <a:rPr lang="de-DE" dirty="0"/>
              <a:t> aus den USA holen? Rund zwei Drittel sagen Ja!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14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3202862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Österreich holt </a:t>
            </a:r>
            <a:r>
              <a:rPr lang="de-DE" sz="1600" dirty="0" err="1"/>
              <a:t>Wissenschaftler:innen</a:t>
            </a:r>
            <a:r>
              <a:rPr lang="de-DE" sz="1600" dirty="0"/>
              <a:t> aus den USA, die dort nicht mehr forschen können oder wollen, an heimische Forschungseinrichtungen. Wie sehen Sie diese Initiative?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  <a:endParaRPr lang="de-AT" dirty="0"/>
          </a:p>
          <a:p>
            <a:endParaRPr lang="de-DE" dirty="0"/>
          </a:p>
        </p:txBody>
      </p:sp>
      <p:graphicFrame>
        <p:nvGraphicFramePr>
          <p:cNvPr id="9" name="$CONTENT">
            <a:extLst>
              <a:ext uri="{FF2B5EF4-FFF2-40B4-BE49-F238E27FC236}">
                <a16:creationId xmlns:a16="http://schemas.microsoft.com/office/drawing/2014/main" id="{64D78AEF-DE0C-4A2D-A962-85FBEE23E6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051044"/>
              </p:ext>
            </p:extLst>
          </p:nvPr>
        </p:nvGraphicFramePr>
        <p:xfrm>
          <a:off x="3939563" y="1286693"/>
          <a:ext cx="8120624" cy="4935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084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45FEE0-BAD4-4745-A233-25C6829C9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Daten zur Untersuchung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EAA3C87-A72A-45A1-9256-224FA5EA5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D08015-FA15-4565-8802-16DF0518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A6BBF0-FB8F-422E-9140-1D90F5BD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2</a:t>
            </a:fld>
            <a:endParaRPr lang="de-AT" dirty="0"/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C55A19B6-539B-46E2-A9EA-CEC053186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848516"/>
              </p:ext>
            </p:extLst>
          </p:nvPr>
        </p:nvGraphicFramePr>
        <p:xfrm>
          <a:off x="597045" y="1997869"/>
          <a:ext cx="10997910" cy="4140414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5498955">
                  <a:extLst>
                    <a:ext uri="{9D8B030D-6E8A-4147-A177-3AD203B41FA5}">
                      <a16:colId xmlns:a16="http://schemas.microsoft.com/office/drawing/2014/main" val="221226132"/>
                    </a:ext>
                  </a:extLst>
                </a:gridCol>
                <a:gridCol w="5498955">
                  <a:extLst>
                    <a:ext uri="{9D8B030D-6E8A-4147-A177-3AD203B41FA5}">
                      <a16:colId xmlns:a16="http://schemas.microsoft.com/office/drawing/2014/main" val="561327820"/>
                    </a:ext>
                  </a:extLst>
                </a:gridCol>
              </a:tblGrid>
              <a:tr h="770538">
                <a:tc>
                  <a:txBody>
                    <a:bodyPr/>
                    <a:lstStyle/>
                    <a:p>
                      <a:r>
                        <a:rPr lang="de-DE" dirty="0"/>
                        <a:t>Aufgabenstellung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Exploration der Einstellungen und Meinungen der österreichischen Bevölkerung zum Thema Wissenschaft und Forschung in Österreich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713753"/>
                  </a:ext>
                </a:extLst>
              </a:tr>
              <a:tr h="770538">
                <a:tc>
                  <a:txBody>
                    <a:bodyPr/>
                    <a:lstStyle/>
                    <a:p>
                      <a:r>
                        <a:rPr lang="de-DE" dirty="0"/>
                        <a:t>Erhebungsmethode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Mixed Mode: Computer </a:t>
                      </a:r>
                      <a:r>
                        <a:rPr lang="de-DE" dirty="0" err="1"/>
                        <a:t>Assisted</a:t>
                      </a:r>
                      <a:r>
                        <a:rPr lang="de-DE" dirty="0"/>
                        <a:t> Web Interview über ein Online-Access-Panel (CAWI) und Computer </a:t>
                      </a:r>
                      <a:r>
                        <a:rPr lang="de-DE" dirty="0" err="1"/>
                        <a:t>Assisted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Telephone</a:t>
                      </a:r>
                      <a:r>
                        <a:rPr lang="de-DE" dirty="0"/>
                        <a:t> Interview (CATI)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6541443"/>
                  </a:ext>
                </a:extLst>
              </a:tr>
              <a:tr h="770538">
                <a:tc>
                  <a:txBody>
                    <a:bodyPr/>
                    <a:lstStyle/>
                    <a:p>
                      <a:r>
                        <a:rPr lang="de-DE" dirty="0"/>
                        <a:t>Grundgesamtheit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Österreichische Wohnbevölkerung 16+ Jahre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333361"/>
                  </a:ext>
                </a:extLst>
              </a:tr>
              <a:tr h="770538">
                <a:tc>
                  <a:txBody>
                    <a:bodyPr/>
                    <a:lstStyle/>
                    <a:p>
                      <a:r>
                        <a:rPr lang="de-DE" dirty="0"/>
                        <a:t>Stichprobe &amp; Schwankungsbreite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1500 Fälle: 1000 Online-Interviews (CAWI), 500 Telefon-Interviews (CATI); max. Schwankungsbreite 2,6%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3443745"/>
                  </a:ext>
                </a:extLst>
              </a:tr>
              <a:tr h="770538">
                <a:tc>
                  <a:txBody>
                    <a:bodyPr/>
                    <a:lstStyle/>
                    <a:p>
                      <a:r>
                        <a:rPr lang="de-DE" dirty="0"/>
                        <a:t>Untersuchungszeitraum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Oktober/November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8503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89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Hohes Vertrauen in</a:t>
            </a:r>
            <a:br>
              <a:rPr lang="de-DE" dirty="0">
                <a:ea typeface="Lato"/>
                <a:cs typeface="Lato"/>
              </a:rPr>
            </a:br>
            <a:r>
              <a:rPr lang="de-DE" dirty="0"/>
              <a:t>Wissenschaft in Österreich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3</a:t>
            </a:fld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863C07D-44DD-4D1D-ADB0-DAB16A1637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7216" y="3215651"/>
            <a:ext cx="4191907" cy="3007028"/>
          </a:xfrm>
        </p:spPr>
        <p:txBody>
          <a:bodyPr/>
          <a:lstStyle/>
          <a:p>
            <a:r>
              <a:rPr lang="de-DE" sz="1600" dirty="0"/>
              <a:t>Wie bewerten Sie Ihr Vertrauen in </a:t>
            </a:r>
          </a:p>
          <a:p>
            <a:r>
              <a:rPr lang="de-DE" sz="1600" dirty="0"/>
              <a:t>Wissenschaft und Forschung in Österreich?</a:t>
            </a:r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r>
              <a:rPr lang="de-AT" sz="1600" dirty="0"/>
              <a:t>Und wie bewerten Sie Ihr Vertrauen in Wissenschaft und Forschung ganz allgemein,</a:t>
            </a:r>
          </a:p>
          <a:p>
            <a:r>
              <a:rPr lang="de-AT" sz="1600" dirty="0"/>
              <a:t>also nicht nur in Österreich?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7" name="Diagrammplatzhalter 9">
            <a:extLst>
              <a:ext uri="{FF2B5EF4-FFF2-40B4-BE49-F238E27FC236}">
                <a16:creationId xmlns:a16="http://schemas.microsoft.com/office/drawing/2014/main" id="{74B382C2-37AD-4972-B5E2-44400244FE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66334"/>
              </p:ext>
            </p:extLst>
          </p:nvPr>
        </p:nvGraphicFramePr>
        <p:xfrm>
          <a:off x="4557709" y="2039760"/>
          <a:ext cx="7036691" cy="3968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754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Vertrauen von 2022</a:t>
            </a:r>
            <a:br>
              <a:rPr lang="de-DE" dirty="0"/>
            </a:br>
            <a:r>
              <a:rPr lang="de-DE" dirty="0"/>
              <a:t>bis heute gestiegen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4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Wie bewerten Sie Ihr Vertrauen</a:t>
            </a:r>
          </a:p>
          <a:p>
            <a:r>
              <a:rPr lang="de-DE" sz="1600" dirty="0"/>
              <a:t>in Wissenschaft und Forschung</a:t>
            </a:r>
            <a:br>
              <a:rPr lang="de-DE" sz="1600" dirty="0"/>
            </a:br>
            <a:r>
              <a:rPr lang="de-DE" sz="1600" dirty="0"/>
              <a:t>in Österreich?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9" name="Diagrammplatzhalter 9">
            <a:extLst>
              <a:ext uri="{FF2B5EF4-FFF2-40B4-BE49-F238E27FC236}">
                <a16:creationId xmlns:a16="http://schemas.microsoft.com/office/drawing/2014/main" id="{E82FC736-707C-4D09-952A-897E63DCA2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04355"/>
              </p:ext>
            </p:extLst>
          </p:nvPr>
        </p:nvGraphicFramePr>
        <p:xfrm>
          <a:off x="4765676" y="1957390"/>
          <a:ext cx="7113600" cy="401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193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835C9-0E24-677D-26C8-EC14DFDD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6" y="543854"/>
            <a:ext cx="9360000" cy="1260000"/>
          </a:xfrm>
        </p:spPr>
        <p:txBody>
          <a:bodyPr/>
          <a:lstStyle/>
          <a:p>
            <a:r>
              <a:rPr lang="de-AT" dirty="0"/>
              <a:t>Vertrauen in Österreich höher</a:t>
            </a:r>
            <a:br>
              <a:rPr lang="de-AT" dirty="0"/>
            </a:br>
            <a:r>
              <a:rPr lang="de-AT" dirty="0"/>
              <a:t>als in Deutschland und Schweiz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5DBDD4-3F34-ECC7-9E52-DF2FD946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47193" y="6436800"/>
            <a:ext cx="1440000" cy="180000"/>
          </a:xfrm>
        </p:spPr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E613BA-42CB-4755-1432-BE68421A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7690" y="6436800"/>
            <a:ext cx="4114800" cy="180000"/>
          </a:xfrm>
        </p:spPr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B38F84-ECD0-98D6-D148-C1CE00CD4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5600" y="6436800"/>
            <a:ext cx="720000" cy="180000"/>
          </a:xfrm>
        </p:spPr>
        <p:txBody>
          <a:bodyPr/>
          <a:lstStyle/>
          <a:p>
            <a:fld id="{49B3982E-9FCD-46FD-838E-91360AB2390E}" type="slidenum">
              <a:rPr lang="de-AT" smtClean="0"/>
              <a:pPr/>
              <a:t>5</a:t>
            </a:fld>
            <a:endParaRPr lang="de-AT" dirty="0"/>
          </a:p>
        </p:txBody>
      </p:sp>
      <p:graphicFrame>
        <p:nvGraphicFramePr>
          <p:cNvPr id="13" name="Diagrammplatzhalter 7">
            <a:extLst>
              <a:ext uri="{FF2B5EF4-FFF2-40B4-BE49-F238E27FC236}">
                <a16:creationId xmlns:a16="http://schemas.microsoft.com/office/drawing/2014/main" id="{8697FA31-8B61-4D17-8022-D965722880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951761"/>
              </p:ext>
            </p:extLst>
          </p:nvPr>
        </p:nvGraphicFramePr>
        <p:xfrm>
          <a:off x="3046604" y="1944207"/>
          <a:ext cx="7965384" cy="4492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0A3BEEE0-C646-405A-9AAA-9731B6457C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7216" y="4722821"/>
            <a:ext cx="3003926" cy="1202653"/>
          </a:xfrm>
        </p:spPr>
        <p:txBody>
          <a:bodyPr/>
          <a:lstStyle/>
          <a:p>
            <a:r>
              <a:rPr lang="de-DE" sz="1600" dirty="0"/>
              <a:t>%-Werte</a:t>
            </a:r>
          </a:p>
          <a:p>
            <a:br>
              <a:rPr lang="de-DE" sz="1200" dirty="0"/>
            </a:br>
            <a:r>
              <a:rPr lang="de-DE" sz="1000" dirty="0"/>
              <a:t>Quellen: </a:t>
            </a:r>
            <a:br>
              <a:rPr lang="de-DE" sz="1000" dirty="0"/>
            </a:br>
            <a:r>
              <a:rPr lang="de-DE" sz="1000" dirty="0"/>
              <a:t>Wissenschaftsbarometer Schweiz</a:t>
            </a:r>
            <a:br>
              <a:rPr lang="de-DE" sz="1000" dirty="0"/>
            </a:br>
            <a:r>
              <a:rPr lang="de-DE" sz="1000" dirty="0">
                <a:hlinkClick r:id="rId4"/>
              </a:rPr>
              <a:t>https://wissenschaftsbarometer.ch/ergebnisse-2025</a:t>
            </a:r>
            <a:br>
              <a:rPr lang="de-DE" sz="1000" dirty="0"/>
            </a:br>
            <a:r>
              <a:rPr lang="de-DE" sz="1000" dirty="0"/>
              <a:t>Wissenschaftsbarometer Deutschland</a:t>
            </a:r>
            <a:br>
              <a:rPr lang="de-DE" sz="1000" dirty="0"/>
            </a:br>
            <a:r>
              <a:rPr lang="de-DE" sz="1000" dirty="0">
                <a:hlinkClick r:id="rId5"/>
              </a:rPr>
              <a:t>https://wissenschaft-im-dialog.de/projekte/wissenschaftsbarometer</a:t>
            </a:r>
            <a:endParaRPr lang="de-DE" sz="1000" dirty="0"/>
          </a:p>
          <a:p>
            <a:endParaRPr lang="de-DE" sz="1200" dirty="0"/>
          </a:p>
          <a:p>
            <a:endParaRPr lang="de-AT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372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835C9-0E24-677D-26C8-EC14DFDD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6" y="543854"/>
            <a:ext cx="9360000" cy="1260000"/>
          </a:xfrm>
        </p:spPr>
        <p:txBody>
          <a:bodyPr/>
          <a:lstStyle/>
          <a:p>
            <a:r>
              <a:rPr lang="de-AT" dirty="0"/>
              <a:t>Interesse an Wissenschaft</a:t>
            </a:r>
            <a:br>
              <a:rPr lang="de-AT" dirty="0"/>
            </a:br>
            <a:r>
              <a:rPr lang="de-AT" dirty="0"/>
              <a:t>in Österreich am höchsten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5DBDD4-3F34-ECC7-9E52-DF2FD946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47193" y="6436800"/>
            <a:ext cx="1440000" cy="180000"/>
          </a:xfrm>
        </p:spPr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E613BA-42CB-4755-1432-BE68421A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7690" y="6436800"/>
            <a:ext cx="4114800" cy="180000"/>
          </a:xfrm>
        </p:spPr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B38F84-ECD0-98D6-D148-C1CE00CD4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5600" y="6436800"/>
            <a:ext cx="720000" cy="180000"/>
          </a:xfrm>
        </p:spPr>
        <p:txBody>
          <a:bodyPr/>
          <a:lstStyle/>
          <a:p>
            <a:fld id="{49B3982E-9FCD-46FD-838E-91360AB2390E}" type="slidenum">
              <a:rPr lang="de-AT" smtClean="0"/>
              <a:pPr/>
              <a:t>6</a:t>
            </a:fld>
            <a:endParaRPr lang="de-AT" dirty="0"/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0A3BEEE0-C646-405A-9AAA-9731B6457C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350" y="5473339"/>
            <a:ext cx="4114800" cy="254368"/>
          </a:xfrm>
        </p:spPr>
        <p:txBody>
          <a:bodyPr/>
          <a:lstStyle/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8" name="Diagrammplatzhalter 7">
            <a:extLst>
              <a:ext uri="{FF2B5EF4-FFF2-40B4-BE49-F238E27FC236}">
                <a16:creationId xmlns:a16="http://schemas.microsoft.com/office/drawing/2014/main" id="{EEFB14CD-C3E6-46DA-BE9B-20DD9DFD97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022811"/>
              </p:ext>
            </p:extLst>
          </p:nvPr>
        </p:nvGraphicFramePr>
        <p:xfrm>
          <a:off x="3213635" y="1906613"/>
          <a:ext cx="8013600" cy="451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9411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Mehr Vertrauen in Mathe, Physik, Chemie als in Klima- und KI-Forschung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7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Wie sehr vertrauen Sie diesen einzelnen Bereichen von Wissenschaft?</a:t>
            </a:r>
            <a:endParaRPr lang="de-AT" sz="1600" dirty="0"/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10" name="Diagrammplatzhalter 9">
            <a:extLst>
              <a:ext uri="{FF2B5EF4-FFF2-40B4-BE49-F238E27FC236}">
                <a16:creationId xmlns:a16="http://schemas.microsoft.com/office/drawing/2014/main" id="{73A33E8D-31B9-4EF1-A781-80C95415D8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1586998"/>
              </p:ext>
            </p:extLst>
          </p:nvPr>
        </p:nvGraphicFramePr>
        <p:xfrm>
          <a:off x="4291150" y="1940866"/>
          <a:ext cx="7434698" cy="4193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89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Mehr als 80 Prozent vertrauen</a:t>
            </a:r>
            <a:br>
              <a:rPr lang="de-DE" dirty="0"/>
            </a:br>
            <a:r>
              <a:rPr lang="de-DE" dirty="0"/>
              <a:t>Unis und der ÖAW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8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Welchen dieser Institutionen vertrauen</a:t>
            </a:r>
          </a:p>
          <a:p>
            <a:r>
              <a:rPr lang="de-DE" sz="1600" dirty="0"/>
              <a:t>Sie, welchen nicht?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9" name="$CONTENT">
            <a:extLst>
              <a:ext uri="{FF2B5EF4-FFF2-40B4-BE49-F238E27FC236}">
                <a16:creationId xmlns:a16="http://schemas.microsoft.com/office/drawing/2014/main" id="{3D5BF0E1-009B-48E8-9A49-CADAB4D53E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791069"/>
              </p:ext>
            </p:extLst>
          </p:nvPr>
        </p:nvGraphicFramePr>
        <p:xfrm>
          <a:off x="3936742" y="1756955"/>
          <a:ext cx="7793507" cy="4395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6756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8F3F1-9632-4BD8-A4EC-76FFF90EB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83 Prozent ist die Freiheit</a:t>
            </a:r>
            <a:br>
              <a:rPr lang="de-DE" dirty="0"/>
            </a:br>
            <a:r>
              <a:rPr lang="de-DE" dirty="0"/>
              <a:t>der Wissenschaft wichtig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170579-0F5D-4C8F-A91F-9E6B0A05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Dezember 2025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3FCCCB-BD5D-4265-AE9E-7CBC7D45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Wissenschaftsbarometer 2025</a:t>
            </a:r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5D3D-F66D-4460-9E9F-0E954824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82E-9FCD-46FD-838E-91360AB2390E}" type="slidenum">
              <a:rPr lang="de-AT" smtClean="0"/>
              <a:pPr/>
              <a:t>9</a:t>
            </a:fld>
            <a:endParaRPr lang="de-AT" dirty="0"/>
          </a:p>
        </p:txBody>
      </p:sp>
      <p:sp>
        <p:nvSpPr>
          <p:cNvPr id="13" name="Textplatzhalter 5">
            <a:extLst>
              <a:ext uri="{FF2B5EF4-FFF2-40B4-BE49-F238E27FC236}">
                <a16:creationId xmlns:a16="http://schemas.microsoft.com/office/drawing/2014/main" id="{6E72E0DF-72BA-41BA-BEF2-6EAD48E1F49B}"/>
              </a:ext>
            </a:extLst>
          </p:cNvPr>
          <p:cNvSpPr txBox="1">
            <a:spLocks/>
          </p:cNvSpPr>
          <p:nvPr/>
        </p:nvSpPr>
        <p:spPr>
          <a:xfrm>
            <a:off x="641350" y="3001529"/>
            <a:ext cx="4114800" cy="300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Tx/>
              <a:buNone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68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30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36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504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200" indent="-316800" algn="l" defTabSz="914400" rtl="0" eaLnBrk="1" latinLnBrk="0" hangingPunct="1">
              <a:lnSpc>
                <a:spcPct val="92000"/>
              </a:lnSpc>
              <a:spcBef>
                <a:spcPts val="0"/>
              </a:spcBef>
              <a:buFont typeface="Crimson Pro" pitchFamily="2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Wie wichtig ist Ihnen persönlich die Freiheit</a:t>
            </a:r>
          </a:p>
          <a:p>
            <a:r>
              <a:rPr lang="de-DE" sz="1600" dirty="0"/>
              <a:t>der Wissenschaft für die gesellschaftliche Entwicklung?</a:t>
            </a:r>
          </a:p>
          <a:p>
            <a:endParaRPr lang="de-AT" sz="1600" dirty="0"/>
          </a:p>
          <a:p>
            <a:endParaRPr lang="de-AT" sz="1600" dirty="0"/>
          </a:p>
          <a:p>
            <a:r>
              <a:rPr lang="de-DE" sz="1600" dirty="0"/>
              <a:t>%-Werte</a:t>
            </a:r>
          </a:p>
          <a:p>
            <a:endParaRPr lang="de-AT" dirty="0"/>
          </a:p>
          <a:p>
            <a:endParaRPr lang="de-DE" dirty="0"/>
          </a:p>
        </p:txBody>
      </p:sp>
      <p:graphicFrame>
        <p:nvGraphicFramePr>
          <p:cNvPr id="10" name="$CONTENT">
            <a:extLst>
              <a:ext uri="{FF2B5EF4-FFF2-40B4-BE49-F238E27FC236}">
                <a16:creationId xmlns:a16="http://schemas.microsoft.com/office/drawing/2014/main" id="{D1C41E3E-B4AA-4DA9-A827-F120D54FDD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573168"/>
              </p:ext>
            </p:extLst>
          </p:nvPr>
        </p:nvGraphicFramePr>
        <p:xfrm>
          <a:off x="4538118" y="2306070"/>
          <a:ext cx="7797574" cy="4397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1800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ÖAW DE">
  <a:themeElements>
    <a:clrScheme name="ÖAW">
      <a:dk1>
        <a:srgbClr val="000000"/>
      </a:dk1>
      <a:lt1>
        <a:srgbClr val="FFFFFF"/>
      </a:lt1>
      <a:dk2>
        <a:srgbClr val="0047BB"/>
      </a:dk2>
      <a:lt2>
        <a:srgbClr val="E6EDF8"/>
      </a:lt2>
      <a:accent1>
        <a:srgbClr val="0047BB"/>
      </a:accent1>
      <a:accent2>
        <a:srgbClr val="336CC9"/>
      </a:accent2>
      <a:accent3>
        <a:srgbClr val="6691D6"/>
      </a:accent3>
      <a:accent4>
        <a:srgbClr val="99B5E4"/>
      </a:accent4>
      <a:accent5>
        <a:srgbClr val="CCDAF1"/>
      </a:accent5>
      <a:accent6>
        <a:srgbClr val="E6EDF8"/>
      </a:accent6>
      <a:hlink>
        <a:srgbClr val="000000"/>
      </a:hlink>
      <a:folHlink>
        <a:srgbClr val="000000"/>
      </a:folHlink>
    </a:clrScheme>
    <a:fontScheme name="ÖAW P">
      <a:majorFont>
        <a:latin typeface="Lato"/>
        <a:ea typeface=""/>
        <a:cs typeface=""/>
      </a:majorFont>
      <a:minorFont>
        <a:latin typeface="Crimson Pro"/>
        <a:ea typeface=""/>
        <a:cs typeface=""/>
      </a:minorFont>
    </a:fontScheme>
    <a:fmtScheme name="Zitierfähi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EAW_PPP_Vorlage_OEAW_DE.potx" id="{895727F5-0E02-44BD-871E-A681534DCC5C}" vid="{717A28E2-6D2F-45A5-A2F6-61BB8CF4FB1F}"/>
    </a:ext>
  </a:extLst>
</a:theme>
</file>

<file path=ppt/theme/theme2.xml><?xml version="1.0" encoding="utf-8"?>
<a:theme xmlns:a="http://schemas.openxmlformats.org/drawingml/2006/main" name="1_ÖAW DE">
  <a:themeElements>
    <a:clrScheme name="ÖAW">
      <a:dk1>
        <a:srgbClr val="000000"/>
      </a:dk1>
      <a:lt1>
        <a:srgbClr val="FFFFFF"/>
      </a:lt1>
      <a:dk2>
        <a:srgbClr val="0047BB"/>
      </a:dk2>
      <a:lt2>
        <a:srgbClr val="E6EDF8"/>
      </a:lt2>
      <a:accent1>
        <a:srgbClr val="0047BB"/>
      </a:accent1>
      <a:accent2>
        <a:srgbClr val="336CC9"/>
      </a:accent2>
      <a:accent3>
        <a:srgbClr val="6691D6"/>
      </a:accent3>
      <a:accent4>
        <a:srgbClr val="99B5E4"/>
      </a:accent4>
      <a:accent5>
        <a:srgbClr val="CCDAF1"/>
      </a:accent5>
      <a:accent6>
        <a:srgbClr val="E6EDF8"/>
      </a:accent6>
      <a:hlink>
        <a:srgbClr val="000000"/>
      </a:hlink>
      <a:folHlink>
        <a:srgbClr val="000000"/>
      </a:folHlink>
    </a:clrScheme>
    <a:fontScheme name="ÖAW P">
      <a:majorFont>
        <a:latin typeface="Lato"/>
        <a:ea typeface=""/>
        <a:cs typeface=""/>
      </a:majorFont>
      <a:minorFont>
        <a:latin typeface="Crimson Pro"/>
        <a:ea typeface=""/>
        <a:cs typeface=""/>
      </a:minorFont>
    </a:fontScheme>
    <a:fmtScheme name="Zitierfähi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EAW_PPP_Vorlage_OEAW_DE" id="{00434406-A0F5-4571-A750-0AF364B835CA}" vid="{5149FB37-38D1-4F74-817F-B0F95CC423D2}"/>
    </a:ext>
  </a:extLst>
</a:theme>
</file>

<file path=ppt/theme/theme3.xml><?xml version="1.0" encoding="utf-8"?>
<a:theme xmlns:a="http://schemas.openxmlformats.org/drawingml/2006/main" name="2_ÖAW DE">
  <a:themeElements>
    <a:clrScheme name="ÖAW">
      <a:dk1>
        <a:srgbClr val="000000"/>
      </a:dk1>
      <a:lt1>
        <a:srgbClr val="FFFFFF"/>
      </a:lt1>
      <a:dk2>
        <a:srgbClr val="0047BB"/>
      </a:dk2>
      <a:lt2>
        <a:srgbClr val="E6EDF8"/>
      </a:lt2>
      <a:accent1>
        <a:srgbClr val="0047BB"/>
      </a:accent1>
      <a:accent2>
        <a:srgbClr val="336CC9"/>
      </a:accent2>
      <a:accent3>
        <a:srgbClr val="6691D6"/>
      </a:accent3>
      <a:accent4>
        <a:srgbClr val="99B5E4"/>
      </a:accent4>
      <a:accent5>
        <a:srgbClr val="CCDAF1"/>
      </a:accent5>
      <a:accent6>
        <a:srgbClr val="E6EDF8"/>
      </a:accent6>
      <a:hlink>
        <a:srgbClr val="000000"/>
      </a:hlink>
      <a:folHlink>
        <a:srgbClr val="000000"/>
      </a:folHlink>
    </a:clrScheme>
    <a:fontScheme name="ÖAW P">
      <a:majorFont>
        <a:latin typeface="Lato"/>
        <a:ea typeface=""/>
        <a:cs typeface=""/>
      </a:majorFont>
      <a:minorFont>
        <a:latin typeface="Crimson Pro"/>
        <a:ea typeface=""/>
        <a:cs typeface=""/>
      </a:minorFont>
    </a:fontScheme>
    <a:fmtScheme name="Zitierfähi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EAW_PPP_Vorlage_OEAW_DE" id="{00434406-A0F5-4571-A750-0AF364B835CA}" vid="{5149FB37-38D1-4F74-817F-B0F95CC423D2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Gallup">
    <a:dk1>
      <a:sysClr val="windowText" lastClr="000000"/>
    </a:dk1>
    <a:lt1>
      <a:srgbClr val="FFFFFF"/>
    </a:lt1>
    <a:dk2>
      <a:srgbClr val="007FA1"/>
    </a:dk2>
    <a:lt2>
      <a:srgbClr val="BFBFBF"/>
    </a:lt2>
    <a:accent1>
      <a:srgbClr val="007FA0"/>
    </a:accent1>
    <a:accent2>
      <a:srgbClr val="FF7319"/>
    </a:accent2>
    <a:accent3>
      <a:srgbClr val="9BBB59"/>
    </a:accent3>
    <a:accent4>
      <a:srgbClr val="71ACC1"/>
    </a:accent4>
    <a:accent5>
      <a:srgbClr val="BDDBE1"/>
    </a:accent5>
    <a:accent6>
      <a:srgbClr val="BFBFBF"/>
    </a:accent6>
    <a:hlink>
      <a:srgbClr val="007FA0"/>
    </a:hlink>
    <a:folHlink>
      <a:srgbClr val="005971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Benutzerdefiniert 9">
    <a:dk1>
      <a:sysClr val="windowText" lastClr="000000"/>
    </a:dk1>
    <a:lt1>
      <a:srgbClr val="FFFFFF"/>
    </a:lt1>
    <a:dk2>
      <a:srgbClr val="7390B7"/>
    </a:dk2>
    <a:lt2>
      <a:srgbClr val="7F7F7F"/>
    </a:lt2>
    <a:accent1>
      <a:srgbClr val="7390B7"/>
    </a:accent1>
    <a:accent2>
      <a:srgbClr val="9CB1CC"/>
    </a:accent2>
    <a:accent3>
      <a:srgbClr val="CFD9E7"/>
    </a:accent3>
    <a:accent4>
      <a:srgbClr val="F3AF7E"/>
    </a:accent4>
    <a:accent5>
      <a:srgbClr val="FF7319"/>
    </a:accent5>
    <a:accent6>
      <a:srgbClr val="8BBC00"/>
    </a:accent6>
    <a:hlink>
      <a:srgbClr val="7390B7"/>
    </a:hlink>
    <a:folHlink>
      <a:srgbClr val="7390B7"/>
    </a:folHlink>
  </a:clrScheme>
  <a:fontScheme name="Benutzerdefiniert 4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ile Körper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4E32DF6E7F704C97B27A2F069792B4" ma:contentTypeVersion="4" ma:contentTypeDescription="Create a new document." ma:contentTypeScope="" ma:versionID="251e45a9adae91ceca2c3c8ff84a21ec">
  <xsd:schema xmlns:xsd="http://www.w3.org/2001/XMLSchema" xmlns:xs="http://www.w3.org/2001/XMLSchema" xmlns:p="http://schemas.microsoft.com/office/2006/metadata/properties" xmlns:ns2="fc5c358a-82ea-4973-8781-628039ed2539" targetNamespace="http://schemas.microsoft.com/office/2006/metadata/properties" ma:root="true" ma:fieldsID="66cebab99bf05573eb5b45def2ca9a48" ns2:_="">
    <xsd:import namespace="fc5c358a-82ea-4973-8781-628039ed25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c358a-82ea-4973-8781-628039ed25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D1243E-2090-45F9-9E03-AEEFCAB100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950713-1945-47C5-ACBF-EDD351B6D1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c358a-82ea-4973-8781-628039ed25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2F8692-6B0D-4F30-8B66-2AEFE85FC469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fc5c358a-82ea-4973-8781-628039ed253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OEAW_PPP_Vorlage_OEAW_DE</Template>
  <TotalTime>0</TotalTime>
  <Words>600</Words>
  <Application>Microsoft Office PowerPoint</Application>
  <PresentationFormat>Breitbild</PresentationFormat>
  <Paragraphs>138</Paragraphs>
  <Slides>14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Crimson Pro</vt:lpstr>
      <vt:lpstr>Lato</vt:lpstr>
      <vt:lpstr>ÖAW DE</vt:lpstr>
      <vt:lpstr>1_ÖAW DE</vt:lpstr>
      <vt:lpstr>2_ÖAW DE</vt:lpstr>
      <vt:lpstr>Wissenschaftsbarometer 2025 Einstellungen der österreichischen Bevölkerung zum Thema Wissenschaft und Forschung</vt:lpstr>
      <vt:lpstr>Daten zur Untersuchung</vt:lpstr>
      <vt:lpstr>Hohes Vertrauen in Wissenschaft in Österreich</vt:lpstr>
      <vt:lpstr>Vertrauen von 2022 bis heute gestiegen</vt:lpstr>
      <vt:lpstr>Vertrauen in Österreich höher als in Deutschland und Schweiz</vt:lpstr>
      <vt:lpstr>Interesse an Wissenschaft in Österreich am höchsten</vt:lpstr>
      <vt:lpstr>Mehr Vertrauen in Mathe, Physik, Chemie als in Klima- und KI-Forschung</vt:lpstr>
      <vt:lpstr>Mehr als 80 Prozent vertrauen Unis und der ÖAW</vt:lpstr>
      <vt:lpstr>83 Prozent ist die Freiheit der Wissenschaft wichtig</vt:lpstr>
      <vt:lpstr>77 Prozent für Forschung auch zu umstrittenen Themen</vt:lpstr>
      <vt:lpstr>Aber: Nur 55 Prozent glauben an Wissenschaftsfreiheit in Österreich</vt:lpstr>
      <vt:lpstr>Skeptiker:innen vermuten fehlende Mittel und politischen Druck</vt:lpstr>
      <vt:lpstr>Forschung soll staatlich unterstützt werden, sagen 78 Prozent</vt:lpstr>
      <vt:lpstr>Wissenschaftler:innen aus den USA holen? Rund zwei Drittel sagen Ja!</vt:lpstr>
    </vt:vector>
  </TitlesOfParts>
  <Company>Österreichische Akademie der Wissenschaften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Kahr, Stefanie</dc:creator>
  <cp:lastModifiedBy>Hartwig, Sven</cp:lastModifiedBy>
  <cp:revision>58</cp:revision>
  <cp:lastPrinted>2025-12-18T10:52:27Z</cp:lastPrinted>
  <dcterms:created xsi:type="dcterms:W3CDTF">2025-12-11T08:22:01Z</dcterms:created>
  <dcterms:modified xsi:type="dcterms:W3CDTF">2025-12-18T11:04:43Z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0x010100954E32DF6E7F704C97B27A2F069792B4</vt:lpwstr>
  </property>
</Properties>
</file>