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9" r:id="rId1"/>
  </p:sldMasterIdLst>
  <p:notesMasterIdLst>
    <p:notesMasterId r:id="rId34"/>
  </p:notesMasterIdLst>
  <p:sldIdLst>
    <p:sldId id="259" r:id="rId2"/>
    <p:sldId id="261" r:id="rId3"/>
    <p:sldId id="322" r:id="rId4"/>
    <p:sldId id="262" r:id="rId5"/>
    <p:sldId id="404" r:id="rId6"/>
    <p:sldId id="379" r:id="rId7"/>
    <p:sldId id="383" r:id="rId8"/>
    <p:sldId id="385" r:id="rId9"/>
    <p:sldId id="387" r:id="rId10"/>
    <p:sldId id="388" r:id="rId11"/>
    <p:sldId id="389" r:id="rId12"/>
    <p:sldId id="391" r:id="rId13"/>
    <p:sldId id="392" r:id="rId14"/>
    <p:sldId id="394" r:id="rId15"/>
    <p:sldId id="273" r:id="rId16"/>
    <p:sldId id="373" r:id="rId17"/>
    <p:sldId id="405" r:id="rId18"/>
    <p:sldId id="406" r:id="rId19"/>
    <p:sldId id="380" r:id="rId20"/>
    <p:sldId id="381" r:id="rId21"/>
    <p:sldId id="272" r:id="rId22"/>
    <p:sldId id="331" r:id="rId23"/>
    <p:sldId id="359" r:id="rId24"/>
    <p:sldId id="369" r:id="rId25"/>
    <p:sldId id="371" r:id="rId26"/>
    <p:sldId id="360" r:id="rId27"/>
    <p:sldId id="399" r:id="rId28"/>
    <p:sldId id="271" r:id="rId29"/>
    <p:sldId id="403" r:id="rId30"/>
    <p:sldId id="329" r:id="rId31"/>
    <p:sldId id="362" r:id="rId32"/>
    <p:sldId id="402" r:id="rId33"/>
  </p:sldIdLst>
  <p:sldSz cx="9906000" cy="6858000" type="A4"/>
  <p:notesSz cx="7315200" cy="9601200"/>
  <p:defaultTextStyle>
    <a:defPPr>
      <a:defRPr lang="it-IT"/>
    </a:defPPr>
    <a:lvl1pPr marL="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576">
          <p15:clr>
            <a:srgbClr val="A4A3A4"/>
          </p15:clr>
        </p15:guide>
        <p15:guide id="3" pos="3120">
          <p15:clr>
            <a:srgbClr val="A4A3A4"/>
          </p15:clr>
        </p15:guide>
        <p15:guide id="4" pos="28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25F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89" autoAdjust="0"/>
    <p:restoredTop sz="95302" autoAdjust="0"/>
  </p:normalViewPr>
  <p:slideViewPr>
    <p:cSldViewPr>
      <p:cViewPr>
        <p:scale>
          <a:sx n="80" d="100"/>
          <a:sy n="80" d="100"/>
        </p:scale>
        <p:origin x="-1020" y="-144"/>
      </p:cViewPr>
      <p:guideLst>
        <p:guide orient="horz" pos="2160"/>
        <p:guide orient="horz" pos="576"/>
        <p:guide pos="3120"/>
        <p:guide pos="336"/>
      </p:guideLst>
    </p:cSldViewPr>
  </p:slideViewPr>
  <p:outlineViewPr>
    <p:cViewPr>
      <p:scale>
        <a:sx n="33" d="100"/>
        <a:sy n="33" d="100"/>
      </p:scale>
      <p:origin x="36" y="5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notesViewPr>
    <p:cSldViewPr showGuides="1">
      <p:cViewPr varScale="1">
        <p:scale>
          <a:sx n="78" d="100"/>
          <a:sy n="78" d="100"/>
        </p:scale>
        <p:origin x="-192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latinLnBrk="0">
              <a:defRPr lang="it-IT"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latinLnBrk="0">
              <a:defRPr lang="it-IT" sz="1300"/>
            </a:lvl1pPr>
          </a:lstStyle>
          <a:p>
            <a:fld id="{724506C0-3FFE-45A5-803D-9F4FC5464A70}" type="datetimeFigureOut">
              <a:rPr lang="en-US"/>
              <a:t>9/6/2021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20725"/>
            <a:ext cx="520065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latinLnBrk="0">
              <a:defRPr lang="it-IT"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latinLnBrk="0">
              <a:defRPr lang="it-IT" sz="1300"/>
            </a:lvl1pPr>
          </a:lstStyle>
          <a:p>
            <a:fld id="{F8646707-6BBD-41A9-B4DF-0C76A73A2D2A}" type="slidenum">
              <a:r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173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0428A0-19A0-4C43-8335-A428EA99717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092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0428A0-19A0-4C43-8335-A428EA99717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174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0428A0-19A0-4C43-8335-A428EA997173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502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xmlns="" id="{47F9B053-7F37-412E-9F25-4359799F76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476E6D8-6869-4C6B-85FB-CB23E662B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mtClean="0">
                <a:latin typeface="+mn-lt"/>
              </a:rPr>
              <a:t>The old </a:t>
            </a:r>
            <a:r>
              <a:rPr lang="en-US" err="1" smtClean="0">
                <a:latin typeface="+mn-lt"/>
              </a:rPr>
              <a:t>sdd</a:t>
            </a:r>
            <a:r>
              <a:rPr lang="en-US" smtClean="0">
                <a:latin typeface="+mn-lt"/>
              </a:rPr>
              <a:t> with integrated </a:t>
            </a:r>
            <a:r>
              <a:rPr lang="en-US" err="1" smtClean="0">
                <a:latin typeface="+mn-lt"/>
              </a:rPr>
              <a:t>jfet</a:t>
            </a:r>
            <a:r>
              <a:rPr lang="en-US" smtClean="0">
                <a:latin typeface="+mn-lt"/>
              </a:rPr>
              <a:t> charge</a:t>
            </a:r>
            <a:r>
              <a:rPr lang="en-US" baseline="0" smtClean="0">
                <a:latin typeface="+mn-lt"/>
              </a:rPr>
              <a:t> amplifier was replaced by the new </a:t>
            </a:r>
            <a:r>
              <a:rPr lang="en-US" smtClean="0">
                <a:latin typeface="+mn-lt"/>
              </a:rPr>
              <a:t>4x2 </a:t>
            </a:r>
            <a:r>
              <a:rPr lang="en-US">
                <a:latin typeface="+mn-lt"/>
              </a:rPr>
              <a:t>SDD-chip </a:t>
            </a:r>
            <a:r>
              <a:rPr lang="en-US" smtClean="0">
                <a:latin typeface="+mn-lt"/>
              </a:rPr>
              <a:t>array</a:t>
            </a:r>
            <a:r>
              <a:rPr lang="en-US" baseline="0" smtClean="0">
                <a:latin typeface="+mn-lt"/>
              </a:rPr>
              <a:t> </a:t>
            </a:r>
            <a:r>
              <a:rPr lang="en-US" smtClean="0">
                <a:latin typeface="+mn-lt"/>
              </a:rPr>
              <a:t>fabricated </a:t>
            </a:r>
            <a:r>
              <a:rPr lang="en-US">
                <a:latin typeface="+mn-lt"/>
              </a:rPr>
              <a:t>by FBK </a:t>
            </a:r>
            <a:r>
              <a:rPr lang="en-US" smtClean="0">
                <a:latin typeface="+mn-lt"/>
              </a:rPr>
              <a:t>with an external CUBE amplifier. Due </a:t>
            </a:r>
            <a:r>
              <a:rPr lang="en-US">
                <a:latin typeface="+mn-lt"/>
              </a:rPr>
              <a:t>to the thin entrance window it will be possible to detect photons even below 500 eV. The area of a single SDD-cell is 8x8 mm2 (the size selection was mainly driven by drift time considerations) and has a square shape. </a:t>
            </a:r>
          </a:p>
          <a:p>
            <a:pPr>
              <a:defRPr/>
            </a:pPr>
            <a:r>
              <a:rPr lang="en-US">
                <a:latin typeface="+mn-lt"/>
              </a:rPr>
              <a:t>To run the SDDs in a temperature regime of 30 – 50 K </a:t>
            </a:r>
            <a:r>
              <a:rPr lang="en-US" smtClean="0">
                <a:latin typeface="+mn-lt"/>
              </a:rPr>
              <a:t>the </a:t>
            </a:r>
            <a:r>
              <a:rPr lang="en-US">
                <a:latin typeface="+mn-lt"/>
              </a:rPr>
              <a:t>SDD-chip </a:t>
            </a:r>
            <a:r>
              <a:rPr lang="en-US" smtClean="0">
                <a:latin typeface="+mn-lt"/>
              </a:rPr>
              <a:t>is glued </a:t>
            </a:r>
            <a:r>
              <a:rPr lang="en-US">
                <a:latin typeface="+mn-lt"/>
              </a:rPr>
              <a:t>to a special shaped ceramic board which will then fixed to a copper block using six M1 screws with plate springs to compensate for the different thermal </a:t>
            </a:r>
            <a:r>
              <a:rPr lang="en-US" smtClean="0">
                <a:latin typeface="+mn-lt"/>
              </a:rPr>
              <a:t>expansions. </a:t>
            </a:r>
            <a:r>
              <a:rPr lang="en-US">
                <a:latin typeface="+mn-lt"/>
              </a:rPr>
              <a:t>A thin layer of high-vacuum crease will ensure a good thermal contact </a:t>
            </a:r>
            <a:endParaRPr lang="it-IT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xmlns="" id="{87A2880B-5DF7-4584-B445-168686B6B8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11FB21B-B95C-4EF7-98E8-B15661893CEF}" type="slidenum">
              <a:rPr lang="it-IT" altLang="en-US" sz="1200"/>
              <a:pPr/>
              <a:t>13</a:t>
            </a:fld>
            <a:endParaRPr lang="it-IT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hape 342">
            <a:extLst>
              <a:ext uri="{FF2B5EF4-FFF2-40B4-BE49-F238E27FC236}">
                <a16:creationId xmlns="" xmlns:a16="http://schemas.microsoft.com/office/drawing/2014/main" id="{63EBDAB9-FA92-4195-B1B6-61D48BCEF0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Shape 343">
            <a:extLst>
              <a:ext uri="{FF2B5EF4-FFF2-40B4-BE49-F238E27FC236}">
                <a16:creationId xmlns="" xmlns:a16="http://schemas.microsoft.com/office/drawing/2014/main" id="{428EBD3D-915E-4C61-8C00-45FE55326A0F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This window of opportunity should be realized.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0428A0-19A0-4C43-8335-A428EA997173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398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0428A0-19A0-4C43-8335-A428EA997173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28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>
                <a:effectLst/>
              </a:rPr>
              <a:t>The</a:t>
            </a:r>
            <a:r>
              <a:rPr lang="en-US" baseline="0" smtClean="0">
                <a:effectLst/>
              </a:rPr>
              <a:t> </a:t>
            </a:r>
            <a:r>
              <a:rPr lang="en-US" smtClean="0">
                <a:effectLst/>
              </a:rPr>
              <a:t>SIDDHARTINO  aim is to perform </a:t>
            </a:r>
            <a:r>
              <a:rPr lang="en-US" err="1" smtClean="0">
                <a:effectLst/>
              </a:rPr>
              <a:t>kaonic</a:t>
            </a:r>
            <a:r>
              <a:rPr lang="en-US" smtClean="0">
                <a:effectLst/>
              </a:rPr>
              <a:t> he measurement in order to set the working condition by a</a:t>
            </a:r>
            <a:r>
              <a:rPr lang="en-US" baseline="0" smtClean="0">
                <a:effectLst/>
              </a:rPr>
              <a:t> comparison with </a:t>
            </a:r>
            <a:r>
              <a:rPr lang="en-US" baseline="0" err="1" smtClean="0">
                <a:effectLst/>
              </a:rPr>
              <a:t>sidd</a:t>
            </a:r>
            <a:r>
              <a:rPr lang="en-US" baseline="0" smtClean="0">
                <a:effectLst/>
              </a:rPr>
              <a:t> 2009 </a:t>
            </a:r>
          </a:p>
          <a:p>
            <a:r>
              <a:rPr lang="en-US" baseline="0" smtClean="0">
                <a:effectLst/>
              </a:rPr>
              <a:t>In terms of s/b.</a:t>
            </a:r>
          </a:p>
          <a:p>
            <a:r>
              <a:rPr lang="en-US" smtClean="0">
                <a:effectLst/>
              </a:rPr>
              <a:t>This is the KHe4 spectrum measured by SIDD  in 2009, we measure the KH very nice, with a  s/b = 10/1 , now we want to improve it and bring it to 100/1  which will set a nice conditions to go for the final setup and to measure the KD . </a:t>
            </a:r>
            <a:br>
              <a:rPr lang="en-US" smtClean="0">
                <a:effectLst/>
              </a:rPr>
            </a:br>
            <a:endParaRPr lang="en-US" smtClean="0">
              <a:effectLst/>
            </a:endParaRPr>
          </a:p>
          <a:p>
            <a:pPr>
              <a:buFont typeface="Arial" charset="0"/>
              <a:buNone/>
            </a:pPr>
            <a:endParaRPr lang="it-IT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it-IT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803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effectLst/>
              </a:rPr>
              <a:t>SIDDHARTA-2 is an international collaboration, the list of the institutions participating is quoted together with the list of the funding agencies.</a:t>
            </a:r>
          </a:p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528638"/>
            <a:ext cx="3570287" cy="2471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684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it-IT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it-IT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7275" y="720725"/>
            <a:ext cx="52006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it-IT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>
            <a:extLst>
              <a:ext uri="{FF2B5EF4-FFF2-40B4-BE49-F238E27FC236}">
                <a16:creationId xmlns="" xmlns:a16="http://schemas.microsoft.com/office/drawing/2014/main" id="{32B4B82F-5D48-4845-B5EA-C917CC9F47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66563" name="Segnaposto note 2">
            <a:extLst>
              <a:ext uri="{FF2B5EF4-FFF2-40B4-BE49-F238E27FC236}">
                <a16:creationId xmlns="" xmlns:a16="http://schemas.microsoft.com/office/drawing/2014/main" id="{2F10B2A6-A531-4216-9838-416085B65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66564" name="Segnaposto numero diapositiva 3">
            <a:extLst>
              <a:ext uri="{FF2B5EF4-FFF2-40B4-BE49-F238E27FC236}">
                <a16:creationId xmlns="" xmlns:a16="http://schemas.microsoft.com/office/drawing/2014/main" id="{8EF88276-4C30-4A2E-B425-6F14B70AA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BD7FEC-6E00-4259-8F4C-F75BECE3DED3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>
            <a:extLst>
              <a:ext uri="{FF2B5EF4-FFF2-40B4-BE49-F238E27FC236}">
                <a16:creationId xmlns:a16="http://schemas.microsoft.com/office/drawing/2014/main" xmlns="" id="{9B353552-8FD7-47F8-B9B3-5597C634C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Segnaposto note 2">
            <a:extLst>
              <a:ext uri="{FF2B5EF4-FFF2-40B4-BE49-F238E27FC236}">
                <a16:creationId xmlns:a16="http://schemas.microsoft.com/office/drawing/2014/main" xmlns="" id="{5F34AA7E-CF0C-4083-B020-277B75E31C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33796" name="Segnaposto numero diapositiva 3">
            <a:extLst>
              <a:ext uri="{FF2B5EF4-FFF2-40B4-BE49-F238E27FC236}">
                <a16:creationId xmlns:a16="http://schemas.microsoft.com/office/drawing/2014/main" xmlns="" id="{EA89B5D2-CC98-4CAE-A60D-D5ED2F1ADE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BA5867-2FEE-4DBF-841E-C5900283B4CE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>
            <a:extLst>
              <a:ext uri="{FF2B5EF4-FFF2-40B4-BE49-F238E27FC236}">
                <a16:creationId xmlns:a16="http://schemas.microsoft.com/office/drawing/2014/main" xmlns="" id="{990173E0-E27B-4BD4-9435-5790C95295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56323" name="Segnaposto note 2">
            <a:extLst>
              <a:ext uri="{FF2B5EF4-FFF2-40B4-BE49-F238E27FC236}">
                <a16:creationId xmlns:a16="http://schemas.microsoft.com/office/drawing/2014/main" xmlns="" id="{8C02EEB1-53E4-49BB-AA10-77F1C6BFFD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6324" name="Segnaposto numero diapositiva 3">
            <a:extLst>
              <a:ext uri="{FF2B5EF4-FFF2-40B4-BE49-F238E27FC236}">
                <a16:creationId xmlns:a16="http://schemas.microsoft.com/office/drawing/2014/main" xmlns="" id="{058758FE-5088-488E-9AA1-F5BF6936A0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3FC7D6-DAB4-4056-B730-4C516654D62E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>
            <a:extLst>
              <a:ext uri="{FF2B5EF4-FFF2-40B4-BE49-F238E27FC236}">
                <a16:creationId xmlns:a16="http://schemas.microsoft.com/office/drawing/2014/main" xmlns="" id="{4C232B09-6FBD-4401-9C73-CF06EF155A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60419" name="Segnaposto note 2">
            <a:extLst>
              <a:ext uri="{FF2B5EF4-FFF2-40B4-BE49-F238E27FC236}">
                <a16:creationId xmlns:a16="http://schemas.microsoft.com/office/drawing/2014/main" xmlns="" id="{2CBE78F8-45B4-4A63-A834-E7D30510E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60420" name="Segnaposto numero diapositiva 3">
            <a:extLst>
              <a:ext uri="{FF2B5EF4-FFF2-40B4-BE49-F238E27FC236}">
                <a16:creationId xmlns:a16="http://schemas.microsoft.com/office/drawing/2014/main" xmlns="" id="{EF45F57B-7B58-4744-8BB7-30A60A9950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0CA71B-B875-47FA-B18C-6669BC697FAA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immagine diapositiva 1">
            <a:extLst>
              <a:ext uri="{FF2B5EF4-FFF2-40B4-BE49-F238E27FC236}">
                <a16:creationId xmlns:a16="http://schemas.microsoft.com/office/drawing/2014/main" xmlns="" id="{8A4B41AD-1B1E-49C1-BD87-BFE3F8D692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68611" name="Segnaposto note 2">
            <a:extLst>
              <a:ext uri="{FF2B5EF4-FFF2-40B4-BE49-F238E27FC236}">
                <a16:creationId xmlns:a16="http://schemas.microsoft.com/office/drawing/2014/main" xmlns="" id="{FB5740AE-C434-4DA1-B1B3-0A6FCDB4B7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68612" name="Segnaposto numero diapositiva 3">
            <a:extLst>
              <a:ext uri="{FF2B5EF4-FFF2-40B4-BE49-F238E27FC236}">
                <a16:creationId xmlns:a16="http://schemas.microsoft.com/office/drawing/2014/main" xmlns="" id="{D95803F7-BA45-4F07-9958-CE7C50C00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9422C02-819B-4AA5-A4D7-92C0D54E2621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906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9740900" y="3048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906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8496" y="6391657"/>
            <a:ext cx="956919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485900" y="2819400"/>
            <a:ext cx="69342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9/6/2021</a:t>
            </a:fld>
            <a:endParaRPr kumimoji="0" lang="it-I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Florin Sirghi, LNF-INFN</a:t>
            </a: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68402" y="2420112"/>
            <a:ext cx="956919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65100" y="152400"/>
            <a:ext cx="9569196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622800" y="2115312"/>
            <a:ext cx="6604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725162" y="2209800"/>
            <a:ext cx="455676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705350" y="2199451"/>
            <a:ext cx="4953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61st meeting of the LNF Scientific Committee 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42950" y="381000"/>
            <a:ext cx="84201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9/6/2021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Florin Sirghi, LNF-INFN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61st meeting of the LNF Scientific Committee 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906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594600" y="0"/>
            <a:ext cx="2311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906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8496" y="6391657"/>
            <a:ext cx="956919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5100" y="155448"/>
            <a:ext cx="9569196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617212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7409688" y="2925763"/>
            <a:ext cx="6604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7512050" y="3020251"/>
            <a:ext cx="455676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92238" y="3009902"/>
            <a:ext cx="495300" cy="441325"/>
          </a:xfrm>
        </p:spPr>
        <p:txBody>
          <a:bodyPr/>
          <a:lstStyle/>
          <a:p>
            <a:r>
              <a:rPr lang="en-US" smtClean="0"/>
              <a:t>61st meeting of the LNF Scientific Committee 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304800"/>
            <a:ext cx="70993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9/6/2021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Florin Sirghi, LNF-INFN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07350" y="304802"/>
            <a:ext cx="156845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xmlns="" id="{DED1E5E5-4A8A-46AD-9401-D31BF77109F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470925-34BA-40AE-BE20-624263C30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33296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xmlns="" id="{DED1E5E5-4A8A-46AD-9401-D31BF77109F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470925-34BA-40AE-BE20-624263C30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7896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xmlns="" id="{DED1E5E5-4A8A-46AD-9401-D31BF77109F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470925-34BA-40AE-BE20-624263C30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7896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xmlns="" id="{DED1E5E5-4A8A-46AD-9401-D31BF77109F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470925-34BA-40AE-BE20-624263C30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7896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xmlns="" id="{DED1E5E5-4A8A-46AD-9401-D31BF77109F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470925-34BA-40AE-BE20-624263C30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66637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xmlns="" id="{DED1E5E5-4A8A-46AD-9401-D31BF77109F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470925-34BA-40AE-BE20-624263C30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66637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xmlns="" id="{DED1E5E5-4A8A-46AD-9401-D31BF77109F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470925-34BA-40AE-BE20-624263C30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66637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xmlns="" id="{DED1E5E5-4A8A-46AD-9401-D31BF77109F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470925-34BA-40AE-BE20-624263C30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6663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9/6/2021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Florin Sirghi, LNF-INFN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5162" y="1026373"/>
            <a:ext cx="495300" cy="441325"/>
          </a:xfrm>
        </p:spPr>
        <p:txBody>
          <a:bodyPr/>
          <a:lstStyle/>
          <a:p>
            <a:r>
              <a:rPr lang="en-US" smtClean="0"/>
              <a:t>61st meeting of the LNF Scientific Committee 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26898" y="1527048"/>
            <a:ext cx="921258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xmlns="" id="{DED1E5E5-4A8A-46AD-9401-D31BF77109F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470925-34BA-40AE-BE20-624263C30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66637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xmlns="" id="{DED1E5E5-4A8A-46AD-9401-D31BF77109F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470925-34BA-40AE-BE20-624263C30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0498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906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906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9740900" y="1905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65100" y="2286000"/>
            <a:ext cx="9569196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8402" y="142352"/>
            <a:ext cx="9569196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2461" y="2743200"/>
            <a:ext cx="7020189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8496" y="6391657"/>
            <a:ext cx="956919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5100" y="152400"/>
            <a:ext cx="9569196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Florin Sirghi, LNF-INFN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9/6/2021</a:t>
            </a:fld>
            <a:endParaRPr kumimoji="0" lang="it-I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65100" y="2438400"/>
            <a:ext cx="956919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622800" y="2115312"/>
            <a:ext cx="6604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725162" y="2209800"/>
            <a:ext cx="455676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05350" y="2199451"/>
            <a:ext cx="4953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61st meeting of the LNF Scientific Committee 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533400"/>
            <a:ext cx="84201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98" y="228600"/>
            <a:ext cx="92456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3800" y="6409944"/>
            <a:ext cx="3298698" cy="365760"/>
          </a:xfrm>
        </p:spPr>
        <p:txBody>
          <a:bodyPr/>
          <a:lstStyle/>
          <a:p>
            <a:fld id="{F922158D-428B-4987-8B28-745A2AFA1252}" type="datetimeFigureOut">
              <a:rPr lang="en-US" smtClean="0"/>
              <a:t>9/6/2021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Florin Sirghi, LNF-INFN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61st meeting of the LNF Scientific Committee </a:t>
            </a: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943337" y="1575653"/>
            <a:ext cx="9664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26898" y="1371600"/>
            <a:ext cx="437515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5200650" y="1371600"/>
            <a:ext cx="437515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953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906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906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974090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65100" y="1371600"/>
            <a:ext cx="9569196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8083" y="6391656"/>
            <a:ext cx="9569196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6898" y="1524000"/>
            <a:ext cx="4376870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90608" y="1524000"/>
            <a:ext cx="4378590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9/6/2021</a:t>
            </a:fld>
            <a:endParaRPr kumimoji="0"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0200" y="6409944"/>
            <a:ext cx="3879850" cy="365760"/>
          </a:xfrm>
        </p:spPr>
        <p:txBody>
          <a:bodyPr/>
          <a:lstStyle/>
          <a:p>
            <a:r>
              <a:rPr lang="en-US" smtClean="0"/>
              <a:t>Florin Sirghi, LNF-INFN</a:t>
            </a:r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65100" y="1280160"/>
            <a:ext cx="956919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65100" y="155448"/>
            <a:ext cx="9569196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26898" y="2471383"/>
            <a:ext cx="4378452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5200650" y="2471383"/>
            <a:ext cx="437515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622800" y="956036"/>
            <a:ext cx="6604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725162" y="1050524"/>
            <a:ext cx="455676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705350" y="1042417"/>
            <a:ext cx="495300" cy="4413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61st meeting of the LNF Scientific Committee 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9/6/2021</a:t>
            </a:fld>
            <a:endParaRPr kumimoji="0"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Florin Sirghi, LNF-INFN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05350" y="1036021"/>
            <a:ext cx="495300" cy="441325"/>
          </a:xfrm>
        </p:spPr>
        <p:txBody>
          <a:bodyPr/>
          <a:lstStyle/>
          <a:p>
            <a:r>
              <a:rPr lang="en-US" smtClean="0"/>
              <a:t>61st meeting of the LNF Scientific Committee 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906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906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974090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91657"/>
            <a:ext cx="956919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158496"/>
            <a:ext cx="9569196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9/6/2021</a:t>
            </a:fld>
            <a:endParaRPr kumimoji="0"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Florin Sirghi, LNF-INFN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22800" y="6324600"/>
            <a:ext cx="6604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61st meeting of the LNF Scientific Committee 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65100" y="152400"/>
            <a:ext cx="9569196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906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974090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906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65100" y="609600"/>
            <a:ext cx="29718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0" y="914400"/>
            <a:ext cx="255905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12750" y="1981201"/>
            <a:ext cx="255905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5100" y="152400"/>
            <a:ext cx="9569196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65100" y="533400"/>
            <a:ext cx="956919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384550" y="685800"/>
            <a:ext cx="61087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403350" y="228600"/>
            <a:ext cx="6604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505712" y="323088"/>
            <a:ext cx="455676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85900" y="312739"/>
            <a:ext cx="4953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61st meeting of the LNF Scientific Committee </a:t>
            </a:r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61798" y="6388386"/>
            <a:ext cx="956919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9/6/2021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6898" y="6410848"/>
            <a:ext cx="3665220" cy="365760"/>
          </a:xfrm>
        </p:spPr>
        <p:txBody>
          <a:bodyPr/>
          <a:lstStyle/>
          <a:p>
            <a:r>
              <a:rPr lang="en-US" smtClean="0"/>
              <a:t>Florin Sirghi, LNF-INFN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65100" y="533400"/>
            <a:ext cx="956919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906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974090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906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65100" y="152400"/>
            <a:ext cx="9569196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65100" y="609600"/>
            <a:ext cx="29718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65100" y="155448"/>
            <a:ext cx="9569196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403350" y="228600"/>
            <a:ext cx="6604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505712" y="323088"/>
            <a:ext cx="455676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85900" y="312739"/>
            <a:ext cx="495300" cy="441325"/>
          </a:xfrm>
        </p:spPr>
        <p:txBody>
          <a:bodyPr/>
          <a:lstStyle/>
          <a:p>
            <a:r>
              <a:rPr lang="en-US" smtClean="0"/>
              <a:t>61st meeting of the LNF Scientific Committee 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406" y="5029200"/>
            <a:ext cx="635635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50406" y="609600"/>
            <a:ext cx="635635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2750" y="990600"/>
            <a:ext cx="26416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61798" y="6388386"/>
            <a:ext cx="956919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0498" y="6404984"/>
            <a:ext cx="3298698" cy="365760"/>
          </a:xfrm>
        </p:spPr>
        <p:txBody>
          <a:bodyPr/>
          <a:lstStyle/>
          <a:p>
            <a:fld id="{F922158D-428B-4987-8B28-745A2AFA1252}" type="datetimeFigureOut">
              <a:rPr lang="en-US" smtClean="0"/>
              <a:t>9/6/2021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6898" y="6410848"/>
            <a:ext cx="3883152" cy="365760"/>
          </a:xfrm>
        </p:spPr>
        <p:txBody>
          <a:bodyPr/>
          <a:lstStyle/>
          <a:p>
            <a:r>
              <a:rPr lang="en-US" smtClean="0"/>
              <a:t>Florin Sirghi, LNF-INFN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906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906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9740900" y="0"/>
            <a:ext cx="1651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1798" y="6388386"/>
            <a:ext cx="956919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273800" y="6404984"/>
            <a:ext cx="329869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922158D-428B-4987-8B28-745A2AFA1252}" type="datetimeFigureOut">
              <a:rPr lang="en-US" smtClean="0"/>
              <a:t>9/6/2021</a:t>
            </a:fld>
            <a:endParaRPr kumimoji="0"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30200" y="6410848"/>
            <a:ext cx="387985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Florin Sirghi, LNF-INFN</a:t>
            </a: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5100" y="155448"/>
            <a:ext cx="9569196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65100" y="1276743"/>
            <a:ext cx="9569196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622800" y="956036"/>
            <a:ext cx="6604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725162" y="1050524"/>
            <a:ext cx="455676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705350" y="1040175"/>
            <a:ext cx="4953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61st meeting of the LNF Scientific Committee </a:t>
            </a:r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26898" y="228600"/>
            <a:ext cx="92456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26898" y="1524000"/>
            <a:ext cx="92456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>
            <a:extLst>
              <a:ext uri="{FF2B5EF4-FFF2-40B4-BE49-F238E27FC236}">
                <a16:creationId xmlns:a16="http://schemas.microsoft.com/office/drawing/2014/main" xmlns="" id="{8CD7A939-67DF-4E19-AF10-8CE5651CF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241754"/>
            <a:ext cx="8839200" cy="161624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2800" b="1" smtClean="0">
                <a:latin typeface="+mn-lt"/>
              </a:rPr>
              <a:t>Florin  </a:t>
            </a:r>
            <a:r>
              <a:rPr lang="en-US" altLang="en-US" sz="2800" b="1" err="1" smtClean="0">
                <a:latin typeface="+mn-lt"/>
              </a:rPr>
              <a:t>Sirghi</a:t>
            </a:r>
            <a:r>
              <a:rPr lang="en-US" altLang="en-US" sz="2800" b="1" smtClean="0">
                <a:latin typeface="+mn-lt"/>
              </a:rPr>
              <a:t> (</a:t>
            </a:r>
            <a:r>
              <a:rPr lang="en-US" altLang="en-US" sz="2800" b="1"/>
              <a:t>INFN-LNF</a:t>
            </a:r>
            <a:r>
              <a:rPr lang="en-US" altLang="en-US" sz="2800" b="1" smtClean="0">
                <a:latin typeface="+mn-lt"/>
              </a:rPr>
              <a:t>)</a:t>
            </a:r>
            <a:endParaRPr lang="en-US" altLang="en-US" sz="2800" b="1">
              <a:latin typeface="+mn-lt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2800" b="1" i="1" smtClean="0">
                <a:latin typeface="+mn-lt"/>
              </a:rPr>
              <a:t>for the SIDDHARTA-2 </a:t>
            </a:r>
            <a:r>
              <a:rPr lang="en-US" altLang="en-US" sz="2800" b="1" i="1">
                <a:latin typeface="+mn-lt"/>
              </a:rPr>
              <a:t>collaboration</a:t>
            </a: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533400" y="3048000"/>
            <a:ext cx="8839200" cy="2057400"/>
          </a:xfrm>
        </p:spPr>
        <p:txBody>
          <a:bodyPr>
            <a:noAutofit/>
          </a:bodyPr>
          <a:lstStyle/>
          <a:p>
            <a:r>
              <a:rPr lang="en-US" sz="4000" i="1" dirty="0" err="1"/>
              <a:t>Kaonic</a:t>
            </a:r>
            <a:r>
              <a:rPr lang="en-US" sz="4000" i="1" dirty="0"/>
              <a:t> atoms studies at DAFNE: from SIDDHARTA-2 to future perspectives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381000" y="411540"/>
            <a:ext cx="9220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CONFERENCE ON EXOTIC ATOMS AND RELATED TOPICS </a:t>
            </a:r>
            <a:endParaRPr lang="en-US" sz="3200" b="1" cap="al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 2021)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xmlns="" id="{B0329EC4-1D65-46C3-A088-851055777CFE}"/>
              </a:ext>
            </a:extLst>
          </p:cNvPr>
          <p:cNvCxnSpPr/>
          <p:nvPr/>
        </p:nvCxnSpPr>
        <p:spPr>
          <a:xfrm>
            <a:off x="0" y="0"/>
            <a:ext cx="9906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6FF30C-26BF-448F-8FE8-613114FD10BB}"/>
              </a:ext>
            </a:extLst>
          </p:cNvPr>
          <p:cNvSpPr/>
          <p:nvPr/>
        </p:nvSpPr>
        <p:spPr>
          <a:xfrm>
            <a:off x="571500" y="101025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>
              <a:defRPr/>
            </a:pPr>
            <a:r>
              <a:rPr lang="en-US" sz="3200" b="1">
                <a:solidFill>
                  <a:srgbClr val="4D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interaction </a:t>
            </a:r>
            <a:r>
              <a:rPr lang="en-US" sz="3200" b="1" smtClean="0">
                <a:solidFill>
                  <a:srgbClr val="4D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on DAFNE collider</a:t>
            </a:r>
            <a:endParaRPr lang="en-US" sz="3200" b="1">
              <a:solidFill>
                <a:srgbClr val="4D25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4755" name="Gruppo 10">
            <a:extLst>
              <a:ext uri="{FF2B5EF4-FFF2-40B4-BE49-F238E27FC236}">
                <a16:creationId xmlns:a16="http://schemas.microsoft.com/office/drawing/2014/main" xmlns="" id="{D9233896-909E-48AC-BB7D-FE4F4A9CFC5D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838201"/>
            <a:ext cx="6309243" cy="3063875"/>
            <a:chOff x="2402006" y="1412725"/>
            <a:chExt cx="5820032" cy="3295753"/>
          </a:xfrm>
        </p:grpSpPr>
        <p:pic>
          <p:nvPicPr>
            <p:cNvPr id="74758" name="Picture 2">
              <a:extLst>
                <a:ext uri="{FF2B5EF4-FFF2-40B4-BE49-F238E27FC236}">
                  <a16:creationId xmlns:a16="http://schemas.microsoft.com/office/drawing/2014/main" xmlns="" id="{76B9EE96-473C-48D0-AEA4-87CB9915D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006" y="1433015"/>
              <a:ext cx="5117910" cy="327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xmlns="" id="{F12C9426-7EA1-460E-95A4-1CD9CEC0E24B}"/>
                </a:ext>
              </a:extLst>
            </p:cNvPr>
            <p:cNvSpPr txBox="1"/>
            <p:nvPr/>
          </p:nvSpPr>
          <p:spPr>
            <a:xfrm>
              <a:off x="6367935" y="2852936"/>
              <a:ext cx="1260140" cy="39728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prstClr val="white"/>
                  </a:solidFill>
                  <a:latin typeface="Calibri"/>
                  <a:sym typeface="Calibri"/>
                </a:rPr>
                <a:t>a</a:t>
              </a:r>
              <a:endParaRPr lang="it-IT">
                <a:solidFill>
                  <a:prstClr val="white"/>
                </a:solidFill>
                <a:latin typeface="Calibri"/>
                <a:sym typeface="Calibri"/>
              </a:endParaRPr>
            </a:p>
          </p:txBody>
        </p:sp>
        <p:sp>
          <p:nvSpPr>
            <p:cNvPr id="74760" name="Rectangle 6">
              <a:extLst>
                <a:ext uri="{FF2B5EF4-FFF2-40B4-BE49-F238E27FC236}">
                  <a16:creationId xmlns:a16="http://schemas.microsoft.com/office/drawing/2014/main" xmlns="" id="{93BB2743-4BCB-4259-B46F-587FD1792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960" y="1412725"/>
              <a:ext cx="2938078" cy="1589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 b="1" dirty="0">
                  <a:solidFill>
                    <a:srgbClr val="1105F9"/>
                  </a:solidFill>
                  <a:latin typeface="+mn-lt"/>
                  <a:cs typeface="Times New Roman" panose="02020603050405020304" pitchFamily="18" charset="0"/>
                </a:rPr>
                <a:t>focusing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 b="1" dirty="0" err="1">
                  <a:solidFill>
                    <a:srgbClr val="1105F9"/>
                  </a:solidFill>
                  <a:latin typeface="+mn-lt"/>
                  <a:cs typeface="Times New Roman" panose="02020603050405020304" pitchFamily="18" charset="0"/>
                </a:rPr>
                <a:t>quadrupole</a:t>
              </a:r>
              <a:r>
                <a:rPr lang="en-US" altLang="it-IT" sz="2000" b="1" dirty="0">
                  <a:solidFill>
                    <a:srgbClr val="1105F9"/>
                  </a:solidFill>
                  <a:latin typeface="+mn-lt"/>
                  <a:cs typeface="Times New Roman" panose="02020603050405020304" pitchFamily="18" charset="0"/>
                </a:rPr>
                <a:t> (QF)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 b="1" dirty="0" err="1">
                  <a:solidFill>
                    <a:srgbClr val="C00000"/>
                  </a:solidFill>
                  <a:latin typeface="+mn-lt"/>
                  <a:cs typeface="Times New Roman" panose="02020603050405020304" pitchFamily="18" charset="0"/>
                </a:rPr>
                <a:t>quadrupole</a:t>
              </a:r>
              <a:r>
                <a:rPr lang="en-US" altLang="it-IT" sz="2000" b="1" dirty="0">
                  <a:solidFill>
                    <a:srgbClr val="C00000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 b="1" dirty="0">
                  <a:solidFill>
                    <a:srgbClr val="C00000"/>
                  </a:solidFill>
                  <a:latin typeface="+mn-lt"/>
                  <a:cs typeface="Times New Roman" panose="02020603050405020304" pitchFamily="18" charset="0"/>
                </a:rPr>
                <a:t>permanent magnet (QD)</a:t>
              </a:r>
              <a:r>
                <a:rPr lang="en-US" altLang="it-IT" sz="2000" b="1" dirty="0">
                  <a:solidFill>
                    <a:srgbClr val="000000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000" b="1" dirty="0">
                  <a:solidFill>
                    <a:srgbClr val="000000"/>
                  </a:solidFill>
                  <a:latin typeface="+mn-lt"/>
                  <a:cs typeface="Times New Roman" panose="02020603050405020304" pitchFamily="18" charset="0"/>
                </a:rPr>
                <a:t>	</a:t>
              </a:r>
            </a:p>
          </p:txBody>
        </p:sp>
      </p:grpSp>
      <p:pic>
        <p:nvPicPr>
          <p:cNvPr id="74756" name="Picture 2">
            <a:extLst>
              <a:ext uri="{FF2B5EF4-FFF2-40B4-BE49-F238E27FC236}">
                <a16:creationId xmlns:a16="http://schemas.microsoft.com/office/drawing/2014/main" xmlns="" id="{9DA726EF-E2EA-405B-A11A-D0EB9B4C2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4" y="2895600"/>
            <a:ext cx="6167306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Foliennummernplatzhalter 2">
            <a:extLst>
              <a:ext uri="{FF2B5EF4-FFF2-40B4-BE49-F238E27FC236}">
                <a16:creationId xmlns:a16="http://schemas.microsoft.com/office/drawing/2014/main" xmlns="" id="{2FDBC6F0-70C6-4C9A-B497-E4CE80EE0A5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54A585-A958-48F6-9F97-A4B57785EF8D}" type="slidenum">
              <a:rPr lang="en-US" altLang="en-US" sz="120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6600308" y="4440159"/>
            <a:ext cx="3047999" cy="2263854"/>
            <a:chOff x="0" y="2568"/>
            <a:chExt cx="2880" cy="1851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8"/>
              <a:ext cx="2880" cy="1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28"/>
            <p:cNvSpPr>
              <a:spLocks noChangeArrowheads="1"/>
            </p:cNvSpPr>
            <p:nvPr/>
          </p:nvSpPr>
          <p:spPr bwMode="auto">
            <a:xfrm>
              <a:off x="1156" y="2586"/>
              <a:ext cx="1724" cy="252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9pPr>
            </a:lstStyle>
            <a:p>
              <a:r>
                <a:rPr lang="it-IT" altLang="en-US" sz="1400" dirty="0">
                  <a:solidFill>
                    <a:srgbClr val="FF0000"/>
                  </a:solidFill>
                  <a:latin typeface="+mn-lt"/>
                </a:rPr>
                <a:t>DAFNE Upgrade</a:t>
              </a:r>
              <a:endParaRPr lang="en-US" altLang="en-US" sz="140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11735" y="1302351"/>
            <a:ext cx="28607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ctr"/>
            <a:r>
              <a:rPr lang="it-IT" altLang="en-US" sz="1800" b="1" dirty="0" smtClean="0">
                <a:latin typeface="+mn-lt"/>
                <a:sym typeface="Wingdings" pitchFamily="-112" charset="2"/>
              </a:rPr>
              <a:t>New </a:t>
            </a:r>
            <a:r>
              <a:rPr lang="it-IT" altLang="en-US" sz="1800" b="1" dirty="0" err="1" smtClean="0">
                <a:latin typeface="+mn-lt"/>
                <a:sym typeface="Wingdings" pitchFamily="-112" charset="2"/>
              </a:rPr>
              <a:t>optics</a:t>
            </a:r>
            <a:r>
              <a:rPr lang="it-IT" altLang="en-US" sz="1800" b="1" dirty="0" smtClean="0">
                <a:latin typeface="+mn-lt"/>
                <a:sym typeface="Wingdings" pitchFamily="-112" charset="2"/>
              </a:rPr>
              <a:t> for </a:t>
            </a:r>
            <a:r>
              <a:rPr lang="en-US" altLang="en-US" sz="1800" b="1" dirty="0" smtClean="0">
                <a:latin typeface="+mn-lt"/>
                <a:sym typeface="Wingdings" pitchFamily="-112" charset="2"/>
              </a:rPr>
              <a:t>collisions</a:t>
            </a:r>
            <a:r>
              <a:rPr lang="it-IT" altLang="en-US" sz="1800" b="1" dirty="0" smtClean="0">
                <a:latin typeface="+mn-lt"/>
                <a:sym typeface="Wingdings" pitchFamily="-112" charset="2"/>
              </a:rPr>
              <a:t> </a:t>
            </a:r>
          </a:p>
          <a:p>
            <a:pPr algn="ctr"/>
            <a:r>
              <a:rPr lang="it-IT" altLang="en-US" sz="1800" b="1" dirty="0" smtClean="0">
                <a:latin typeface="+mn-lt"/>
                <a:sym typeface="Wingdings" pitchFamily="-112" charset="2"/>
              </a:rPr>
              <a:t>with </a:t>
            </a:r>
            <a:r>
              <a:rPr lang="it-IT" altLang="en-US" sz="1800" b="1" dirty="0" err="1" smtClean="0">
                <a:latin typeface="+mn-lt"/>
                <a:sym typeface="Wingdings" pitchFamily="-112" charset="2"/>
              </a:rPr>
              <a:t>reduced</a:t>
            </a:r>
            <a:r>
              <a:rPr lang="it-IT" altLang="en-US" sz="1800" b="1" dirty="0" smtClean="0">
                <a:latin typeface="+mn-lt"/>
                <a:sym typeface="Wingdings" pitchFamily="-112" charset="2"/>
              </a:rPr>
              <a:t> </a:t>
            </a:r>
          </a:p>
          <a:p>
            <a:pPr algn="ctr"/>
            <a:r>
              <a:rPr lang="it-IT" altLang="en-US" sz="1800" b="1" dirty="0" err="1" smtClean="0">
                <a:latin typeface="+mn-lt"/>
                <a:sym typeface="Wingdings" pitchFamily="-112" charset="2"/>
              </a:rPr>
              <a:t>horizontal</a:t>
            </a:r>
            <a:r>
              <a:rPr lang="it-IT" altLang="en-US" sz="1800" b="1" dirty="0" smtClean="0">
                <a:latin typeface="+mn-lt"/>
                <a:sym typeface="Wingdings" pitchFamily="-112" charset="2"/>
              </a:rPr>
              <a:t> </a:t>
            </a:r>
            <a:r>
              <a:rPr lang="it-IT" altLang="en-US" sz="1800" b="1" dirty="0">
                <a:latin typeface="+mn-lt"/>
                <a:sym typeface="Wingdings" pitchFamily="-112" charset="2"/>
              </a:rPr>
              <a:t>and </a:t>
            </a:r>
            <a:r>
              <a:rPr lang="it-IT" altLang="en-US" sz="1800" b="1" dirty="0" err="1">
                <a:latin typeface="+mn-lt"/>
                <a:sym typeface="Wingdings" pitchFamily="-112" charset="2"/>
              </a:rPr>
              <a:t>vertical</a:t>
            </a:r>
            <a:r>
              <a:rPr lang="it-IT" altLang="en-US" sz="1800" b="1" dirty="0">
                <a:latin typeface="+mn-lt"/>
                <a:sym typeface="Wingdings" pitchFamily="-112" charset="2"/>
              </a:rPr>
              <a:t> </a:t>
            </a:r>
          </a:p>
          <a:p>
            <a:pPr algn="ctr"/>
            <a:r>
              <a:rPr lang="it-IT" altLang="en-US" sz="1800" b="1" dirty="0" err="1">
                <a:latin typeface="+mn-lt"/>
                <a:sym typeface="Wingdings" pitchFamily="-112" charset="2"/>
              </a:rPr>
              <a:t>beam</a:t>
            </a:r>
            <a:r>
              <a:rPr lang="it-IT" altLang="en-US" sz="1800" b="1" dirty="0">
                <a:latin typeface="+mn-lt"/>
                <a:sym typeface="Wingdings" pitchFamily="-112" charset="2"/>
              </a:rPr>
              <a:t> </a:t>
            </a:r>
            <a:r>
              <a:rPr lang="it-IT" altLang="en-US" sz="1800" b="1" dirty="0" err="1">
                <a:latin typeface="+mn-lt"/>
                <a:sym typeface="Wingdings" pitchFamily="-112" charset="2"/>
              </a:rPr>
              <a:t>dimensions</a:t>
            </a:r>
            <a:endParaRPr lang="it-IT" altLang="en-US" sz="1800" b="1" dirty="0">
              <a:latin typeface="+mn-lt"/>
              <a:sym typeface="Wingdings" pitchFamily="-11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04376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xmlns="" id="{FDD2EF41-62F4-4DF7-9923-98924CF6031F}"/>
              </a:ext>
            </a:extLst>
          </p:cNvPr>
          <p:cNvCxnSpPr/>
          <p:nvPr/>
        </p:nvCxnSpPr>
        <p:spPr>
          <a:xfrm>
            <a:off x="0" y="0"/>
            <a:ext cx="9906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B3502663-4A48-4C9B-859E-B240F5D7E473}"/>
              </a:ext>
            </a:extLst>
          </p:cNvPr>
          <p:cNvSpPr/>
          <p:nvPr/>
        </p:nvSpPr>
        <p:spPr>
          <a:xfrm>
            <a:off x="1036240" y="0"/>
            <a:ext cx="3302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4D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beam </a:t>
            </a:r>
            <a:r>
              <a:rPr lang="en-US" sz="3200" b="1" dirty="0" smtClean="0">
                <a:solidFill>
                  <a:srgbClr val="4D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 </a:t>
            </a:r>
            <a:endParaRPr lang="it-IT" sz="3200" b="1" dirty="0">
              <a:solidFill>
                <a:srgbClr val="4D25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D8F8C223-9C30-45B7-A7A8-9D797EAE70B5}"/>
              </a:ext>
            </a:extLst>
          </p:cNvPr>
          <p:cNvSpPr/>
          <p:nvPr/>
        </p:nvSpPr>
        <p:spPr>
          <a:xfrm>
            <a:off x="5499894" y="6280151"/>
            <a:ext cx="4075906" cy="369332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</a:t>
            </a:r>
            <a:r>
              <a:rPr lang="en-US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</a:t>
            </a:r>
            <a:r>
              <a:rPr lang="en-US" b="1" i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luminosity monitor</a:t>
            </a:r>
            <a:endParaRPr lang="it-IT" b="1" i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780" name="Picture 3">
            <a:extLst>
              <a:ext uri="{FF2B5EF4-FFF2-40B4-BE49-F238E27FC236}">
                <a16:creationId xmlns:a16="http://schemas.microsoft.com/office/drawing/2014/main" xmlns="" id="{0D04B851-3A59-4993-B1A5-7BCFE7C2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" y="2397125"/>
            <a:ext cx="4507575" cy="3119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Rectangle 3">
            <a:extLst>
              <a:ext uri="{FF2B5EF4-FFF2-40B4-BE49-F238E27FC236}">
                <a16:creationId xmlns:a16="http://schemas.microsoft.com/office/drawing/2014/main" xmlns="" id="{923979A8-F962-467B-BD14-07BAF11B8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71" y="827089"/>
            <a:ext cx="262268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flanges removed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major source of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asynchronous background</a:t>
            </a:r>
            <a:endParaRPr lang="it-IT" altLang="it-IT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4B2138A7-F0A5-4FC0-B7C0-CE206512F0C7}"/>
              </a:ext>
            </a:extLst>
          </p:cNvPr>
          <p:cNvSpPr txBox="1"/>
          <p:nvPr/>
        </p:nvSpPr>
        <p:spPr>
          <a:xfrm>
            <a:off x="-85694" y="5519007"/>
            <a:ext cx="4669234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carbon fiber reinforcement 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cs typeface="Times New Roman" panose="02020603050405020304" pitchFamily="18" charset="0"/>
              </a:rPr>
              <a:t>thickness ~ 500 micron</a:t>
            </a:r>
            <a:endParaRPr lang="en-US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internal ultra pure aluminum  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cs typeface="Times New Roman" panose="02020603050405020304" pitchFamily="18" charset="0"/>
              </a:rPr>
              <a:t>ø 55mm, thickness ~ 150 micron</a:t>
            </a:r>
            <a:endParaRPr lang="it-IT" sz="2000" b="1" dirty="0">
              <a:solidFill>
                <a:srgbClr val="000000"/>
              </a:solidFill>
              <a:sym typeface="Calibri"/>
            </a:endParaRPr>
          </a:p>
        </p:txBody>
      </p:sp>
      <p:pic>
        <p:nvPicPr>
          <p:cNvPr id="75783" name="Picture 2">
            <a:extLst>
              <a:ext uri="{FF2B5EF4-FFF2-40B4-BE49-F238E27FC236}">
                <a16:creationId xmlns:a16="http://schemas.microsoft.com/office/drawing/2014/main" xmlns="" id="{D6876C29-C6DE-4CEC-B602-D7A291ECC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08" y="3213100"/>
            <a:ext cx="4953000" cy="2979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4">
            <a:extLst>
              <a:ext uri="{FF2B5EF4-FFF2-40B4-BE49-F238E27FC236}">
                <a16:creationId xmlns:a16="http://schemas.microsoft.com/office/drawing/2014/main" xmlns="" id="{22A7ED5F-612F-4C16-9A61-990C00F3F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757" y="565150"/>
            <a:ext cx="6719227" cy="3092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C31F0739-A95B-4F4D-987B-876A4711872B}"/>
              </a:ext>
            </a:extLst>
          </p:cNvPr>
          <p:cNvCxnSpPr>
            <a:stCxn id="6" idx="0"/>
          </p:cNvCxnSpPr>
          <p:nvPr/>
        </p:nvCxnSpPr>
        <p:spPr>
          <a:xfrm flipV="1">
            <a:off x="7537847" y="4869162"/>
            <a:ext cx="925543" cy="1410989"/>
          </a:xfrm>
          <a:prstGeom prst="straightConnector1">
            <a:avLst/>
          </a:prstGeom>
          <a:noFill/>
          <a:ln w="38100" cap="flat">
            <a:solidFill>
              <a:srgbClr val="7030A0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4FB2A52-FB75-4976-8C3E-6B6E4D035BEB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5811098" y="5517234"/>
            <a:ext cx="1726749" cy="762917"/>
          </a:xfrm>
          <a:prstGeom prst="straightConnector1">
            <a:avLst/>
          </a:prstGeom>
          <a:noFill/>
          <a:ln w="38100" cap="flat">
            <a:solidFill>
              <a:srgbClr val="7030A0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5787" name="Foliennummernplatzhalter 2">
            <a:extLst>
              <a:ext uri="{FF2B5EF4-FFF2-40B4-BE49-F238E27FC236}">
                <a16:creationId xmlns:a16="http://schemas.microsoft.com/office/drawing/2014/main" xmlns="" id="{2AB2CB6B-0210-46C0-9AE6-54C6ADB0553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8C3FB2-F5FF-41C7-811E-24742EF0B3AC}" type="slidenum">
              <a:rPr lang="en-US" altLang="en-US" sz="120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151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xmlns="" id="{BEE70B64-4DFF-4C3A-BB76-74521BCE038B}"/>
              </a:ext>
            </a:extLst>
          </p:cNvPr>
          <p:cNvCxnSpPr/>
          <p:nvPr/>
        </p:nvCxnSpPr>
        <p:spPr>
          <a:xfrm>
            <a:off x="0" y="0"/>
            <a:ext cx="9906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38100" rotWithShape="0">
                    <a:srgbClr val="000000"/>
                  </a:outerShdw>
                </a:effectLst>
              </a14:hiddenEffects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8850" name="Picture 2">
            <a:extLst>
              <a:ext uri="{FF2B5EF4-FFF2-40B4-BE49-F238E27FC236}">
                <a16:creationId xmlns:a16="http://schemas.microsoft.com/office/drawing/2014/main" xmlns="" id="{24F69319-5781-435C-9B35-84F6B7C0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63601"/>
            <a:ext cx="3854624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>
            <a:extLst>
              <a:ext uri="{FF2B5EF4-FFF2-40B4-BE49-F238E27FC236}">
                <a16:creationId xmlns:a16="http://schemas.microsoft.com/office/drawing/2014/main" xmlns="" id="{9CD174E1-E4B0-4843-A63A-F3B50412F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17" y="3860801"/>
            <a:ext cx="365627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B3A05AAA-6581-45D0-B54C-A0750C8A6889}"/>
              </a:ext>
            </a:extLst>
          </p:cNvPr>
          <p:cNvSpPr txBox="1"/>
          <p:nvPr/>
        </p:nvSpPr>
        <p:spPr>
          <a:xfrm>
            <a:off x="1064248" y="152400"/>
            <a:ext cx="873397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>
                <a:solidFill>
                  <a:srgbClr val="4D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Calibri"/>
              </a:rPr>
              <a:t>Light target and Silicon Drift Detector assembly</a:t>
            </a:r>
            <a:endParaRPr lang="it-IT" sz="3200" b="1" kern="0">
              <a:solidFill>
                <a:srgbClr val="4D25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Calibri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6F83E8B1-67C5-4F03-910A-FE122D699931}"/>
              </a:ext>
            </a:extLst>
          </p:cNvPr>
          <p:cNvSpPr/>
          <p:nvPr/>
        </p:nvSpPr>
        <p:spPr>
          <a:xfrm>
            <a:off x="3752585" y="989014"/>
            <a:ext cx="2191015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  <a:sym typeface="Calibri"/>
              </a:rPr>
              <a:t>increase the target stopping power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kern="0" dirty="0">
              <a:solidFill>
                <a:srgbClr val="000000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  <a:sym typeface="Calibri"/>
              </a:rPr>
              <a:t>almost double gas density with 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  <a:sym typeface="Calibri"/>
              </a:rPr>
              <a:t>respect to SIDDHARTA (3% LHD)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kern="0" dirty="0">
              <a:solidFill>
                <a:srgbClr val="000000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  <a:sym typeface="Calibri"/>
              </a:rPr>
              <a:t>SDDs placed 5 mm from the target wall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  <a:sym typeface="Calibri"/>
              </a:rPr>
              <a:t>  </a:t>
            </a:r>
          </a:p>
        </p:txBody>
      </p:sp>
      <p:sp>
        <p:nvSpPr>
          <p:cNvPr id="9" name="Freccia angolare in su 8">
            <a:extLst>
              <a:ext uri="{FF2B5EF4-FFF2-40B4-BE49-F238E27FC236}">
                <a16:creationId xmlns:a16="http://schemas.microsoft.com/office/drawing/2014/main" xmlns="" id="{985652DE-6C17-4770-9699-E23B2096CE1B}"/>
              </a:ext>
            </a:extLst>
          </p:cNvPr>
          <p:cNvSpPr/>
          <p:nvPr/>
        </p:nvSpPr>
        <p:spPr>
          <a:xfrm rot="10800000" flipV="1">
            <a:off x="5733085" y="5589240"/>
            <a:ext cx="2573125" cy="452898"/>
          </a:xfrm>
          <a:prstGeom prst="bentUpArrow">
            <a:avLst>
              <a:gd name="adj1" fmla="val 25000"/>
              <a:gd name="adj2" fmla="val 26052"/>
              <a:gd name="adj3" fmla="val 25000"/>
            </a:avLst>
          </a:prstGeom>
          <a:solidFill>
            <a:schemeClr val="bg1"/>
          </a:solidFill>
          <a:ln w="381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" name="Rettangolo arrotondato 7">
            <a:extLst>
              <a:ext uri="{FF2B5EF4-FFF2-40B4-BE49-F238E27FC236}">
                <a16:creationId xmlns:a16="http://schemas.microsoft.com/office/drawing/2014/main" xmlns="" id="{6A5127AA-DA48-4F02-912C-F577D479D545}"/>
              </a:ext>
            </a:extLst>
          </p:cNvPr>
          <p:cNvSpPr/>
          <p:nvPr/>
        </p:nvSpPr>
        <p:spPr>
          <a:xfrm>
            <a:off x="8306211" y="4299102"/>
            <a:ext cx="1492013" cy="2168840"/>
          </a:xfrm>
          <a:prstGeom prst="roundRect">
            <a:avLst/>
          </a:prstGeom>
          <a:solidFill>
            <a:schemeClr val="bg1"/>
          </a:solidFill>
          <a:ln w="381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Calibri"/>
              </a:rPr>
              <a:t>calibration foils inserted near to the SDD are activated by the X-ray tubes</a:t>
            </a:r>
            <a:endParaRPr lang="it-IT" sz="1800" i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Calibri"/>
            </a:endParaRPr>
          </a:p>
        </p:txBody>
      </p:sp>
      <p:pic>
        <p:nvPicPr>
          <p:cNvPr id="78857" name="Picture 5">
            <a:extLst>
              <a:ext uri="{FF2B5EF4-FFF2-40B4-BE49-F238E27FC236}">
                <a16:creationId xmlns:a16="http://schemas.microsoft.com/office/drawing/2014/main" xmlns="" id="{3293FEDB-B4BF-4BF9-A707-B1503CBB2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0" y="914400"/>
            <a:ext cx="3633919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4AE54F69-6C0C-491A-9349-802A1FB5B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1" y="4910764"/>
            <a:ext cx="4114800" cy="193899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The new advance technology </a:t>
            </a:r>
            <a:r>
              <a:rPr lang="en-US" altLang="en-US" sz="2000" dirty="0" smtClean="0">
                <a:solidFill>
                  <a:prstClr val="black"/>
                </a:solidFill>
              </a:rPr>
              <a:t>allow </a:t>
            </a:r>
            <a:r>
              <a:rPr lang="en-US" altLang="en-US" sz="2000" dirty="0">
                <a:solidFill>
                  <a:prstClr val="black"/>
                </a:solidFill>
              </a:rPr>
              <a:t>to setup a cryogenic </a:t>
            </a:r>
            <a:r>
              <a:rPr lang="en-US" altLang="en-US" sz="2000" dirty="0" smtClean="0">
                <a:solidFill>
                  <a:prstClr val="black"/>
                </a:solidFill>
              </a:rPr>
              <a:t>target (20K) </a:t>
            </a:r>
            <a:r>
              <a:rPr lang="en-US" altLang="en-US" sz="2000" dirty="0">
                <a:solidFill>
                  <a:prstClr val="black"/>
                </a:solidFill>
              </a:rPr>
              <a:t>detector system with an efficient detector packing density,</a:t>
            </a:r>
          </a:p>
          <a:p>
            <a:pPr algn="ctr" eaLnBrk="1" hangingPunct="1"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covering a solid angle for stopped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kaons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gaseous target of  ~ 2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.</a:t>
            </a:r>
            <a:endParaRPr lang="en-US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hteck 3">
            <a:extLst>
              <a:ext uri="{FF2B5EF4-FFF2-40B4-BE49-F238E27FC236}">
                <a16:creationId xmlns:a16="http://schemas.microsoft.com/office/drawing/2014/main" xmlns="" id="{3A500146-BFAE-420C-939A-F0B888486D14}"/>
              </a:ext>
            </a:extLst>
          </p:cNvPr>
          <p:cNvSpPr/>
          <p:nvPr/>
        </p:nvSpPr>
        <p:spPr>
          <a:xfrm>
            <a:off x="-381000" y="843461"/>
            <a:ext cx="360984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  <a:sym typeface="Calibri"/>
              </a:rPr>
              <a:t>Target cell wall is made of a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  <a:sym typeface="Calibri"/>
              </a:rPr>
              <a:t>2-Kapton layer structure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  <a:sym typeface="Calibri"/>
              </a:rPr>
              <a:t>(75 µm + 75 µm + </a:t>
            </a:r>
            <a:r>
              <a:rPr lang="en-GB" sz="1800" b="1" kern="0" dirty="0" err="1">
                <a:solidFill>
                  <a:srgbClr val="000000"/>
                </a:solidFill>
                <a:latin typeface="Calibri"/>
                <a:cs typeface="Times New Roman" panose="02020603050405020304" pitchFamily="18" charset="0"/>
                <a:sym typeface="Calibri"/>
              </a:rPr>
              <a:t>Araldit</a:t>
            </a:r>
            <a:r>
              <a:rPr lang="en-GB" sz="1800" b="1" kern="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  <a:sym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1225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xmlns="" id="{EE956BB1-BBC1-4EB5-9FC5-659A28C6ECF9}"/>
              </a:ext>
            </a:extLst>
          </p:cNvPr>
          <p:cNvCxnSpPr/>
          <p:nvPr/>
        </p:nvCxnSpPr>
        <p:spPr>
          <a:xfrm>
            <a:off x="0" y="0"/>
            <a:ext cx="9906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40CA0353-A9EF-463B-B22D-F0DA44F54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832" y="-25400"/>
            <a:ext cx="8585200" cy="55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it-IT" sz="3600">
                <a:solidFill>
                  <a:srgbClr val="4D25F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</a:t>
            </a:r>
            <a:r>
              <a:rPr lang="it-IT" sz="3600" err="1" smtClean="0">
                <a:solidFill>
                  <a:srgbClr val="4D25F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technology</a:t>
            </a:r>
            <a:r>
              <a:rPr lang="it-IT" sz="3600" smtClean="0">
                <a:solidFill>
                  <a:srgbClr val="4D25F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 SDD </a:t>
            </a:r>
            <a:r>
              <a:rPr lang="it-IT" sz="3600">
                <a:solidFill>
                  <a:srgbClr val="4D25F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detectors</a:t>
            </a:r>
          </a:p>
        </p:txBody>
      </p:sp>
      <p:sp>
        <p:nvSpPr>
          <p:cNvPr id="22529" name="Rectangle 1">
            <a:extLst>
              <a:ext uri="{FF2B5EF4-FFF2-40B4-BE49-F238E27FC236}">
                <a16:creationId xmlns:a16="http://schemas.microsoft.com/office/drawing/2014/main" xmlns="" id="{F5C21E7D-A18E-477D-8179-E00A1DAE3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77433"/>
            <a:ext cx="61722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n-US" b="1" dirty="0"/>
              <a:t> </a:t>
            </a:r>
            <a:r>
              <a:rPr lang="en-US" b="1" dirty="0">
                <a:cs typeface="Times New Roman" panose="02020603050405020304" pitchFamily="18" charset="0"/>
              </a:rPr>
              <a:t>difference with respect to the SDDs in SIDDHARTA: 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b="1" dirty="0">
                <a:cs typeface="Times New Roman" panose="02020603050405020304" pitchFamily="18" charset="0"/>
              </a:rPr>
              <a:t> the change </a:t>
            </a:r>
            <a:r>
              <a:rPr lang="en-US" b="1" dirty="0" smtClean="0">
                <a:cs typeface="Times New Roman" panose="02020603050405020304" pitchFamily="18" charset="0"/>
              </a:rPr>
              <a:t>the </a:t>
            </a:r>
            <a:r>
              <a:rPr lang="en-US" b="1" dirty="0">
                <a:cs typeface="Times New Roman" panose="02020603050405020304" pitchFamily="18" charset="0"/>
              </a:rPr>
              <a:t>JFET structure on the SDD chip to a complementary metal-oxide semiconductor integrated 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charge sensing amplifier 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CUBE</a:t>
            </a:r>
            <a:r>
              <a:rPr lang="en-US" b="1" dirty="0" smtClean="0"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cs typeface="Times New Roman" panose="02020603050405020304" pitchFamily="18" charset="0"/>
              </a:rPr>
              <a:t>able </a:t>
            </a:r>
            <a:r>
              <a:rPr lang="en-US" b="1" dirty="0">
                <a:cs typeface="Times New Roman" panose="02020603050405020304" pitchFamily="18" charset="0"/>
              </a:rPr>
              <a:t>to operate at 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very low temperatures </a:t>
            </a:r>
            <a:endParaRPr lang="en-US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b="1" dirty="0" smtClean="0"/>
              <a:t>better </a:t>
            </a:r>
            <a:r>
              <a:rPr lang="en-US" b="1" dirty="0">
                <a:solidFill>
                  <a:srgbClr val="C00000"/>
                </a:solidFill>
              </a:rPr>
              <a:t>drift time  </a:t>
            </a:r>
            <a:r>
              <a:rPr lang="en-US" b="1" dirty="0" smtClean="0"/>
              <a:t>(400ns  vs.  800ns) </a:t>
            </a:r>
            <a:endParaRPr lang="en-US" b="1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cs typeface="Times New Roman" panose="02020603050405020304" pitchFamily="18" charset="0"/>
              </a:rPr>
              <a:t>reduction </a:t>
            </a:r>
            <a:r>
              <a:rPr lang="en-US" b="1" dirty="0">
                <a:cs typeface="Times New Roman" panose="02020603050405020304" pitchFamily="18" charset="0"/>
              </a:rPr>
              <a:t>of the single element size </a:t>
            </a:r>
            <a:r>
              <a:rPr lang="en-US" b="1" dirty="0" smtClean="0">
                <a:cs typeface="Times New Roman" panose="02020603050405020304" pitchFamily="18" charset="0"/>
              </a:rPr>
              <a:t>– more 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compact assembly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cs typeface="Times New Roman" panose="02020603050405020304" pitchFamily="18" charset="0"/>
              </a:rPr>
              <a:t>(from 10×10 </a:t>
            </a:r>
            <a:r>
              <a:rPr lang="en-US" b="1" dirty="0">
                <a:cs typeface="Times New Roman" panose="02020603050405020304" pitchFamily="18" charset="0"/>
              </a:rPr>
              <a:t>to </a:t>
            </a:r>
            <a:r>
              <a:rPr lang="en-US" b="1" dirty="0" smtClean="0">
                <a:cs typeface="Times New Roman" panose="02020603050405020304" pitchFamily="18" charset="0"/>
              </a:rPr>
              <a:t>8×8mm2 = 64mm2 – less dead area</a:t>
            </a:r>
            <a:endParaRPr lang="en-US" b="1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b="1" dirty="0"/>
          </a:p>
        </p:txBody>
      </p:sp>
      <p:pic>
        <p:nvPicPr>
          <p:cNvPr id="79877" name="Immagine 4">
            <a:extLst>
              <a:ext uri="{FF2B5EF4-FFF2-40B4-BE49-F238E27FC236}">
                <a16:creationId xmlns:a16="http://schemas.microsoft.com/office/drawing/2014/main" xmlns="" id="{19F3261D-2574-43A7-A309-7C75FA23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3400"/>
            <a:ext cx="3365632" cy="1892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9" name="Immagine 7">
            <a:extLst>
              <a:ext uri="{FF2B5EF4-FFF2-40B4-BE49-F238E27FC236}">
                <a16:creationId xmlns:a16="http://schemas.microsoft.com/office/drawing/2014/main" xmlns="" id="{63589FE0-DF85-4F02-92B1-F7C410F70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03" y="3505200"/>
            <a:ext cx="5611397" cy="269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Rettangolo 8">
            <a:extLst>
              <a:ext uri="{FF2B5EF4-FFF2-40B4-BE49-F238E27FC236}">
                <a16:creationId xmlns:a16="http://schemas.microsoft.com/office/drawing/2014/main" xmlns="" id="{10DDCABF-7DBD-4350-A2FE-5CC2C76A5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03" y="6096000"/>
            <a:ext cx="59161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+mn-lt"/>
              </a:rPr>
              <a:t>Monolitic</a:t>
            </a:r>
            <a:r>
              <a:rPr lang="en-US" altLang="en-US" sz="1800" b="1" dirty="0">
                <a:latin typeface="+mn-lt"/>
              </a:rPr>
              <a:t> 4x2 SDD array </a:t>
            </a:r>
            <a:r>
              <a:rPr lang="en-US" sz="1800" b="1" dirty="0" smtClean="0">
                <a:latin typeface="+mn-lt"/>
              </a:rPr>
              <a:t>produced </a:t>
            </a:r>
            <a:r>
              <a:rPr lang="en-US" sz="1800" b="1" dirty="0">
                <a:latin typeface="+mn-lt"/>
              </a:rPr>
              <a:t>by </a:t>
            </a:r>
            <a:r>
              <a:rPr lang="en-US" sz="1800" b="1" dirty="0" err="1">
                <a:latin typeface="+mn-lt"/>
              </a:rPr>
              <a:t>Fondazione</a:t>
            </a:r>
            <a:r>
              <a:rPr lang="en-US" sz="1800" b="1" dirty="0">
                <a:latin typeface="+mn-lt"/>
              </a:rPr>
              <a:t> Bruno Kessler (FBK) in Trento, </a:t>
            </a:r>
            <a:r>
              <a:rPr lang="en-US" sz="1800" b="1" dirty="0" smtClean="0">
                <a:latin typeface="+mn-lt"/>
              </a:rPr>
              <a:t>Italy</a:t>
            </a:r>
            <a:endParaRPr lang="en-US" altLang="en-US" sz="1800" b="1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3212" y="2667000"/>
            <a:ext cx="3031788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7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46110421-AEC6-440F-A75C-9192FDF8A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513273"/>
            <a:ext cx="6781800" cy="466832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9F2A9B89-1B13-429E-85E2-431E81D98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4672195"/>
            <a:ext cx="3467100" cy="218580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919E82F-47ED-4329-A690-15DA27C42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66" y="1600201"/>
            <a:ext cx="2245234" cy="268020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6319672-C3F3-41FA-8F13-AA254CA67505}"/>
              </a:ext>
            </a:extLst>
          </p:cNvPr>
          <p:cNvSpPr txBox="1"/>
          <p:nvPr/>
        </p:nvSpPr>
        <p:spPr>
          <a:xfrm>
            <a:off x="1066800" y="55418"/>
            <a:ext cx="6521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u="none" strike="noStrike" kern="1200" cap="none" spc="0" normalizeH="0" baseline="0" noProof="0">
                <a:ln>
                  <a:noFill/>
                </a:ln>
                <a:solidFill>
                  <a:srgbClr val="4D25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Veto systems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021C29E6-1484-44D0-914B-089D5FEA4110}"/>
              </a:ext>
            </a:extLst>
          </p:cNvPr>
          <p:cNvSpPr txBox="1"/>
          <p:nvPr/>
        </p:nvSpPr>
        <p:spPr>
          <a:xfrm>
            <a:off x="187027" y="914400"/>
            <a:ext cx="2494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i="1"/>
              <a:t>The veto-1 system: </a:t>
            </a:r>
            <a:endParaRPr lang="en-US" sz="1800" i="1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835F51E-C994-4153-B9D2-B8B9A0CCACB9}"/>
              </a:ext>
            </a:extLst>
          </p:cNvPr>
          <p:cNvSpPr txBox="1"/>
          <p:nvPr/>
        </p:nvSpPr>
        <p:spPr>
          <a:xfrm>
            <a:off x="255829" y="4419600"/>
            <a:ext cx="37827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altLang="en-US" sz="1600" b="1" dirty="0">
                <a:solidFill>
                  <a:srgbClr val="4D25F7"/>
                </a:solidFill>
              </a:rPr>
              <a:t>outer barrel of scintillators</a:t>
            </a:r>
            <a:r>
              <a:rPr lang="en-US" altLang="en-US" sz="1600" b="1" dirty="0"/>
              <a:t>, acting as a gas stopping detector </a:t>
            </a:r>
            <a:r>
              <a:rPr lang="en-US" altLang="en-US" sz="1600" b="1" dirty="0" smtClean="0"/>
              <a:t>to </a:t>
            </a:r>
            <a:r>
              <a:rPr lang="en-US" altLang="en-US" sz="1600" b="1" dirty="0"/>
              <a:t>identify the products of K- absorption on gas nuclei, characterized by a long moderation time (4-5 ns) (suppress the X-rays produce by the </a:t>
            </a:r>
            <a:r>
              <a:rPr lang="en-US" altLang="en-US" sz="1600" b="1" dirty="0" err="1"/>
              <a:t>kaons</a:t>
            </a:r>
            <a:r>
              <a:rPr lang="en-US" altLang="en-US" sz="1600" b="1" dirty="0"/>
              <a:t> stopped in gas from </a:t>
            </a:r>
            <a:r>
              <a:rPr lang="en-US" altLang="en-US" sz="1600" b="1" dirty="0" err="1"/>
              <a:t>kaons</a:t>
            </a:r>
            <a:r>
              <a:rPr lang="en-US" altLang="en-US" sz="1600" b="1" dirty="0"/>
              <a:t> stopped in setup material)</a:t>
            </a:r>
          </a:p>
        </p:txBody>
      </p:sp>
    </p:spTree>
    <p:extLst>
      <p:ext uri="{BB962C8B-B14F-4D97-AF65-F5344CB8AC3E}">
        <p14:creationId xmlns:p14="http://schemas.microsoft.com/office/powerpoint/2010/main" val="317560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xperiments\Siddharta2\photos\2017_lab_setup\IMG_02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73634" y="2836102"/>
            <a:ext cx="1880789" cy="176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Experiments\Siddharta2\photos\20191015\IMG_639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1342184" y="867617"/>
            <a:ext cx="204003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459" y="25730"/>
            <a:ext cx="8017220" cy="685800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rgbClr val="4D25F7"/>
                </a:solidFill>
                <a:latin typeface="+mn-lt"/>
              </a:rPr>
              <a:t>SIDDHARTA-2 apparatus </a:t>
            </a:r>
            <a:r>
              <a:rPr lang="en-US" sz="3200" cap="none" smtClean="0">
                <a:solidFill>
                  <a:srgbClr val="4D25F7"/>
                </a:solidFill>
                <a:latin typeface="+mn-lt"/>
              </a:rPr>
              <a:t>in one slide</a:t>
            </a:r>
            <a:endParaRPr lang="en-US" sz="3200" cap="none">
              <a:solidFill>
                <a:srgbClr val="4D25F7"/>
              </a:solidFill>
              <a:latin typeface="+mn-lt"/>
            </a:endParaRPr>
          </a:p>
        </p:txBody>
      </p:sp>
      <p:grpSp>
        <p:nvGrpSpPr>
          <p:cNvPr id="5" name="Picture 3"/>
          <p:cNvGrpSpPr/>
          <p:nvPr/>
        </p:nvGrpSpPr>
        <p:grpSpPr>
          <a:xfrm>
            <a:off x="2743200" y="2743200"/>
            <a:ext cx="4076700" cy="2998878"/>
            <a:chOff x="0" y="0"/>
            <a:chExt cx="5864212" cy="4646890"/>
          </a:xfrm>
        </p:grpSpPr>
        <p:pic>
          <p:nvPicPr>
            <p:cNvPr id="6" name="Picture 3" descr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599" y="101600"/>
              <a:ext cx="5648314" cy="4303991"/>
            </a:xfrm>
            <a:prstGeom prst="rect">
              <a:avLst/>
            </a:prstGeom>
            <a:ln w="57150" cap="flat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7" name="Picture 3" descr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5864214" cy="4646891"/>
            </a:xfrm>
            <a:prstGeom prst="rect">
              <a:avLst/>
            </a:prstGeom>
            <a:ln w="57150" cap="flat">
              <a:solidFill>
                <a:schemeClr val="tx1"/>
              </a:solidFill>
              <a:miter lim="400000"/>
            </a:ln>
            <a:effectLst/>
          </p:spPr>
        </p:pic>
      </p:grpSp>
      <p:sp>
        <p:nvSpPr>
          <p:cNvPr id="8" name="Rettangolo 7"/>
          <p:cNvSpPr/>
          <p:nvPr/>
        </p:nvSpPr>
        <p:spPr>
          <a:xfrm>
            <a:off x="6400800" y="1182469"/>
            <a:ext cx="271963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SzPct val="100000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rPr lang="en-US" b="1">
                <a:sym typeface="Calibri"/>
              </a:rPr>
              <a:t>equipped with </a:t>
            </a:r>
          </a:p>
          <a:p>
            <a:pPr algn="ctr">
              <a:buSzPct val="100000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rPr lang="en-US" b="1" smtClean="0">
                <a:sym typeface="Calibri"/>
              </a:rPr>
              <a:t>384  </a:t>
            </a:r>
            <a:r>
              <a:rPr lang="en-US" b="1">
                <a:sym typeface="Calibri"/>
              </a:rPr>
              <a:t>SDD </a:t>
            </a:r>
            <a:r>
              <a:rPr lang="en-US" b="1" smtClean="0">
                <a:sym typeface="Calibri"/>
              </a:rPr>
              <a:t>channels</a:t>
            </a:r>
            <a:endParaRPr lang="en-US" b="1">
              <a:sym typeface="Calibri"/>
            </a:endParaRPr>
          </a:p>
        </p:txBody>
      </p:sp>
      <p:pic>
        <p:nvPicPr>
          <p:cNvPr id="1029" name="Picture 5" descr="D:\Experiments\Siddharta2\photos\20191015\IMG_606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6450" y="4868966"/>
            <a:ext cx="2216741" cy="166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Experiments\Siddharta2\photos\20191015\IMG_629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319" y="5627371"/>
            <a:ext cx="1280160" cy="9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Experiments\Siddharta2\Kaontrigger\lab_2014\IMG_123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75" y="3124200"/>
            <a:ext cx="2081225" cy="15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6">
            <a:extLst>
              <a:ext uri="{FF2B5EF4-FFF2-40B4-BE49-F238E27FC236}">
                <a16:creationId xmlns="" xmlns:a16="http://schemas.microsoft.com/office/drawing/2014/main" id="{9ADFC180-5664-4624-B23E-B5B05CE76167}"/>
              </a:ext>
            </a:extLst>
          </p:cNvPr>
          <p:cNvSpPr/>
          <p:nvPr/>
        </p:nvSpPr>
        <p:spPr>
          <a:xfrm>
            <a:off x="7010400" y="2758801"/>
            <a:ext cx="1905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SzPct val="100000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rPr lang="en-US" b="1">
                <a:solidFill>
                  <a:schemeClr val="tx1"/>
                </a:solidFill>
                <a:sym typeface="Calibri"/>
              </a:rPr>
              <a:t>Kaon trigger</a:t>
            </a:r>
          </a:p>
        </p:txBody>
      </p:sp>
      <p:grpSp>
        <p:nvGrpSpPr>
          <p:cNvPr id="17" name="IMG_6406.JPG"/>
          <p:cNvGrpSpPr/>
          <p:nvPr/>
        </p:nvGrpSpPr>
        <p:grpSpPr>
          <a:xfrm>
            <a:off x="7260463" y="5002577"/>
            <a:ext cx="2493137" cy="1904999"/>
            <a:chOff x="0" y="0"/>
            <a:chExt cx="3776979" cy="3903979"/>
          </a:xfrm>
        </p:grpSpPr>
        <p:pic>
          <p:nvPicPr>
            <p:cNvPr id="18" name="IMG_6406.JPG" descr="IMG_6406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599" y="101599"/>
              <a:ext cx="3561081" cy="35610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" name="IMG_6406.JPG" descr="IMG_6406.JPG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" y="-1"/>
              <a:ext cx="3776981" cy="3903981"/>
            </a:xfrm>
            <a:prstGeom prst="rect">
              <a:avLst/>
            </a:prstGeom>
            <a:effectLst/>
          </p:spPr>
        </p:pic>
      </p:grpSp>
      <p:sp>
        <p:nvSpPr>
          <p:cNvPr id="21" name="Rettangolo 6"/>
          <p:cNvSpPr/>
          <p:nvPr/>
        </p:nvSpPr>
        <p:spPr>
          <a:xfrm>
            <a:off x="51450" y="1591270"/>
            <a:ext cx="177735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SzPct val="100000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rPr lang="en-US" b="1" dirty="0">
                <a:sym typeface="Calibri"/>
              </a:rPr>
              <a:t>target filled </a:t>
            </a:r>
            <a:r>
              <a:rPr lang="en-US" b="1" dirty="0" smtClean="0">
                <a:sym typeface="Calibri"/>
              </a:rPr>
              <a:t>with gas (deuterium)</a:t>
            </a:r>
            <a:endParaRPr lang="en-US" b="1" dirty="0">
              <a:sym typeface="Calibri"/>
            </a:endParaRPr>
          </a:p>
        </p:txBody>
      </p:sp>
      <p:sp>
        <p:nvSpPr>
          <p:cNvPr id="22" name="Rettangolo 3"/>
          <p:cNvSpPr/>
          <p:nvPr/>
        </p:nvSpPr>
        <p:spPr>
          <a:xfrm>
            <a:off x="7086600" y="4659868"/>
            <a:ext cx="259155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SzPct val="100000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rPr lang="en-US" b="1" dirty="0">
                <a:solidFill>
                  <a:schemeClr val="tx1"/>
                </a:solidFill>
                <a:sym typeface="Calibri"/>
              </a:rPr>
              <a:t>luminosity monitor  </a:t>
            </a:r>
          </a:p>
        </p:txBody>
      </p:sp>
      <p:sp>
        <p:nvSpPr>
          <p:cNvPr id="23" name="Rettangolo 4"/>
          <p:cNvSpPr/>
          <p:nvPr/>
        </p:nvSpPr>
        <p:spPr>
          <a:xfrm>
            <a:off x="3148025" y="5858470"/>
            <a:ext cx="3938575" cy="9233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SzPct val="100000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rPr lang="en-US" b="1" i="1" dirty="0" smtClean="0">
                <a:solidFill>
                  <a:srgbClr val="FF0000"/>
                </a:solidFill>
                <a:sym typeface="Calibri"/>
              </a:rPr>
              <a:t>Ready </a:t>
            </a:r>
            <a:r>
              <a:rPr lang="en-US" b="1" i="1" dirty="0" smtClean="0">
                <a:solidFill>
                  <a:schemeClr val="tx1"/>
                </a:solidFill>
                <a:sym typeface="Calibri"/>
              </a:rPr>
              <a:t>for the first measurement of </a:t>
            </a:r>
          </a:p>
          <a:p>
            <a:pPr algn="ctr">
              <a:buSzPct val="100000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rPr lang="en-US" b="1" i="1" dirty="0" err="1" smtClean="0">
                <a:solidFill>
                  <a:srgbClr val="FF0000"/>
                </a:solidFill>
                <a:sym typeface="Calibri"/>
              </a:rPr>
              <a:t>Kaonic</a:t>
            </a:r>
            <a:r>
              <a:rPr lang="en-US" b="1" i="1" dirty="0" smtClean="0">
                <a:solidFill>
                  <a:srgbClr val="FF0000"/>
                </a:solidFill>
                <a:sym typeface="Calibri"/>
              </a:rPr>
              <a:t> Deuterium</a:t>
            </a:r>
            <a:endParaRPr lang="en-US" b="1" i="1" dirty="0">
              <a:solidFill>
                <a:srgbClr val="FF0000"/>
              </a:solidFill>
              <a:sym typeface="Calibri"/>
            </a:endParaRPr>
          </a:p>
        </p:txBody>
      </p:sp>
      <p:pic>
        <p:nvPicPr>
          <p:cNvPr id="24" name="Grafik 1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114" y="990600"/>
            <a:ext cx="2841685" cy="160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5"/>
          <p:cNvSpPr/>
          <p:nvPr/>
        </p:nvSpPr>
        <p:spPr>
          <a:xfrm>
            <a:off x="51449" y="4724400"/>
            <a:ext cx="148604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buSzPct val="100000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rPr lang="en-US" b="1">
                <a:sym typeface="Calibri"/>
              </a:rPr>
              <a:t>complete </a:t>
            </a:r>
          </a:p>
          <a:p>
            <a:pPr algn="ctr">
              <a:buSzPct val="100000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rPr lang="en-US" b="1">
                <a:sym typeface="Calibri"/>
              </a:rPr>
              <a:t>Veto systems</a:t>
            </a:r>
          </a:p>
        </p:txBody>
      </p:sp>
    </p:spTree>
    <p:extLst>
      <p:ext uri="{BB962C8B-B14F-4D97-AF65-F5344CB8AC3E}">
        <p14:creationId xmlns:p14="http://schemas.microsoft.com/office/powerpoint/2010/main" val="509859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19E39013-A863-4BD0-B2B7-7F549B823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" r="1" b="1"/>
          <a:stretch/>
        </p:blipFill>
        <p:spPr>
          <a:xfrm>
            <a:off x="381000" y="685801"/>
            <a:ext cx="9067800" cy="5486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3821" y="53259"/>
            <a:ext cx="8420100" cy="8611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3600" b="1" smtClean="0">
                <a:solidFill>
                  <a:srgbClr val="4D25F7"/>
                </a:solidFill>
              </a:rPr>
              <a:t>SIDDHARTA-2  @ </a:t>
            </a:r>
            <a:r>
              <a:rPr lang="en-US" sz="3600" b="1">
                <a:solidFill>
                  <a:srgbClr val="4D25F7"/>
                </a:solidFill>
                <a:latin typeface="Calibri" pitchFamily="34" charset="0"/>
                <a:cs typeface="Calibri" pitchFamily="34" charset="0"/>
                <a:sym typeface="Calibri"/>
              </a:rPr>
              <a:t>DA</a:t>
            </a:r>
            <a:r>
              <a:rPr lang="en-US" sz="3600" b="1">
                <a:solidFill>
                  <a:srgbClr val="4D25F7"/>
                </a:solidFill>
                <a:latin typeface="Calibri" pitchFamily="34" charset="0"/>
                <a:cs typeface="Calibri" pitchFamily="34" charset="0"/>
                <a:sym typeface="Symbol"/>
              </a:rPr>
              <a:t></a:t>
            </a:r>
            <a:r>
              <a:rPr lang="en-US" sz="3600" b="1" smtClean="0">
                <a:solidFill>
                  <a:srgbClr val="4D25F7"/>
                </a:solidFill>
                <a:latin typeface="Calibri" pitchFamily="34" charset="0"/>
                <a:cs typeface="Calibri" pitchFamily="34" charset="0"/>
                <a:sym typeface="Calibri"/>
              </a:rPr>
              <a:t>NE installation</a:t>
            </a:r>
            <a:endParaRPr lang="en-US" sz="3600" b="1">
              <a:solidFill>
                <a:srgbClr val="4D25F7"/>
              </a:solidFill>
              <a:latin typeface="Calibri" pitchFamily="34" charset="0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73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feld 11">
            <a:extLst>
              <a:ext uri="{FF2B5EF4-FFF2-40B4-BE49-F238E27FC236}">
                <a16:creationId xmlns="" xmlns:a16="http://schemas.microsoft.com/office/drawing/2014/main" id="{1565932D-B576-42D6-A705-4A9A30CAD569}"/>
              </a:ext>
            </a:extLst>
          </p:cNvPr>
          <p:cNvSpPr txBox="1"/>
          <p:nvPr/>
        </p:nvSpPr>
        <p:spPr>
          <a:xfrm>
            <a:off x="840489" y="115888"/>
            <a:ext cx="8238791" cy="58477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kern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SIDDHARTA-2:  Kaonic </a:t>
            </a:r>
            <a:r>
              <a:rPr b="1" i="0" u="none" kern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Deuterium</a:t>
            </a:r>
            <a:r>
              <a:rPr b="1" i="0" u="none" kern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b="1" i="0" u="none" ker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measurement</a:t>
            </a:r>
          </a:p>
        </p:txBody>
      </p:sp>
      <p:grpSp>
        <p:nvGrpSpPr>
          <p:cNvPr id="86019" name="Picture 2">
            <a:extLst>
              <a:ext uri="{FF2B5EF4-FFF2-40B4-BE49-F238E27FC236}">
                <a16:creationId xmlns="" xmlns:a16="http://schemas.microsoft.com/office/drawing/2014/main" id="{21BF0ECB-9FB3-48D7-9233-C92D48657F98}"/>
              </a:ext>
            </a:extLst>
          </p:cNvPr>
          <p:cNvGrpSpPr>
            <a:grpSpLocks/>
          </p:cNvGrpSpPr>
          <p:nvPr/>
        </p:nvGrpSpPr>
        <p:grpSpPr bwMode="auto">
          <a:xfrm>
            <a:off x="4437063" y="1620838"/>
            <a:ext cx="5355431" cy="4467225"/>
            <a:chOff x="0" y="0"/>
            <a:chExt cx="4943596" cy="4467061"/>
          </a:xfrm>
        </p:grpSpPr>
        <p:pic>
          <p:nvPicPr>
            <p:cNvPr id="86024" name="Picture 2" descr="Picture 2">
              <a:extLst>
                <a:ext uri="{FF2B5EF4-FFF2-40B4-BE49-F238E27FC236}">
                  <a16:creationId xmlns="" xmlns:a16="http://schemas.microsoft.com/office/drawing/2014/main" id="{D85FA6D6-B67A-455A-96D4-0DB9DA1A6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99" y="101600"/>
              <a:ext cx="4727698" cy="412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86025" name="Picture 2" descr="Picture 2">
              <a:extLst>
                <a:ext uri="{FF2B5EF4-FFF2-40B4-BE49-F238E27FC236}">
                  <a16:creationId xmlns="" xmlns:a16="http://schemas.microsoft.com/office/drawing/2014/main" id="{D326E4ED-7726-4A9D-B64F-1A87DB7F9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4943598" cy="446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86020" name="achievable precision">
            <a:extLst>
              <a:ext uri="{FF2B5EF4-FFF2-40B4-BE49-F238E27FC236}">
                <a16:creationId xmlns="" xmlns:a16="http://schemas.microsoft.com/office/drawing/2014/main" id="{A65ADBCE-E3AF-4352-A763-0ED42899734B}"/>
              </a:ext>
            </a:extLst>
          </p:cNvPr>
          <p:cNvGrpSpPr>
            <a:grpSpLocks/>
          </p:cNvGrpSpPr>
          <p:nvPr/>
        </p:nvGrpSpPr>
        <p:grpSpPr bwMode="auto">
          <a:xfrm>
            <a:off x="7239000" y="685800"/>
            <a:ext cx="1991519" cy="914400"/>
            <a:chOff x="0" y="0"/>
            <a:chExt cx="1838575" cy="914125"/>
          </a:xfrm>
        </p:grpSpPr>
        <p:sp>
          <p:nvSpPr>
            <p:cNvPr id="338" name="Quote Bubble">
              <a:extLst>
                <a:ext uri="{FF2B5EF4-FFF2-40B4-BE49-F238E27FC236}">
                  <a16:creationId xmlns="" xmlns:a16="http://schemas.microsoft.com/office/drawing/2014/main" id="{9B25A13B-685D-4278-9278-866AA257010D}"/>
                </a:ext>
              </a:extLst>
            </p:cNvPr>
            <p:cNvSpPr/>
            <p:nvPr/>
          </p:nvSpPr>
          <p:spPr>
            <a:xfrm>
              <a:off x="0" y="0"/>
              <a:ext cx="1838575" cy="914125"/>
            </a:xfrm>
            <a:prstGeom prst="wedgeEllipseCallout">
              <a:avLst>
                <a:gd name="adj1" fmla="val -79097"/>
                <a:gd name="adj2" fmla="val 108777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lIns="45718" tIns="45718" rIns="45718" bIns="45718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 sz="180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 sz="1800" u="none" kern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39" name="achievable precision">
              <a:extLst>
                <a:ext uri="{FF2B5EF4-FFF2-40B4-BE49-F238E27FC236}">
                  <a16:creationId xmlns="" xmlns:a16="http://schemas.microsoft.com/office/drawing/2014/main" id="{F2A55297-62CA-40F4-A9E3-2D46C5E64B3C}"/>
                </a:ext>
              </a:extLst>
            </p:cNvPr>
            <p:cNvSpPr txBox="1"/>
            <p:nvPr/>
          </p:nvSpPr>
          <p:spPr>
            <a:xfrm>
              <a:off x="269912" y="133310"/>
              <a:ext cx="1298752" cy="646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8" tIns="45718" rIns="45718" bIns="45718">
              <a:spAutoFit/>
            </a:bodyPr>
            <a:lstStyle>
              <a:lvl1pPr algn="ctr">
                <a:defRPr sz="180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Palatino Linotype"/>
                  <a:ea typeface="Palatino Linotype"/>
                  <a:cs typeface="Palatino Linotype"/>
                  <a:sym typeface="Palatino Linotype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b="1" u="none" kern="0" err="1">
                  <a:effectLst/>
                </a:rPr>
                <a:t>achievable</a:t>
              </a:r>
              <a:r>
                <a:rPr b="1" u="none" kern="0">
                  <a:effectLst/>
                </a:rPr>
                <a:t> </a:t>
              </a:r>
              <a:r>
                <a:rPr b="1" u="none" kern="0" err="1">
                  <a:effectLst/>
                </a:rPr>
                <a:t>precision</a:t>
              </a:r>
              <a:endParaRPr b="1" u="none" kern="0">
                <a:effectLst/>
              </a:endParaRPr>
            </a:p>
          </p:txBody>
        </p:sp>
      </p:grpSp>
      <p:sp>
        <p:nvSpPr>
          <p:cNvPr id="341" name="Rechteck 1">
            <a:extLst>
              <a:ext uri="{FF2B5EF4-FFF2-40B4-BE49-F238E27FC236}">
                <a16:creationId xmlns="" xmlns:a16="http://schemas.microsoft.com/office/drawing/2014/main" id="{A69A1B08-4B08-4614-8657-77B3D13F740F}"/>
              </a:ext>
            </a:extLst>
          </p:cNvPr>
          <p:cNvSpPr txBox="1"/>
          <p:nvPr/>
        </p:nvSpPr>
        <p:spPr>
          <a:xfrm>
            <a:off x="0" y="1102820"/>
            <a:ext cx="4538317" cy="415498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sz="2400" i="1" u="none" kern="0" dirty="0" err="1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Kaonic</a:t>
            </a:r>
            <a:r>
              <a:rPr sz="2400" i="1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sz="2400" i="1" u="none" kern="0" dirty="0" err="1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deuterium</a:t>
            </a:r>
            <a:r>
              <a:rPr sz="2400" i="1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sz="2400" i="1" u="none" kern="0" dirty="0" err="1" smtClean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run</a:t>
            </a:r>
            <a:r>
              <a:rPr sz="2400" i="1" u="none" kern="0" dirty="0" smtClean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Arial"/>
                <a:cs typeface="Arial"/>
                <a:sym typeface="Arial"/>
              </a:rPr>
              <a:t> </a:t>
            </a:r>
            <a:endParaRPr sz="2400" i="1" u="none" kern="0" dirty="0">
              <a:solidFill>
                <a:srgbClr val="FF0000"/>
              </a:solidFill>
              <a:highlight>
                <a:srgbClr val="FFFF00"/>
              </a:highlight>
              <a:latin typeface="Calibri"/>
              <a:ea typeface="Arial"/>
              <a:cs typeface="Arial"/>
              <a:sym typeface="Arial"/>
            </a:endParaRPr>
          </a:p>
          <a:p>
            <a:pPr algn="ctr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i="1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for S/B </a:t>
            </a:r>
            <a:r>
              <a:rPr sz="2400" i="1" u="none" kern="0" dirty="0" err="1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as</a:t>
            </a:r>
            <a:r>
              <a:rPr sz="2400" i="1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 1/3</a:t>
            </a:r>
            <a:r>
              <a:rPr sz="2400" i="1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: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sz="2400" i="1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for an </a:t>
            </a:r>
            <a:r>
              <a:rPr sz="2400" i="1" u="none" kern="0" dirty="0" err="1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integrated</a:t>
            </a:r>
            <a:r>
              <a:rPr sz="2400" i="1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sz="2400" i="1" u="none" kern="0" dirty="0" err="1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luminosity</a:t>
            </a:r>
            <a:r>
              <a:rPr sz="2400" i="1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sz="2400" i="1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of </a:t>
            </a:r>
            <a:r>
              <a:rPr sz="2400" i="1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800 pb</a:t>
            </a:r>
            <a:r>
              <a:rPr sz="2400" i="1" u="none" kern="0" baseline="3000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-1</a:t>
            </a:r>
            <a:r>
              <a:rPr sz="2400" u="none" kern="0" dirty="0">
                <a:solidFill>
                  <a:srgbClr val="C0504D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endParaRPr sz="2400" u="none" kern="0" dirty="0" smtClean="0">
              <a:solidFill>
                <a:srgbClr val="C0504D"/>
              </a:solidFill>
              <a:latin typeface="Calibri"/>
              <a:ea typeface="Arial"/>
              <a:cs typeface="Arial"/>
              <a:sym typeface="Arial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i="1">
                <a:latin typeface="Arial"/>
                <a:ea typeface="Arial"/>
                <a:cs typeface="Arial"/>
                <a:sym typeface="Arial"/>
              </a:defRPr>
            </a:pPr>
            <a:endParaRPr sz="2400" i="1" u="none" kern="0" dirty="0">
              <a:solidFill>
                <a:srgbClr val="C0504D"/>
              </a:solidFill>
              <a:latin typeface="Calibri"/>
              <a:ea typeface="Arial"/>
              <a:cs typeface="Arial"/>
              <a:sym typeface="Arial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400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to </a:t>
            </a:r>
            <a:r>
              <a:rPr sz="2400" u="none" kern="0" dirty="0" err="1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perform</a:t>
            </a:r>
            <a:r>
              <a:rPr sz="2400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 the first </a:t>
            </a:r>
            <a:r>
              <a:rPr sz="2400" u="none" kern="0" dirty="0" err="1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measurement</a:t>
            </a:r>
            <a:r>
              <a:rPr sz="2400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 of the strong </a:t>
            </a:r>
            <a:r>
              <a:rPr sz="2400" u="none" kern="0" dirty="0" err="1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interaction</a:t>
            </a:r>
            <a:r>
              <a:rPr sz="2400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sz="2400" u="none" kern="0" dirty="0" err="1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induced</a:t>
            </a:r>
            <a:r>
              <a:rPr sz="2400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sz="2400" u="none" kern="0" dirty="0" err="1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energy</a:t>
            </a:r>
            <a:r>
              <a:rPr sz="2400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sz="2400" u="none" kern="0" dirty="0" err="1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shift</a:t>
            </a:r>
            <a:r>
              <a:rPr sz="2400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  and  </a:t>
            </a:r>
            <a:r>
              <a:rPr sz="2400" u="none" kern="0" dirty="0" err="1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width</a:t>
            </a:r>
            <a:r>
              <a:rPr sz="2400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sz="2400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of  the</a:t>
            </a:r>
            <a:r>
              <a:rPr sz="2400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sz="2400" u="none" kern="0" dirty="0" err="1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kaonic</a:t>
            </a:r>
            <a:r>
              <a:rPr sz="2400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sz="2400" u="none" kern="0" dirty="0" err="1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deuterium</a:t>
            </a:r>
            <a:r>
              <a:rPr sz="2400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sz="2400" u="none" kern="0" dirty="0" err="1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ground</a:t>
            </a:r>
            <a:r>
              <a:rPr sz="2400" u="none" kern="0" dirty="0">
                <a:solidFill>
                  <a:srgbClr val="000000"/>
                </a:solidFill>
                <a:latin typeface="Calibri"/>
                <a:ea typeface="Arial"/>
                <a:cs typeface="Arial"/>
                <a:sym typeface="Arial"/>
              </a:rPr>
              <a:t>  state </a:t>
            </a:r>
            <a:r>
              <a:rPr sz="2400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endParaRPr sz="2400" i="1" u="none" kern="0" dirty="0">
              <a:solidFill>
                <a:srgbClr val="FF0000"/>
              </a:solidFill>
              <a:latin typeface="Calibri"/>
              <a:ea typeface="Arial"/>
              <a:cs typeface="Arial"/>
              <a:sym typeface="Arial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(</a:t>
            </a:r>
            <a:r>
              <a:rPr sz="2400" u="none" kern="0" dirty="0" err="1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similar</a:t>
            </a:r>
            <a:r>
              <a:rPr sz="2400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sz="2400" u="none" kern="0" dirty="0" err="1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precision</a:t>
            </a:r>
            <a:r>
              <a:rPr sz="2400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sz="2400" u="none" kern="0" dirty="0" err="1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as</a:t>
            </a:r>
            <a:r>
              <a:rPr sz="2400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 K</a:t>
            </a:r>
            <a:r>
              <a:rPr sz="2400" u="none" kern="0" baseline="3000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-</a:t>
            </a:r>
            <a:r>
              <a:rPr sz="2400" u="none" kern="0" dirty="0">
                <a:solidFill>
                  <a:srgbClr val="FF0000"/>
                </a:solidFill>
                <a:latin typeface="Calibri"/>
                <a:ea typeface="Arial"/>
                <a:cs typeface="Arial"/>
                <a:sym typeface="Arial"/>
              </a:rPr>
              <a:t>p) !</a:t>
            </a:r>
            <a:endParaRPr lang="en-GB" sz="2400" u="none" kern="0" dirty="0">
              <a:solidFill>
                <a:srgbClr val="FF0000"/>
              </a:solidFill>
              <a:latin typeface="Calibri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994021"/>
            <a:ext cx="952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Simulated SIDDHARTA-2 </a:t>
            </a:r>
            <a:r>
              <a:rPr lang="en-US" b="1" dirty="0" err="1"/>
              <a:t>kaonic</a:t>
            </a:r>
            <a:r>
              <a:rPr lang="en-US" b="1" dirty="0"/>
              <a:t> deuterium spectrum, </a:t>
            </a:r>
            <a:r>
              <a:rPr lang="en-US" b="1" dirty="0" smtClean="0"/>
              <a:t> assuming </a:t>
            </a:r>
            <a:r>
              <a:rPr lang="en-US" b="1" dirty="0"/>
              <a:t>a shift </a:t>
            </a:r>
            <a:r>
              <a:rPr lang="en-US" b="1" dirty="0" smtClean="0"/>
              <a:t>of -</a:t>
            </a:r>
            <a:r>
              <a:rPr lang="en-US" b="1" dirty="0" smtClean="0">
                <a:solidFill>
                  <a:srgbClr val="4D25F7"/>
                </a:solidFill>
              </a:rPr>
              <a:t>800 </a:t>
            </a:r>
            <a:r>
              <a:rPr lang="en-US" b="1" dirty="0" err="1" smtClean="0">
                <a:solidFill>
                  <a:srgbClr val="4D25F7"/>
                </a:solidFill>
              </a:rPr>
              <a:t>eV</a:t>
            </a:r>
            <a:r>
              <a:rPr lang="en-US" b="1" dirty="0" smtClean="0">
                <a:solidFill>
                  <a:srgbClr val="4D25F7"/>
                </a:solidFill>
              </a:rPr>
              <a:t> </a:t>
            </a:r>
            <a:r>
              <a:rPr lang="en-US" b="1" dirty="0"/>
              <a:t>and width </a:t>
            </a:r>
            <a:r>
              <a:rPr lang="el-GR" altLang="en-US" b="1" dirty="0">
                <a:cs typeface="Calibri" pitchFamily="34" charset="0"/>
              </a:rPr>
              <a:t>Γ </a:t>
            </a:r>
            <a:r>
              <a:rPr lang="en-US" altLang="en-US" b="1" dirty="0" smtClean="0"/>
              <a:t>~ </a:t>
            </a:r>
            <a:r>
              <a:rPr lang="en-US" b="1" dirty="0" smtClean="0">
                <a:solidFill>
                  <a:srgbClr val="4D25F7"/>
                </a:solidFill>
              </a:rPr>
              <a:t>750 </a:t>
            </a:r>
            <a:r>
              <a:rPr lang="en-US" b="1" dirty="0" err="1">
                <a:solidFill>
                  <a:srgbClr val="4D25F7"/>
                </a:solidFill>
              </a:rPr>
              <a:t>eV</a:t>
            </a:r>
            <a:r>
              <a:rPr lang="en-US" b="1" dirty="0">
                <a:solidFill>
                  <a:srgbClr val="4D25F7"/>
                </a:solidFill>
              </a:rPr>
              <a:t> </a:t>
            </a:r>
            <a:r>
              <a:rPr lang="en-US" b="1" dirty="0"/>
              <a:t>of the 1s state, as well as a </a:t>
            </a:r>
            <a:r>
              <a:rPr lang="en-US" b="1" dirty="0" smtClean="0"/>
              <a:t>K</a:t>
            </a:r>
            <a:r>
              <a:rPr lang="en-US" b="1" dirty="0"/>
              <a:t>α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4D25F7"/>
                </a:solidFill>
              </a:rPr>
              <a:t>yield of </a:t>
            </a:r>
            <a:r>
              <a:rPr lang="en-US" b="1" dirty="0" smtClean="0">
                <a:solidFill>
                  <a:srgbClr val="4D25F7"/>
                </a:solidFill>
              </a:rPr>
              <a:t>10</a:t>
            </a:r>
            <a:r>
              <a:rPr lang="en-US" b="1" baseline="30000" dirty="0" smtClean="0">
                <a:solidFill>
                  <a:srgbClr val="4D25F7"/>
                </a:solidFill>
              </a:rPr>
              <a:t>-3</a:t>
            </a:r>
            <a:r>
              <a:rPr lang="en-US" b="1" dirty="0"/>
              <a:t>.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343838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xmlns="" id="{0D4414A0-DC2D-4723-9E26-000DBD261066}"/>
              </a:ext>
            </a:extLst>
          </p:cNvPr>
          <p:cNvCxnSpPr/>
          <p:nvPr/>
        </p:nvCxnSpPr>
        <p:spPr>
          <a:xfrm>
            <a:off x="0" y="0"/>
            <a:ext cx="9906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62" name="image.png">
            <a:extLst>
              <a:ext uri="{FF2B5EF4-FFF2-40B4-BE49-F238E27FC236}">
                <a16:creationId xmlns:a16="http://schemas.microsoft.com/office/drawing/2014/main" xmlns="" id="{5D7D4F6B-7DFF-4854-81D8-92998EFC6E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" y="838200"/>
            <a:ext cx="7973219" cy="489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1A21C1-6665-4C0D-9004-A64A6D621E6F}"/>
              </a:ext>
            </a:extLst>
          </p:cNvPr>
          <p:cNvSpPr txBox="1"/>
          <p:nvPr/>
        </p:nvSpPr>
        <p:spPr>
          <a:xfrm>
            <a:off x="228600" y="101027"/>
            <a:ext cx="960120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4D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SIDDHARTA-2 targeted </a:t>
            </a:r>
            <a:r>
              <a:rPr lang="en-US" sz="2800" b="1" dirty="0" smtClean="0">
                <a:solidFill>
                  <a:srgbClr val="4D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for deuterium</a:t>
            </a:r>
            <a:endParaRPr lang="en-US" sz="2800" b="1" dirty="0">
              <a:solidFill>
                <a:srgbClr val="4D25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A7BAE6CD-3740-4100-850A-67AE9B27C42B}"/>
              </a:ext>
            </a:extLst>
          </p:cNvPr>
          <p:cNvCxnSpPr/>
          <p:nvPr/>
        </p:nvCxnSpPr>
        <p:spPr>
          <a:xfrm>
            <a:off x="5486400" y="660973"/>
            <a:ext cx="357370" cy="231082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03C31D02-3FDA-45AB-B6EC-661512602C81}"/>
              </a:ext>
            </a:extLst>
          </p:cNvPr>
          <p:cNvSpPr/>
          <p:nvPr/>
        </p:nvSpPr>
        <p:spPr>
          <a:xfrm>
            <a:off x="609600" y="6019800"/>
            <a:ext cx="862167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>
                <a:ea typeface="Times New Roman" panose="02020603050405020304" pitchFamily="18" charset="0"/>
              </a:rPr>
              <a:t>The experimental result will set essential constraints for theories </a:t>
            </a:r>
            <a:br>
              <a:rPr lang="en-US" b="1">
                <a:ea typeface="Times New Roman" panose="02020603050405020304" pitchFamily="18" charset="0"/>
              </a:rPr>
            </a:br>
            <a:r>
              <a:rPr lang="en-US" b="1">
                <a:ea typeface="Times New Roman" panose="02020603050405020304" pitchFamily="18" charset="0"/>
              </a:rPr>
              <a:t>and will help to disentangle between different theoretical approaches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801996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="" xmlns:a16="http://schemas.microsoft.com/office/drawing/2014/main" id="{06FC5BDE-322F-423E-B5B6-60DA7FE2E533}"/>
              </a:ext>
            </a:extLst>
          </p:cNvPr>
          <p:cNvSpPr txBox="1"/>
          <p:nvPr/>
        </p:nvSpPr>
        <p:spPr>
          <a:xfrm>
            <a:off x="304800" y="76200"/>
            <a:ext cx="926790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b="1" i="0">
                <a:solidFill>
                  <a:srgbClr val="4D25F7"/>
                </a:solidFill>
              </a:rPr>
              <a:t>SIDDHARTA-2  </a:t>
            </a:r>
            <a:r>
              <a:rPr lang="en-US" b="1" i="0">
                <a:solidFill>
                  <a:srgbClr val="4D25F7"/>
                </a:solidFill>
              </a:rPr>
              <a:t>PRESENT STATUS</a:t>
            </a:r>
            <a:endParaRPr b="1" i="0">
              <a:solidFill>
                <a:srgbClr val="4D25F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1349305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Calibri" pitchFamily="34" charset="0"/>
                <a:cs typeface="Calibri" pitchFamily="34" charset="0"/>
              </a:rPr>
              <a:t>We conclude the </a:t>
            </a:r>
          </a:p>
          <a:p>
            <a:pPr algn="ctr"/>
            <a:r>
              <a:rPr lang="en-US" sz="2800" b="1" smtClean="0">
                <a:latin typeface="Calibri" pitchFamily="34" charset="0"/>
                <a:cs typeface="Calibri" pitchFamily="34" charset="0"/>
              </a:rPr>
              <a:t>Phase1 in June 2021  SIDDHARTINO setup</a:t>
            </a:r>
            <a:endParaRPr lang="it-IT" sz="2800" b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magine 5" descr="Immagine che contiene fabbrica&#10;&#10;Descrizione generata automaticamente">
            <a:extLst>
              <a:ext uri="{FF2B5EF4-FFF2-40B4-BE49-F238E27FC236}">
                <a16:creationId xmlns="" xmlns:a16="http://schemas.microsoft.com/office/drawing/2014/main" id="{DA4995A2-EA70-40DB-83D1-F4FD05E8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151276"/>
            <a:ext cx="4005099" cy="445337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04800" y="3198674"/>
            <a:ext cx="495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During the </a:t>
            </a:r>
            <a:r>
              <a:rPr lang="en-US" b="1" dirty="0" smtClean="0">
                <a:solidFill>
                  <a:srgbClr val="C00000"/>
                </a:solidFill>
              </a:rPr>
              <a:t>commissioning</a:t>
            </a:r>
            <a:r>
              <a:rPr lang="en-US" b="1" dirty="0" smtClean="0"/>
              <a:t> of DAFNE (new colliding optics, new interaction region)</a:t>
            </a:r>
          </a:p>
          <a:p>
            <a:pPr algn="ctr"/>
            <a:r>
              <a:rPr lang="en-US" b="1" dirty="0" smtClean="0"/>
              <a:t>we perform refined </a:t>
            </a:r>
            <a:r>
              <a:rPr lang="en-US" b="1" dirty="0" smtClean="0">
                <a:solidFill>
                  <a:srgbClr val="C00000"/>
                </a:solidFill>
              </a:rPr>
              <a:t>optimization </a:t>
            </a:r>
            <a:r>
              <a:rPr lang="en-US" b="1" dirty="0" smtClean="0"/>
              <a:t> </a:t>
            </a:r>
          </a:p>
          <a:p>
            <a:pPr algn="ctr"/>
            <a:r>
              <a:rPr lang="en-US" b="1" dirty="0" smtClean="0"/>
              <a:t>and the </a:t>
            </a:r>
            <a:r>
              <a:rPr lang="en-US" b="1" dirty="0">
                <a:solidFill>
                  <a:srgbClr val="4D25F7"/>
                </a:solidFill>
              </a:rPr>
              <a:t>K-</a:t>
            </a:r>
            <a:r>
              <a:rPr lang="en-US" b="1" baseline="30000" dirty="0">
                <a:solidFill>
                  <a:srgbClr val="4D25F7"/>
                </a:solidFill>
              </a:rPr>
              <a:t>4</a:t>
            </a:r>
            <a:r>
              <a:rPr lang="en-US" b="1" dirty="0">
                <a:solidFill>
                  <a:srgbClr val="4D25F7"/>
                </a:solidFill>
              </a:rPr>
              <a:t>He </a:t>
            </a:r>
            <a:r>
              <a:rPr lang="en-US" b="1" dirty="0" smtClean="0">
                <a:solidFill>
                  <a:srgbClr val="C00000"/>
                </a:solidFill>
              </a:rPr>
              <a:t>test measurement</a:t>
            </a:r>
          </a:p>
          <a:p>
            <a:pPr algn="ctr"/>
            <a:r>
              <a:rPr lang="en-US" b="1" dirty="0" smtClean="0"/>
              <a:t>with the SIDDHARTINO setup </a:t>
            </a:r>
          </a:p>
          <a:p>
            <a:pPr algn="ctr"/>
            <a:r>
              <a:rPr lang="en-US" b="1" dirty="0" smtClean="0"/>
              <a:t>(only 8 SDD arrays)</a:t>
            </a:r>
            <a:endParaRPr lang="en-US" b="1" dirty="0"/>
          </a:p>
        </p:txBody>
      </p:sp>
      <p:sp>
        <p:nvSpPr>
          <p:cNvPr id="9" name="Rettangolo 8"/>
          <p:cNvSpPr/>
          <p:nvPr/>
        </p:nvSpPr>
        <p:spPr>
          <a:xfrm>
            <a:off x="1370609" y="5787242"/>
            <a:ext cx="8119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Aim</a:t>
            </a:r>
            <a:r>
              <a:rPr lang="en-US" sz="2400" dirty="0"/>
              <a:t>: confirm when DAFNE background conditions are </a:t>
            </a:r>
            <a:r>
              <a:rPr lang="en-US" sz="2400" dirty="0" smtClean="0"/>
              <a:t>similar to the one measured in </a:t>
            </a:r>
            <a:r>
              <a:rPr lang="en-US" sz="2400" dirty="0"/>
              <a:t>SIDDHARTA 2009</a:t>
            </a:r>
          </a:p>
        </p:txBody>
      </p:sp>
    </p:spTree>
    <p:extLst>
      <p:ext uri="{BB962C8B-B14F-4D97-AF65-F5344CB8AC3E}">
        <p14:creationId xmlns:p14="http://schemas.microsoft.com/office/powerpoint/2010/main" val="13281224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33400"/>
            <a:ext cx="5035550" cy="914400"/>
          </a:xfrm>
        </p:spPr>
        <p:txBody>
          <a:bodyPr>
            <a:noAutofit/>
          </a:bodyPr>
          <a:lstStyle/>
          <a:p>
            <a:r>
              <a:rPr lang="en-GB" altLang="en-US" sz="2800" b="1">
                <a:latin typeface="Arial" pitchFamily="34" charset="0"/>
              </a:rPr>
              <a:t>SIDDHARTA-2 Collaboration</a:t>
            </a:r>
            <a:r>
              <a:rPr lang="en-GB" altLang="en-US" sz="2000">
                <a:latin typeface="Arial" pitchFamily="34" charset="0"/>
              </a:rPr>
              <a:t/>
            </a:r>
            <a:br>
              <a:rPr lang="en-GB" altLang="en-US" sz="2000">
                <a:latin typeface="Arial" pitchFamily="34" charset="0"/>
              </a:rPr>
            </a:br>
            <a:r>
              <a:rPr lang="en-US" altLang="en-US" sz="1800" b="1" err="1">
                <a:latin typeface="Arial" pitchFamily="34" charset="0"/>
              </a:rPr>
              <a:t>S</a:t>
            </a:r>
            <a:r>
              <a:rPr lang="en-US" altLang="en-US" sz="1800" err="1">
                <a:latin typeface="Arial" pitchFamily="34" charset="0"/>
              </a:rPr>
              <a:t>Ilicon</a:t>
            </a:r>
            <a:r>
              <a:rPr lang="en-US" altLang="en-US" sz="1800">
                <a:latin typeface="Arial" pitchFamily="34" charset="0"/>
              </a:rPr>
              <a:t> Drift Detector for Hadronic Atom Research by Timing Applications</a:t>
            </a:r>
            <a:endParaRPr lang="it-IT" sz="180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58977" y="2045409"/>
            <a:ext cx="4457700" cy="42973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en-US"/>
              <a:t>LNF- INFN, </a:t>
            </a:r>
            <a:r>
              <a:rPr lang="en-US" altLang="en-US" err="1"/>
              <a:t>Frascati</a:t>
            </a:r>
            <a:r>
              <a:rPr lang="en-US" altLang="en-US"/>
              <a:t>, </a:t>
            </a:r>
            <a:r>
              <a:rPr lang="en-US" altLang="en-US">
                <a:solidFill>
                  <a:srgbClr val="C00000"/>
                </a:solidFill>
              </a:rPr>
              <a:t>Italy</a:t>
            </a:r>
          </a:p>
          <a:p>
            <a:pPr marL="0" indent="0">
              <a:buNone/>
            </a:pPr>
            <a:r>
              <a:rPr lang="en-US" altLang="en-US"/>
              <a:t>SMI- ÖAW, Vienna, </a:t>
            </a:r>
            <a:r>
              <a:rPr lang="en-US" altLang="en-US">
                <a:solidFill>
                  <a:srgbClr val="C00000"/>
                </a:solidFill>
              </a:rPr>
              <a:t>Austria</a:t>
            </a:r>
          </a:p>
          <a:p>
            <a:pPr marL="0" indent="0">
              <a:buNone/>
            </a:pPr>
            <a:r>
              <a:rPr lang="en-US" altLang="en-US" err="1"/>
              <a:t>Politecnico</a:t>
            </a:r>
            <a:r>
              <a:rPr lang="en-US" altLang="en-US"/>
              <a:t> di Milano, Italy</a:t>
            </a:r>
          </a:p>
          <a:p>
            <a:pPr marL="0" indent="0">
              <a:buNone/>
            </a:pPr>
            <a:r>
              <a:rPr lang="en-US" altLang="en-US" smtClean="0"/>
              <a:t>IFIN–HH</a:t>
            </a:r>
            <a:r>
              <a:rPr lang="en-US" altLang="en-US"/>
              <a:t>, Bucharest, </a:t>
            </a:r>
            <a:r>
              <a:rPr lang="en-US" altLang="en-US">
                <a:solidFill>
                  <a:srgbClr val="C00000"/>
                </a:solidFill>
              </a:rPr>
              <a:t>Romania</a:t>
            </a:r>
          </a:p>
          <a:p>
            <a:pPr marL="0" indent="0">
              <a:buNone/>
            </a:pPr>
            <a:r>
              <a:rPr lang="en-US" altLang="en-US"/>
              <a:t>TUM, Munich, </a:t>
            </a:r>
            <a:r>
              <a:rPr lang="en-US" altLang="en-US">
                <a:solidFill>
                  <a:srgbClr val="C00000"/>
                </a:solidFill>
              </a:rPr>
              <a:t>Germany</a:t>
            </a:r>
          </a:p>
          <a:p>
            <a:pPr marL="0" indent="0">
              <a:buNone/>
            </a:pPr>
            <a:r>
              <a:rPr lang="en-US" altLang="en-US"/>
              <a:t>RIKEN, </a:t>
            </a:r>
            <a:r>
              <a:rPr lang="en-US" altLang="en-US">
                <a:solidFill>
                  <a:srgbClr val="C00000"/>
                </a:solidFill>
              </a:rPr>
              <a:t>Japan</a:t>
            </a:r>
          </a:p>
          <a:p>
            <a:pPr marL="0" indent="0">
              <a:buNone/>
            </a:pPr>
            <a:r>
              <a:rPr lang="en-US" altLang="en-US"/>
              <a:t>Univ. Tokyo, Japan</a:t>
            </a:r>
          </a:p>
          <a:p>
            <a:pPr marL="0" indent="0">
              <a:buNone/>
            </a:pPr>
            <a:r>
              <a:rPr lang="en-US" altLang="en-US"/>
              <a:t>Victoria Univ., </a:t>
            </a:r>
            <a:r>
              <a:rPr lang="en-US" altLang="en-US">
                <a:solidFill>
                  <a:srgbClr val="C00000"/>
                </a:solidFill>
              </a:rPr>
              <a:t>Canada</a:t>
            </a:r>
          </a:p>
          <a:p>
            <a:pPr marL="0" indent="0">
              <a:buNone/>
            </a:pPr>
            <a:r>
              <a:rPr lang="en-US" altLang="en-US"/>
              <a:t>Univ. Zagreb, </a:t>
            </a:r>
            <a:r>
              <a:rPr lang="en-US" altLang="en-US" smtClean="0">
                <a:solidFill>
                  <a:srgbClr val="C00000"/>
                </a:solidFill>
              </a:rPr>
              <a:t>Croatia</a:t>
            </a:r>
          </a:p>
          <a:p>
            <a:pPr marL="0" indent="0">
              <a:buNone/>
            </a:pPr>
            <a:r>
              <a:rPr lang="en-US" smtClean="0"/>
              <a:t>Helmholtz Institute </a:t>
            </a:r>
            <a:r>
              <a:rPr lang="en-US"/>
              <a:t>Mainz, Germany</a:t>
            </a:r>
            <a:endParaRPr lang="en-US" altLang="en-US"/>
          </a:p>
          <a:p>
            <a:pPr marL="0" indent="0">
              <a:buNone/>
            </a:pPr>
            <a:r>
              <a:rPr lang="en-US" altLang="en-US"/>
              <a:t>Univ. </a:t>
            </a:r>
            <a:r>
              <a:rPr lang="en-US" altLang="en-US" err="1"/>
              <a:t>Jagiellonian</a:t>
            </a:r>
            <a:r>
              <a:rPr lang="en-US" altLang="en-US"/>
              <a:t> Krakow, </a:t>
            </a:r>
            <a:r>
              <a:rPr lang="en-US" altLang="en-US">
                <a:solidFill>
                  <a:srgbClr val="C00000"/>
                </a:solidFill>
              </a:rPr>
              <a:t>Poland</a:t>
            </a:r>
          </a:p>
          <a:p>
            <a:pPr marL="0" indent="0">
              <a:buNone/>
            </a:pPr>
            <a:r>
              <a:rPr lang="en-GB" altLang="en-US"/>
              <a:t>Research </a:t>
            </a:r>
            <a:r>
              <a:rPr lang="en-GB" altLang="en-US" err="1"/>
              <a:t>Center</a:t>
            </a:r>
            <a:r>
              <a:rPr lang="en-GB" altLang="en-US"/>
              <a:t> for Electron Photon Science (ELPH), Tohoku </a:t>
            </a:r>
            <a:r>
              <a:rPr lang="en-GB" altLang="en-US" smtClean="0"/>
              <a:t>University, Japan</a:t>
            </a:r>
            <a:endParaRPr lang="it-IT"/>
          </a:p>
        </p:txBody>
      </p:sp>
      <p:pic>
        <p:nvPicPr>
          <p:cNvPr id="9" name="Picture 8" descr="A picture containing construction, orange, equipment, cluttered&#10;&#10;Description automatically generated">
            <a:extLst>
              <a:ext uri="{FF2B5EF4-FFF2-40B4-BE49-F238E27FC236}">
                <a16:creationId xmlns="" xmlns:a16="http://schemas.microsoft.com/office/drawing/2014/main" id="{DEF0AD5E-6B7C-46FF-942E-EC36A03D0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00" y="1552420"/>
            <a:ext cx="4953000" cy="48133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logo-hadronphysic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130555"/>
            <a:ext cx="1773780" cy="765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6096000"/>
            <a:ext cx="2884515" cy="360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993097"/>
            <a:ext cx="2274174" cy="788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85" y="4572000"/>
            <a:ext cx="2060990" cy="91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7" descr="Logo-hp2_small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641" y="3749319"/>
            <a:ext cx="1739559" cy="655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10" y="1447800"/>
            <a:ext cx="1583690" cy="819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914400"/>
            <a:ext cx="2133600" cy="1108767"/>
          </a:xfrm>
          <a:prstGeom prst="round2DiagRect">
            <a:avLst>
              <a:gd name="adj1" fmla="val 5184"/>
              <a:gd name="adj2" fmla="val 0"/>
            </a:avLst>
          </a:prstGeom>
          <a:solidFill>
            <a:schemeClr val="bg1">
              <a:lumMod val="85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="" xmlns:a16="http://schemas.microsoft.com/office/drawing/2014/main" id="{C5AB560B-016C-4870-8987-97130F972C73}"/>
              </a:ext>
            </a:extLst>
          </p:cNvPr>
          <p:cNvCxnSpPr/>
          <p:nvPr/>
        </p:nvCxnSpPr>
        <p:spPr>
          <a:xfrm>
            <a:off x="0" y="0"/>
            <a:ext cx="9906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38100" rotWithShape="0">
                    <a:srgbClr val="000000"/>
                  </a:outerShdw>
                </a:effectLst>
              </a14:hiddenEffects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3187" name="Grafik 5">
            <a:extLst>
              <a:ext uri="{FF2B5EF4-FFF2-40B4-BE49-F238E27FC236}">
                <a16:creationId xmlns="" xmlns:a16="http://schemas.microsoft.com/office/drawing/2014/main" id="{9605BD40-A90E-46A2-9B0C-850161EC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0398"/>
            <a:ext cx="2133600" cy="351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F0DED5E6-C72D-497F-95B2-482B3C9DB135}"/>
              </a:ext>
            </a:extLst>
          </p:cNvPr>
          <p:cNvSpPr txBox="1"/>
          <p:nvPr/>
        </p:nvSpPr>
        <p:spPr>
          <a:xfrm>
            <a:off x="990600" y="101025"/>
            <a:ext cx="8882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>
                <a:solidFill>
                  <a:srgbClr val="4D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Calibri"/>
              </a:rPr>
              <a:t>SIDDHARTINO = SIDDHARTA-2 with 8 SDDs arrays</a:t>
            </a:r>
          </a:p>
        </p:txBody>
      </p:sp>
      <p:sp>
        <p:nvSpPr>
          <p:cNvPr id="12" name="Abgerundetes Rechteck 7">
            <a:extLst>
              <a:ext uri="{FF2B5EF4-FFF2-40B4-BE49-F238E27FC236}">
                <a16:creationId xmlns="" xmlns:a16="http://schemas.microsoft.com/office/drawing/2014/main" id="{523B463D-B73D-4687-B456-8CCEC0FEBE48}"/>
              </a:ext>
            </a:extLst>
          </p:cNvPr>
          <p:cNvSpPr/>
          <p:nvPr/>
        </p:nvSpPr>
        <p:spPr>
          <a:xfrm>
            <a:off x="852686" y="5452191"/>
            <a:ext cx="290314" cy="36036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srgbClr val="FFFFFF"/>
              </a:solidFill>
              <a:sym typeface="Calibri"/>
            </a:endParaRPr>
          </a:p>
        </p:txBody>
      </p:sp>
      <p:grpSp>
        <p:nvGrpSpPr>
          <p:cNvPr id="93186" name="Gruppieren 9">
            <a:extLst>
              <a:ext uri="{FF2B5EF4-FFF2-40B4-BE49-F238E27FC236}">
                <a16:creationId xmlns="" xmlns:a16="http://schemas.microsoft.com/office/drawing/2014/main" id="{93A6177C-1B55-483B-8E16-5790EEDEEB52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619625"/>
            <a:ext cx="2070629" cy="1476375"/>
            <a:chOff x="5720209" y="1807534"/>
            <a:chExt cx="6418534" cy="4731377"/>
          </a:xfrm>
        </p:grpSpPr>
        <p:pic>
          <p:nvPicPr>
            <p:cNvPr id="93195" name="Grafik 6">
              <a:extLst>
                <a:ext uri="{FF2B5EF4-FFF2-40B4-BE49-F238E27FC236}">
                  <a16:creationId xmlns="" xmlns:a16="http://schemas.microsoft.com/office/drawing/2014/main" id="{72C5CB40-E942-492F-AE0F-441FEA305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209" y="1807534"/>
              <a:ext cx="6418534" cy="473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bgerundetes Rechteck 7">
              <a:extLst>
                <a:ext uri="{FF2B5EF4-FFF2-40B4-BE49-F238E27FC236}">
                  <a16:creationId xmlns="" xmlns:a16="http://schemas.microsoft.com/office/drawing/2014/main" id="{1E960F6D-2FBC-4C58-95D5-95C396D63590}"/>
                </a:ext>
              </a:extLst>
            </p:cNvPr>
            <p:cNvSpPr/>
            <p:nvPr/>
          </p:nvSpPr>
          <p:spPr>
            <a:xfrm>
              <a:off x="8230219" y="2326974"/>
              <a:ext cx="1404142" cy="379366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rgbClr val="FFFFFF"/>
                </a:solidFill>
                <a:sym typeface="Calibri"/>
              </a:endParaRP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01F14463-F21D-4DBE-A603-23BB6416D8E8}"/>
              </a:ext>
            </a:extLst>
          </p:cNvPr>
          <p:cNvSpPr txBox="1"/>
          <p:nvPr/>
        </p:nvSpPr>
        <p:spPr>
          <a:xfrm>
            <a:off x="1348665" y="6119336"/>
            <a:ext cx="2918535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 dirty="0">
                <a:solidFill>
                  <a:srgbClr val="0070C0"/>
                </a:solidFill>
                <a:sym typeface="Calibri"/>
              </a:rPr>
              <a:t>ONLY 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 dirty="0" smtClean="0">
                <a:solidFill>
                  <a:srgbClr val="0070C0"/>
                </a:solidFill>
                <a:sym typeface="Calibri"/>
              </a:rPr>
              <a:t>64 </a:t>
            </a:r>
            <a:r>
              <a:rPr lang="en-GB" sz="1400" b="1" kern="0" dirty="0">
                <a:solidFill>
                  <a:srgbClr val="0070C0"/>
                </a:solidFill>
                <a:sym typeface="Calibri"/>
              </a:rPr>
              <a:t>SDD </a:t>
            </a:r>
            <a:r>
              <a:rPr lang="en-GB" sz="1400" b="1" kern="0" dirty="0" smtClean="0">
                <a:solidFill>
                  <a:srgbClr val="0070C0"/>
                </a:solidFill>
                <a:sym typeface="Calibri"/>
              </a:rPr>
              <a:t>channels</a:t>
            </a:r>
            <a:r>
              <a:rPr lang="en-GB" sz="1400" b="1" kern="0" dirty="0">
                <a:solidFill>
                  <a:srgbClr val="0070C0"/>
                </a:solidFill>
                <a:sym typeface="Calibri"/>
              </a:rPr>
              <a:t> </a:t>
            </a:r>
            <a:r>
              <a:rPr lang="en-GB" sz="1400" b="1" kern="0" dirty="0" smtClean="0">
                <a:solidFill>
                  <a:srgbClr val="0070C0"/>
                </a:solidFill>
                <a:sym typeface="Calibri"/>
              </a:rPr>
              <a:t>(out </a:t>
            </a:r>
            <a:r>
              <a:rPr lang="en-GB" sz="1400" b="1" kern="0" dirty="0">
                <a:solidFill>
                  <a:srgbClr val="0070C0"/>
                </a:solidFill>
                <a:sym typeface="Calibri"/>
              </a:rPr>
              <a:t>of </a:t>
            </a:r>
            <a:r>
              <a:rPr lang="en-GB" sz="1400" b="1" kern="0" dirty="0" smtClean="0">
                <a:solidFill>
                  <a:srgbClr val="0070C0"/>
                </a:solidFill>
                <a:sym typeface="Calibri"/>
              </a:rPr>
              <a:t>384)</a:t>
            </a:r>
            <a:endParaRPr lang="en-GB" sz="1400" b="1" kern="0" dirty="0">
              <a:solidFill>
                <a:srgbClr val="0070C0"/>
              </a:solidFill>
              <a:sym typeface="Calibri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 dirty="0">
                <a:solidFill>
                  <a:srgbClr val="0070C0"/>
                </a:solidFill>
                <a:sym typeface="Calibri"/>
              </a:rPr>
              <a:t>1 BUS structure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93" y="624727"/>
            <a:ext cx="7961253" cy="294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Rettangolo 1">
            <a:extLst>
              <a:ext uri="{FF2B5EF4-FFF2-40B4-BE49-F238E27FC236}">
                <a16:creationId xmlns="" xmlns:a16="http://schemas.microsoft.com/office/drawing/2014/main" id="{9649A8CB-9C4D-4A7D-9077-7DED57AB6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694" y="3505200"/>
            <a:ext cx="5900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smtClean="0">
                <a:latin typeface="+mn-lt"/>
                <a:ea typeface="Times New Roman" panose="02020603050405020304" pitchFamily="18" charset="0"/>
              </a:rPr>
              <a:t>On-line feedback is fundamental during the commissioning phase</a:t>
            </a:r>
            <a:endParaRPr lang="en-US" altLang="en-US" sz="140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8281714" y="5738426"/>
            <a:ext cx="868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Bi (L</a:t>
            </a:r>
            <a:r>
              <a:rPr lang="en-US" sz="1200">
                <a:sym typeface="Symbol"/>
              </a:rPr>
              <a:t></a:t>
            </a:r>
            <a:r>
              <a:rPr lang="en-US" sz="1200" smtClean="0"/>
              <a:t>)</a:t>
            </a:r>
            <a:endParaRPr lang="en-US" sz="120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760082"/>
            <a:ext cx="4953000" cy="305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09800" y="3886200"/>
            <a:ext cx="2095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optimization of the SDDs response, t</a:t>
            </a:r>
            <a:r>
              <a:rPr lang="en-US" sz="1200" b="1" dirty="0" smtClean="0"/>
              <a:t>rigger</a:t>
            </a:r>
            <a:r>
              <a:rPr lang="en-US" sz="1200" b="1" dirty="0"/>
              <a:t>, </a:t>
            </a:r>
            <a:r>
              <a:rPr lang="en-US" sz="1200" b="1" dirty="0" smtClean="0"/>
              <a:t> DAQ</a:t>
            </a:r>
            <a:r>
              <a:rPr lang="en-US" sz="1200" b="1" dirty="0"/>
              <a:t>, calibration </a:t>
            </a:r>
            <a:r>
              <a:rPr lang="en-US" sz="1200" b="1" dirty="0" smtClean="0"/>
              <a:t>procedure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66427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2"/>
          <p:cNvGrpSpPr/>
          <p:nvPr/>
        </p:nvGrpSpPr>
        <p:grpSpPr>
          <a:xfrm>
            <a:off x="6070334" y="1937048"/>
            <a:ext cx="3607065" cy="3549352"/>
            <a:chOff x="5508104" y="3629549"/>
            <a:chExt cx="3405738" cy="2688428"/>
          </a:xfrm>
        </p:grpSpPr>
        <p:sp>
          <p:nvSpPr>
            <p:cNvPr id="16" name="Rectangle 4"/>
            <p:cNvSpPr txBox="1"/>
            <p:nvPr/>
          </p:nvSpPr>
          <p:spPr>
            <a:xfrm>
              <a:off x="6034971" y="5733206"/>
              <a:ext cx="2540115" cy="584771"/>
            </a:xfrm>
            <a:prstGeom prst="rect">
              <a:avLst/>
            </a:prstGeom>
            <a:ln w="38100">
              <a:solidFill>
                <a:schemeClr val="tx1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/>
            <a:p>
              <a:pPr algn="ctr">
                <a:defRPr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Calibri"/>
                </a:defRPr>
              </a:pPr>
              <a:r>
                <a:rPr sz="1600"/>
                <a:t>S/B</a:t>
              </a:r>
              <a:r>
                <a:rPr sz="1600">
                  <a:solidFill>
                    <a:srgbClr val="000000"/>
                  </a:solidFill>
                </a:rPr>
                <a:t> was </a:t>
              </a:r>
              <a:r>
                <a:rPr sz="1600"/>
                <a:t>10/1</a:t>
              </a:r>
              <a:r>
                <a:rPr sz="1600">
                  <a:solidFill>
                    <a:srgbClr val="000000"/>
                  </a:solidFill>
                </a:rPr>
                <a:t> for the  K-</a:t>
              </a:r>
              <a:r>
                <a:rPr sz="1600" baseline="30000">
                  <a:solidFill>
                    <a:srgbClr val="000000"/>
                  </a:solidFill>
                </a:rPr>
                <a:t>4</a:t>
              </a:r>
              <a:r>
                <a:rPr sz="1600">
                  <a:solidFill>
                    <a:srgbClr val="000000"/>
                  </a:solidFill>
                </a:rPr>
                <a:t>He </a:t>
              </a:r>
              <a:endParaRPr lang="en-US" sz="1600">
                <a:solidFill>
                  <a:srgbClr val="000000"/>
                </a:solidFill>
              </a:endParaRPr>
            </a:p>
            <a:p>
              <a:pPr algn="ctr">
                <a:defRPr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Calibri"/>
                </a:defRPr>
              </a:pPr>
              <a:r>
                <a:rPr sz="1600">
                  <a:solidFill>
                    <a:srgbClr val="000000"/>
                  </a:solidFill>
                </a:rPr>
                <a:t>measurement with ~ </a:t>
              </a:r>
              <a:r>
                <a:rPr sz="1600"/>
                <a:t>30 pb</a:t>
              </a:r>
              <a:r>
                <a:rPr sz="1600" baseline="30000"/>
                <a:t>-1</a:t>
              </a:r>
              <a:r>
                <a:rPr sz="1600"/>
                <a:t> </a:t>
              </a:r>
            </a:p>
          </p:txBody>
        </p:sp>
        <p:pic>
          <p:nvPicPr>
            <p:cNvPr id="17" name="image.png" descr="image.png"/>
            <p:cNvPicPr>
              <a:picLocks noChangeAspect="1"/>
            </p:cNvPicPr>
            <p:nvPr/>
          </p:nvPicPr>
          <p:blipFill>
            <a:blip r:embed="rId4"/>
            <a:srcRect l="19335" r="7535" b="24565"/>
            <a:stretch>
              <a:fillRect/>
            </a:stretch>
          </p:blipFill>
          <p:spPr>
            <a:xfrm>
              <a:off x="5508104" y="3629549"/>
              <a:ext cx="3405738" cy="1958156"/>
            </a:xfrm>
            <a:prstGeom prst="rect">
              <a:avLst/>
            </a:prstGeom>
            <a:ln w="381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18" name="Rectangle 17"/>
          <p:cNvSpPr/>
          <p:nvPr/>
        </p:nvSpPr>
        <p:spPr>
          <a:xfrm>
            <a:off x="228600" y="4901766"/>
            <a:ext cx="5055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320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2000" b="1" i="1" dirty="0">
                <a:solidFill>
                  <a:srgbClr val="0070C0"/>
                </a:solidFill>
                <a:sym typeface="Calibri"/>
              </a:rPr>
              <a:t>SIDDHARTINO</a:t>
            </a:r>
            <a:r>
              <a:rPr lang="en-US" sz="2000" b="1" i="1" dirty="0">
                <a:solidFill>
                  <a:srgbClr val="FF0000"/>
                </a:solidFill>
                <a:sym typeface="Calibri"/>
              </a:rPr>
              <a:t> </a:t>
            </a:r>
            <a:endParaRPr lang="en-US" sz="2000" b="1" i="1" dirty="0" smtClean="0">
              <a:solidFill>
                <a:srgbClr val="FF0000"/>
              </a:solidFill>
              <a:sym typeface="Calibri"/>
            </a:endParaRPr>
          </a:p>
          <a:p>
            <a:pPr algn="ctr">
              <a:defRPr sz="320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2000" b="1" i="1" dirty="0" smtClean="0">
                <a:solidFill>
                  <a:srgbClr val="FF0000"/>
                </a:solidFill>
                <a:sym typeface="Calibri"/>
              </a:rPr>
              <a:t>measured </a:t>
            </a:r>
            <a:r>
              <a:rPr lang="en-US" sz="2000" b="1" i="1" dirty="0">
                <a:solidFill>
                  <a:srgbClr val="FF0000"/>
                </a:solidFill>
                <a:sym typeface="Calibri"/>
              </a:rPr>
              <a:t>spectrum </a:t>
            </a:r>
            <a:r>
              <a:rPr lang="en-US" sz="2000" b="1" i="1" dirty="0">
                <a:sym typeface="Calibri"/>
              </a:rPr>
              <a:t>for ~</a:t>
            </a:r>
            <a:r>
              <a:rPr lang="en-US" sz="2000" b="1" i="1" dirty="0">
                <a:solidFill>
                  <a:srgbClr val="FF0000"/>
                </a:solidFill>
                <a:sym typeface="Calibri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sym typeface="Calibri"/>
              </a:rPr>
              <a:t>15 </a:t>
            </a:r>
            <a:r>
              <a:rPr lang="en-US" sz="2000" b="1" i="1" dirty="0">
                <a:solidFill>
                  <a:srgbClr val="FF0000"/>
                </a:solidFill>
                <a:sym typeface="Calibri"/>
              </a:rPr>
              <a:t>pb</a:t>
            </a:r>
            <a:r>
              <a:rPr lang="en-US" sz="2000" b="1" i="1" baseline="30000" dirty="0">
                <a:solidFill>
                  <a:srgbClr val="FF0000"/>
                </a:solidFill>
                <a:sym typeface="Calibri"/>
              </a:rPr>
              <a:t>-1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5647262" cy="3886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89137" y="5589657"/>
            <a:ext cx="3640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320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2000" b="1">
                <a:latin typeface="Calibri" pitchFamily="34" charset="0"/>
                <a:cs typeface="Calibri" pitchFamily="34" charset="0"/>
                <a:sym typeface="Calibri"/>
              </a:rPr>
              <a:t>SIDDHARTA 2009 </a:t>
            </a:r>
          </a:p>
          <a:p>
            <a:pPr algn="ctr">
              <a:defRPr sz="320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2000" b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Calibri"/>
              </a:rPr>
              <a:t>measured spectrum for ~ 30 pb</a:t>
            </a:r>
            <a:r>
              <a:rPr lang="en-US" sz="2000" b="1" baseline="3000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Calibri"/>
              </a:rPr>
              <a:t>-1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52400" y="5609652"/>
            <a:ext cx="5917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/>
              <a:t>Aim: </a:t>
            </a:r>
          </a:p>
          <a:p>
            <a:r>
              <a:rPr lang="en-US" b="1" smtClean="0"/>
              <a:t>to </a:t>
            </a:r>
            <a:r>
              <a:rPr lang="en-US" b="1"/>
              <a:t>set the working conditions </a:t>
            </a:r>
            <a:r>
              <a:rPr lang="en-US" b="1" smtClean="0"/>
              <a:t>for SIDDHARTA-2 </a:t>
            </a:r>
            <a:r>
              <a:rPr lang="en-US" b="1"/>
              <a:t/>
            </a:r>
            <a:br>
              <a:rPr lang="en-US" b="1"/>
            </a:br>
            <a:r>
              <a:rPr lang="en-US" b="1"/>
              <a:t>by a comparison with SIDDHARTA (S/B)</a:t>
            </a:r>
            <a:endParaRPr lang="en-US"/>
          </a:p>
        </p:txBody>
      </p:sp>
      <p:sp>
        <p:nvSpPr>
          <p:cNvPr id="5" name="Rettangolo 4"/>
          <p:cNvSpPr/>
          <p:nvPr/>
        </p:nvSpPr>
        <p:spPr>
          <a:xfrm>
            <a:off x="533400" y="139649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D25F7"/>
                </a:solidFill>
              </a:rPr>
              <a:t>SIDDHARTINO – K-</a:t>
            </a:r>
            <a:r>
              <a:rPr lang="en-US" sz="2800" b="1" baseline="30000" dirty="0">
                <a:solidFill>
                  <a:srgbClr val="4D25F7"/>
                </a:solidFill>
              </a:rPr>
              <a:t>4</a:t>
            </a:r>
            <a:r>
              <a:rPr lang="en-US" sz="2800" b="1" dirty="0">
                <a:solidFill>
                  <a:srgbClr val="4D25F7"/>
                </a:solidFill>
              </a:rPr>
              <a:t>He test measurement</a:t>
            </a:r>
            <a:br>
              <a:rPr lang="en-US" sz="2800" b="1" dirty="0">
                <a:solidFill>
                  <a:srgbClr val="4D25F7"/>
                </a:solidFill>
              </a:rPr>
            </a:b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601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219200"/>
            <a:ext cx="92964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>
                <a:solidFill>
                  <a:srgbClr val="4F81BD">
                    <a:satOff val="-4409"/>
                    <a:lumOff val="-10509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b="1" kern="0" dirty="0">
                <a:solidFill>
                  <a:srgbClr val="4F81BD">
                    <a:satOff val="-4409"/>
                    <a:lumOff val="-10509"/>
                  </a:srgbClr>
                </a:solidFill>
                <a:latin typeface="Calibri"/>
                <a:cs typeface="Calibri"/>
                <a:sym typeface="Calibri"/>
              </a:rPr>
              <a:t>Action plan for Kaonic Deuterium measurement</a:t>
            </a:r>
            <a:r>
              <a:rPr lang="en-US" sz="2800" b="1" kern="0" dirty="0" smtClean="0">
                <a:solidFill>
                  <a:srgbClr val="4F81BD">
                    <a:satOff val="-4409"/>
                    <a:lumOff val="-10509"/>
                  </a:srgbClr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>
              <a:defRPr>
                <a:solidFill>
                  <a:srgbClr val="4F81BD">
                    <a:satOff val="-4409"/>
                    <a:lumOff val="-10509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pPr>
            <a:endParaRPr lang="en-US" sz="2800" b="1" kern="0" dirty="0" smtClean="0">
              <a:solidFill>
                <a:srgbClr val="4F81BD">
                  <a:satOff val="-4409"/>
                  <a:lumOff val="-10509"/>
                </a:srgbClr>
              </a:solidFill>
              <a:latin typeface="Calibri"/>
              <a:cs typeface="Calibri"/>
              <a:sym typeface="Calibri"/>
            </a:endParaRPr>
          </a:p>
          <a:p>
            <a:pPr marL="0" lvl="2">
              <a:defRPr>
                <a:solidFill>
                  <a:srgbClr val="4F81BD">
                    <a:satOff val="-4409"/>
                    <a:lumOff val="-10509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kern="0" dirty="0" smtClean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Install all </a:t>
            </a:r>
            <a:r>
              <a:rPr lang="en-US" sz="2800" kern="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the SDDs </a:t>
            </a:r>
            <a:r>
              <a:rPr lang="en-US" sz="28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(48 SDD arrays</a:t>
            </a:r>
            <a:r>
              <a:rPr lang="en-US" sz="2800" kern="0" dirty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),</a:t>
            </a:r>
            <a:r>
              <a:rPr lang="en-US" sz="2800" kern="0" dirty="0" smtClean="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800" kern="0" dirty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veto systems </a:t>
            </a:r>
            <a:r>
              <a:rPr lang="en-US" sz="28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and </a:t>
            </a:r>
            <a:r>
              <a:rPr lang="en-US" sz="2800" kern="0" dirty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start </a:t>
            </a:r>
          </a:p>
          <a:p>
            <a:pPr marL="0" lvl="2">
              <a:defRPr>
                <a:solidFill>
                  <a:srgbClr val="4F81BD">
                    <a:satOff val="-4409"/>
                    <a:lumOff val="-10509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kern="0" dirty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the </a:t>
            </a:r>
            <a:r>
              <a:rPr lang="en-US" sz="2800" i="1" kern="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kaonic deuterium measurement</a:t>
            </a:r>
            <a:r>
              <a:rPr lang="en-US" sz="2800" kern="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for a </a:t>
            </a:r>
            <a:r>
              <a:rPr lang="en-US" sz="2800" kern="0" dirty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total integrated luminosity </a:t>
            </a:r>
            <a:r>
              <a:rPr lang="en-US" sz="28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of</a:t>
            </a:r>
            <a:r>
              <a:rPr lang="en-US" sz="2800" kern="0" dirty="0">
                <a:solidFill>
                  <a:srgbClr val="250A9A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800" b="1" kern="0" dirty="0">
                <a:solidFill>
                  <a:srgbClr val="250A9A"/>
                </a:solidFill>
                <a:latin typeface="Calibri"/>
                <a:cs typeface="Calibri"/>
                <a:sym typeface="Calibri"/>
              </a:rPr>
              <a:t>800 pb</a:t>
            </a:r>
            <a:r>
              <a:rPr lang="en-US" sz="2800" b="1" kern="0" baseline="29833" dirty="0">
                <a:solidFill>
                  <a:srgbClr val="250A9A"/>
                </a:solidFill>
                <a:latin typeface="Calibri"/>
                <a:cs typeface="Calibri"/>
                <a:sym typeface="Calibri"/>
              </a:rPr>
              <a:t>-1 </a:t>
            </a:r>
            <a:endParaRPr lang="en-US" sz="2800" b="1" kern="0" dirty="0">
              <a:solidFill>
                <a:srgbClr val="4F81BD">
                  <a:satOff val="-4409"/>
                  <a:lumOff val="-10509"/>
                </a:srgbClr>
              </a:solidFill>
              <a:latin typeface="Calibri"/>
              <a:cs typeface="Calibri"/>
              <a:sym typeface="Calibri"/>
            </a:endParaRPr>
          </a:p>
          <a:p>
            <a:pPr marL="240631" indent="-240631">
              <a:buSzPct val="100000"/>
              <a:buFontTx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b="1" kern="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First run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with SIDDHARTA-2 setup as planned</a:t>
            </a:r>
          </a:p>
          <a:p>
            <a:pPr>
              <a:buSzPct val="100000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	(about 300 pb</a:t>
            </a:r>
            <a:r>
              <a:rPr lang="en-US" sz="2800" b="1" kern="0" baseline="29833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-1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integrated) – start in October 2021</a:t>
            </a:r>
          </a:p>
          <a:p>
            <a:pPr marL="240631" indent="-240631">
              <a:buSzPct val="100000"/>
              <a:buFontTx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endParaRPr lang="en-US" sz="2800" b="1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  <a:p>
            <a:pPr marL="240631" indent="-240631">
              <a:buSzPct val="100000"/>
              <a:buFontTx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b="1" kern="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Second run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with </a:t>
            </a:r>
            <a:r>
              <a:rPr lang="en-US" sz="2800" b="1" kern="0" dirty="0">
                <a:solidFill>
                  <a:srgbClr val="250A9A"/>
                </a:solidFill>
                <a:latin typeface="Calibri"/>
                <a:cs typeface="Calibri"/>
                <a:sym typeface="Calibri"/>
              </a:rPr>
              <a:t>optimized shielding, readout electronics and other necessary optimizations; </a:t>
            </a:r>
          </a:p>
          <a:p>
            <a:pPr>
              <a:buSzPct val="100000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b="1" kern="0" dirty="0">
                <a:solidFill>
                  <a:srgbClr val="250A9A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(for other 500 pb</a:t>
            </a:r>
            <a:r>
              <a:rPr lang="en-US" sz="2800" b="1" kern="0" baseline="3000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-1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integrated) – after summer </a:t>
            </a:r>
            <a:r>
              <a:rPr lang="en-US" sz="2800" b="1" kern="0" dirty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2022</a:t>
            </a:r>
            <a:endParaRPr lang="en-US" sz="2800" b="1" kern="0" dirty="0">
              <a:solidFill>
                <a:srgbClr val="00B050"/>
              </a:solidFill>
              <a:latin typeface="Calibri"/>
              <a:cs typeface="Calibri"/>
              <a:sym typeface="Calibri"/>
            </a:endParaRPr>
          </a:p>
          <a:p>
            <a:pPr>
              <a:buSzPct val="100000"/>
              <a:defRPr>
                <a:latin typeface="+mj-lt"/>
                <a:ea typeface="+mj-ea"/>
                <a:cs typeface="+mj-cs"/>
                <a:sym typeface="Calibri"/>
              </a:defRPr>
            </a:pPr>
            <a:endParaRPr lang="en-US" sz="2400" b="1" kern="0" dirty="0" smtClean="0">
              <a:solidFill>
                <a:srgbClr val="00B050"/>
              </a:solidFill>
              <a:latin typeface="Calibri"/>
              <a:cs typeface="Calibri"/>
              <a:sym typeface="Calibri"/>
            </a:endParaRPr>
          </a:p>
          <a:p>
            <a:pPr>
              <a:buSzPct val="100000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2400" b="1" kern="0" dirty="0" smtClean="0">
                <a:latin typeface="Calibri"/>
                <a:cs typeface="Calibri"/>
                <a:sym typeface="Calibri"/>
              </a:rPr>
              <a:t>Test </a:t>
            </a:r>
            <a:r>
              <a:rPr lang="en-US" sz="2400" b="1" kern="0" dirty="0">
                <a:latin typeface="Calibri"/>
                <a:cs typeface="Calibri"/>
                <a:sym typeface="Calibri"/>
              </a:rPr>
              <a:t>runs for </a:t>
            </a:r>
            <a:r>
              <a:rPr lang="en-US" sz="2400" b="1" kern="0" dirty="0" smtClean="0">
                <a:latin typeface="Calibri"/>
                <a:cs typeface="Calibri"/>
                <a:sym typeface="Calibri"/>
              </a:rPr>
              <a:t>futures </a:t>
            </a:r>
            <a:r>
              <a:rPr lang="en-US" sz="2400" b="1" kern="0" dirty="0">
                <a:latin typeface="Calibri"/>
                <a:cs typeface="Calibri"/>
                <a:sym typeface="Calibri"/>
              </a:rPr>
              <a:t>kaonic atoms measurements (HPGE, 1mm SDD, …)</a:t>
            </a:r>
          </a:p>
        </p:txBody>
      </p:sp>
      <p:sp>
        <p:nvSpPr>
          <p:cNvPr id="5" name="Rettangolo 4"/>
          <p:cNvSpPr/>
          <p:nvPr/>
        </p:nvSpPr>
        <p:spPr>
          <a:xfrm>
            <a:off x="1056548" y="152400"/>
            <a:ext cx="7173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4D25F7"/>
                </a:solidFill>
                <a:cs typeface="Calibri" pitchFamily="34" charset="0"/>
              </a:rPr>
              <a:t>SIDDHARTA-2 action plan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884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43D3858B-A43D-45F6-831F-0E73F9DEFF24}"/>
              </a:ext>
            </a:extLst>
          </p:cNvPr>
          <p:cNvSpPr txBox="1"/>
          <p:nvPr/>
        </p:nvSpPr>
        <p:spPr>
          <a:xfrm>
            <a:off x="1111676" y="0"/>
            <a:ext cx="8489524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algn="l"/>
            <a:r>
              <a:rPr lang="en-US" sz="4800" b="1" i="0" smtClean="0">
                <a:solidFill>
                  <a:srgbClr val="4D25F7"/>
                </a:solidFill>
                <a:latin typeface="Calibri" panose="020F0502020204030204" pitchFamily="34" charset="0"/>
              </a:rPr>
              <a:t>Future plans </a:t>
            </a:r>
            <a:r>
              <a:rPr lang="it" sz="4800" b="1" i="0" smtClean="0">
                <a:solidFill>
                  <a:srgbClr val="4D25F7"/>
                </a:solidFill>
                <a:latin typeface="Calibri" panose="020F0502020204030204" pitchFamily="34" charset="0"/>
                <a:ea typeface="Lato"/>
                <a:cs typeface="Lato"/>
                <a:sym typeface="Lato"/>
              </a:rPr>
              <a:t>at DA</a:t>
            </a:r>
            <a:r>
              <a:rPr lang="it" sz="4800" b="1" i="0" smtClean="0">
                <a:solidFill>
                  <a:srgbClr val="4D25F7"/>
                </a:solidFill>
                <a:latin typeface="Calibri" panose="020F0502020204030204" pitchFamily="34" charset="0"/>
                <a:ea typeface="Lato"/>
                <a:cs typeface="Lato"/>
                <a:sym typeface="Symbol" panose="05050102010706020507" pitchFamily="18" charset="2"/>
              </a:rPr>
              <a:t></a:t>
            </a:r>
            <a:r>
              <a:rPr lang="it" sz="4800" b="1" i="0" smtClean="0">
                <a:solidFill>
                  <a:srgbClr val="4D25F7"/>
                </a:solidFill>
                <a:latin typeface="Calibri" panose="020F0502020204030204" pitchFamily="34" charset="0"/>
                <a:ea typeface="Lato"/>
                <a:cs typeface="Lato"/>
                <a:sym typeface="Lato"/>
              </a:rPr>
              <a:t>NE</a:t>
            </a:r>
            <a:r>
              <a:rPr lang="en-US" sz="4800" b="1" i="0" smtClean="0">
                <a:solidFill>
                  <a:srgbClr val="4D25F7"/>
                </a:solidFill>
                <a:latin typeface="Calibri" panose="020F0502020204030204" pitchFamily="34" charset="0"/>
              </a:rPr>
              <a:t> </a:t>
            </a:r>
            <a:endParaRPr sz="4800" b="1" i="0">
              <a:solidFill>
                <a:srgbClr val="4D25F7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1D6F914D-B7B8-453A-96BB-C5A5D0D1B21C}"/>
              </a:ext>
            </a:extLst>
          </p:cNvPr>
          <p:cNvSpPr txBox="1"/>
          <p:nvPr/>
        </p:nvSpPr>
        <p:spPr>
          <a:xfrm>
            <a:off x="228599" y="1085195"/>
            <a:ext cx="9524999" cy="44012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DA</a:t>
            </a:r>
            <a:r>
              <a:rPr lang="el-GR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Φ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NE </a:t>
            </a:r>
            <a:r>
              <a:rPr lang="en-US" sz="2000" b="1" dirty="0" smtClean="0">
                <a:latin typeface="Calibri" panose="020F0502020204030204" pitchFamily="34" charset="0"/>
              </a:rPr>
              <a:t>is a unique machine to perform </a:t>
            </a:r>
            <a:r>
              <a:rPr lang="en-US" sz="2000" b="1" dirty="0">
                <a:latin typeface="Calibri" panose="020F0502020204030204" pitchFamily="34" charset="0"/>
              </a:rPr>
              <a:t>fundamental physics measurements at </a:t>
            </a:r>
            <a:r>
              <a:rPr lang="en-US" sz="2000" b="1" dirty="0" smtClean="0">
                <a:latin typeface="Calibri" panose="020F0502020204030204" pitchFamily="34" charset="0"/>
              </a:rPr>
              <a:t>the </a:t>
            </a:r>
            <a:r>
              <a:rPr lang="en-US" sz="2000" b="1" dirty="0">
                <a:latin typeface="Calibri" panose="020F0502020204030204" pitchFamily="34" charset="0"/>
              </a:rPr>
              <a:t>strangeness </a:t>
            </a:r>
            <a:r>
              <a:rPr lang="en-US" sz="2000" b="1" dirty="0" smtClean="0">
                <a:latin typeface="Calibri" panose="020F0502020204030204" pitchFamily="34" charset="0"/>
              </a:rPr>
              <a:t>frontier with a strong impact </a:t>
            </a:r>
            <a:r>
              <a:rPr lang="en-US" sz="2000" b="1" dirty="0">
                <a:latin typeface="Calibri" panose="020F0502020204030204" pitchFamily="34" charset="0"/>
              </a:rPr>
              <a:t>on </a:t>
            </a:r>
            <a:r>
              <a:rPr lang="en-US" sz="2000" b="1" dirty="0" smtClean="0">
                <a:latin typeface="Calibri" panose="020F0502020204030204" pitchFamily="34" charset="0"/>
              </a:rPr>
              <a:t>many sectors: </a:t>
            </a:r>
          </a:p>
          <a:p>
            <a:endParaRPr lang="en-US" sz="2000" b="1" dirty="0" smtClean="0">
              <a:latin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</a:rPr>
              <a:t/>
            </a:r>
            <a:br>
              <a:rPr lang="en-US" sz="2000" b="1" dirty="0">
                <a:latin typeface="Calibri" panose="020F0502020204030204" pitchFamily="34" charset="0"/>
              </a:rPr>
            </a:br>
            <a:r>
              <a:rPr lang="en-US" sz="2000" b="1" dirty="0" smtClean="0">
                <a:latin typeface="Calibri" panose="020F0502020204030204" pitchFamily="34" charset="0"/>
              </a:rPr>
              <a:t>- selected targets for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heavy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</a:rPr>
              <a:t>(</a:t>
            </a:r>
            <a:r>
              <a:rPr lang="en-US" sz="2000" b="1" dirty="0" err="1">
                <a:latin typeface="Calibri" panose="020F0502020204030204" pitchFamily="34" charset="0"/>
              </a:rPr>
              <a:t>KPb</a:t>
            </a:r>
            <a:r>
              <a:rPr lang="en-US" sz="2000" b="1" dirty="0">
                <a:latin typeface="Calibri" panose="020F0502020204030204" pitchFamily="34" charset="0"/>
              </a:rPr>
              <a:t>) kaonic atoms transitions </a:t>
            </a:r>
            <a:r>
              <a:rPr lang="en-US" sz="2000" b="1" dirty="0" smtClean="0">
                <a:latin typeface="Calibri" panose="020F0502020204030204" pitchFamily="34" charset="0"/>
              </a:rPr>
              <a:t>(</a:t>
            </a:r>
            <a:r>
              <a:rPr lang="en-US" sz="2000" b="1" dirty="0" err="1" smtClean="0">
                <a:latin typeface="Calibri" panose="020F0502020204030204" pitchFamily="34" charset="0"/>
              </a:rPr>
              <a:t>HPGe</a:t>
            </a:r>
            <a:r>
              <a:rPr lang="en-US" sz="2000" b="1" dirty="0" smtClean="0">
                <a:latin typeface="Calibri" panose="020F0502020204030204" pitchFamily="34" charset="0"/>
              </a:rPr>
              <a:t>)</a:t>
            </a:r>
          </a:p>
          <a:p>
            <a:r>
              <a:rPr lang="en-US" sz="2000" b="1" dirty="0">
                <a:latin typeface="Calibri" panose="020F0502020204030204" pitchFamily="34" charset="0"/>
              </a:rPr>
              <a:t>	</a:t>
            </a:r>
            <a:r>
              <a:rPr lang="en-US" sz="2000" dirty="0">
                <a:latin typeface="Calibri" panose="020F0502020204030204" pitchFamily="34" charset="0"/>
              </a:rPr>
              <a:t>strong impact in solving  the charged kaon mass puzzle</a:t>
            </a:r>
            <a:endParaRPr lang="en-US" sz="2000" b="1" dirty="0" smtClean="0">
              <a:latin typeface="Calibri" panose="020F0502020204030204" pitchFamily="34" charset="0"/>
            </a:endParaRPr>
          </a:p>
          <a:p>
            <a:endParaRPr lang="en-US" sz="2000" b="1" dirty="0" smtClean="0">
              <a:latin typeface="Calibri" panose="020F0502020204030204" pitchFamily="34" charset="0"/>
            </a:endParaRPr>
          </a:p>
          <a:p>
            <a:r>
              <a:rPr lang="en-US" sz="2000" b="1" dirty="0" smtClean="0">
                <a:latin typeface="Calibri" panose="020F0502020204030204" pitchFamily="34" charset="0"/>
              </a:rPr>
              <a:t>-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light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</a:rPr>
              <a:t>(</a:t>
            </a:r>
            <a:r>
              <a:rPr lang="en-US" sz="2000" b="1" dirty="0" err="1">
                <a:latin typeface="Calibri" panose="020F0502020204030204" pitchFamily="34" charset="0"/>
              </a:rPr>
              <a:t>KHe</a:t>
            </a:r>
            <a:r>
              <a:rPr lang="en-US" sz="2000" b="1" dirty="0">
                <a:latin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</a:rPr>
              <a:t>KLi</a:t>
            </a:r>
            <a:r>
              <a:rPr lang="en-US" sz="2000" b="1" dirty="0">
                <a:latin typeface="Calibri" panose="020F0502020204030204" pitchFamily="34" charset="0"/>
              </a:rPr>
              <a:t>, </a:t>
            </a:r>
            <a:r>
              <a:rPr lang="en-US" sz="2000" b="1" dirty="0" err="1" smtClean="0">
                <a:latin typeface="Calibri" panose="020F0502020204030204" pitchFamily="34" charset="0"/>
              </a:rPr>
              <a:t>KBe</a:t>
            </a:r>
            <a:r>
              <a:rPr lang="en-US" sz="2000" b="1" dirty="0" smtClean="0">
                <a:latin typeface="Calibri" panose="020F0502020204030204" pitchFamily="34" charset="0"/>
              </a:rPr>
              <a:t>) </a:t>
            </a:r>
            <a:r>
              <a:rPr lang="en-US" sz="2000" b="1" dirty="0">
                <a:latin typeface="Calibri" panose="020F0502020204030204" pitchFamily="34" charset="0"/>
              </a:rPr>
              <a:t>kaonic atoms </a:t>
            </a:r>
            <a:r>
              <a:rPr lang="en-US" sz="2000" b="1" dirty="0" smtClean="0">
                <a:latin typeface="Calibri" panose="020F0502020204030204" pitchFamily="34" charset="0"/>
              </a:rPr>
              <a:t>transitions (</a:t>
            </a:r>
            <a:r>
              <a:rPr lang="it-IT" sz="2000" b="1" spc="-1" dirty="0" err="1" smtClean="0">
                <a:latin typeface="Calibri" panose="020F0502020204030204" pitchFamily="34" charset="0"/>
                <a:ea typeface="Calibri"/>
              </a:rPr>
              <a:t>Cd</a:t>
            </a:r>
            <a:r>
              <a:rPr lang="it-IT" sz="2000" b="1" spc="-1" dirty="0" smtClean="0">
                <a:latin typeface="Calibri" panose="020F0502020204030204" pitchFamily="34" charset="0"/>
                <a:ea typeface="Calibri"/>
              </a:rPr>
              <a:t>(Zn)Te, 1mm </a:t>
            </a:r>
            <a:r>
              <a:rPr lang="it-IT" sz="2000" b="1" spc="-1" dirty="0" err="1" smtClean="0">
                <a:latin typeface="Calibri" panose="020F0502020204030204" pitchFamily="34" charset="0"/>
                <a:ea typeface="Calibri"/>
              </a:rPr>
              <a:t>SDD’s</a:t>
            </a:r>
            <a:r>
              <a:rPr lang="en-US" sz="2000" b="1" dirty="0" smtClean="0">
                <a:latin typeface="Calibri" panose="020F0502020204030204" pitchFamily="34" charset="0"/>
              </a:rPr>
              <a:t>) </a:t>
            </a:r>
          </a:p>
          <a:p>
            <a:pPr marL="342900" indent="-342900">
              <a:buFontTx/>
              <a:buChar char="-"/>
            </a:pPr>
            <a:endParaRPr lang="en-US" sz="2000" b="1" dirty="0" smtClean="0">
              <a:latin typeface="Calibri" panose="020F0502020204030204" pitchFamily="34" charset="0"/>
            </a:endParaRPr>
          </a:p>
          <a:p>
            <a:r>
              <a:rPr lang="it-IT" sz="2000" b="1" spc="-1" dirty="0" smtClean="0">
                <a:latin typeface="Calibri" panose="020F0502020204030204" pitchFamily="34" charset="0"/>
                <a:ea typeface="Calibri"/>
                <a:cs typeface="Calibri" pitchFamily="34" charset="0"/>
              </a:rPr>
              <a:t>- </a:t>
            </a:r>
            <a:r>
              <a:rPr lang="it-IT" sz="2000" b="1" spc="-1" dirty="0" smtClean="0">
                <a:solidFill>
                  <a:srgbClr val="C00000"/>
                </a:solidFill>
                <a:latin typeface="Calibri" panose="020F0502020204030204" pitchFamily="34" charset="0"/>
                <a:ea typeface="Calibri"/>
                <a:cs typeface="Calibri" pitchFamily="34" charset="0"/>
              </a:rPr>
              <a:t>Ultra-High </a:t>
            </a:r>
            <a:r>
              <a:rPr lang="it-IT" sz="2000" b="1" spc="-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/>
                <a:cs typeface="Calibri" pitchFamily="34" charset="0"/>
              </a:rPr>
              <a:t>precision</a:t>
            </a:r>
            <a:r>
              <a:rPr lang="it-IT" sz="2000" b="1" spc="-1" dirty="0" smtClean="0">
                <a:solidFill>
                  <a:srgbClr val="C00000"/>
                </a:solidFill>
                <a:latin typeface="Calibri" panose="020F0502020204030204" pitchFamily="34" charset="0"/>
                <a:ea typeface="Calibri"/>
                <a:cs typeface="Calibri" pitchFamily="34" charset="0"/>
              </a:rPr>
              <a:t> </a:t>
            </a:r>
            <a:r>
              <a:rPr lang="it-IT" sz="2000" b="1" spc="-1" dirty="0">
                <a:latin typeface="Calibri" panose="020F0502020204030204" pitchFamily="34" charset="0"/>
                <a:ea typeface="Calibri"/>
                <a:cs typeface="Calibri" pitchFamily="34" charset="0"/>
              </a:rPr>
              <a:t>(under </a:t>
            </a:r>
            <a:r>
              <a:rPr lang="it-IT" sz="2000" b="1" spc="-1" dirty="0" err="1">
                <a:latin typeface="Calibri" panose="020F0502020204030204" pitchFamily="34" charset="0"/>
                <a:ea typeface="Calibri"/>
                <a:cs typeface="Calibri" pitchFamily="34" charset="0"/>
              </a:rPr>
              <a:t>eV</a:t>
            </a:r>
            <a:r>
              <a:rPr lang="it-IT" sz="2000" b="1" spc="-1" dirty="0" smtClean="0">
                <a:latin typeface="Calibri" panose="020F0502020204030204" pitchFamily="34" charset="0"/>
                <a:ea typeface="Calibri"/>
                <a:cs typeface="Calibri" pitchFamily="34" charset="0"/>
              </a:rPr>
              <a:t>) </a:t>
            </a:r>
            <a:r>
              <a:rPr lang="it-IT" sz="2000" b="1" spc="-1" dirty="0" err="1" smtClean="0">
                <a:latin typeface="Calibri" panose="020F0502020204030204" pitchFamily="34" charset="0"/>
                <a:ea typeface="Calibri"/>
                <a:cs typeface="Calibri" pitchFamily="34" charset="0"/>
              </a:rPr>
              <a:t>kaonic</a:t>
            </a:r>
            <a:r>
              <a:rPr lang="it-IT" sz="2000" b="1" spc="-1" dirty="0" smtClean="0">
                <a:latin typeface="Calibri" panose="020F0502020204030204" pitchFamily="34" charset="0"/>
                <a:ea typeface="Calibri"/>
                <a:cs typeface="Calibri" pitchFamily="34" charset="0"/>
              </a:rPr>
              <a:t> </a:t>
            </a:r>
            <a:r>
              <a:rPr lang="it-IT" sz="2000" b="1" spc="-1" dirty="0" err="1" smtClean="0">
                <a:latin typeface="Calibri" panose="020F0502020204030204" pitchFamily="34" charset="0"/>
                <a:ea typeface="Calibri"/>
                <a:cs typeface="Calibri" pitchFamily="34" charset="0"/>
              </a:rPr>
              <a:t>atoms</a:t>
            </a:r>
            <a:r>
              <a:rPr lang="it-IT" sz="2000" b="1" spc="-1" dirty="0" smtClean="0">
                <a:latin typeface="Calibri" panose="020F0502020204030204" pitchFamily="34" charset="0"/>
                <a:ea typeface="Calibri"/>
                <a:cs typeface="Calibri" pitchFamily="34" charset="0"/>
              </a:rPr>
              <a:t> </a:t>
            </a:r>
            <a:r>
              <a:rPr lang="it-IT" sz="2000" b="1" spc="-1" dirty="0" err="1" smtClean="0">
                <a:latin typeface="Calibri" panose="020F0502020204030204" pitchFamily="34" charset="0"/>
                <a:ea typeface="Calibri"/>
                <a:cs typeface="Calibri" pitchFamily="34" charset="0"/>
              </a:rPr>
              <a:t>measurements</a:t>
            </a:r>
            <a:r>
              <a:rPr lang="it-IT" sz="2000" b="1" spc="-1" dirty="0" smtClean="0">
                <a:latin typeface="Calibri" panose="020F0502020204030204" pitchFamily="34" charset="0"/>
                <a:ea typeface="Calibri"/>
                <a:cs typeface="Calibri" pitchFamily="34" charset="0"/>
              </a:rPr>
              <a:t> (VOXES)</a:t>
            </a:r>
          </a:p>
          <a:p>
            <a:r>
              <a:rPr lang="en-US" sz="2000" b="1" dirty="0">
                <a:latin typeface="Calibri" panose="020F0502020204030204" pitchFamily="34" charset="0"/>
              </a:rPr>
              <a:t/>
            </a:r>
            <a:br>
              <a:rPr lang="en-US" sz="2000" b="1" dirty="0">
                <a:latin typeface="Calibri" panose="020F0502020204030204" pitchFamily="34" charset="0"/>
              </a:rPr>
            </a:br>
            <a:r>
              <a:rPr lang="en-US" sz="2000" b="1" dirty="0" smtClean="0">
                <a:latin typeface="Calibri" panose="020F0502020204030204" pitchFamily="34" charset="0"/>
              </a:rPr>
              <a:t>- low-energy </a:t>
            </a:r>
            <a:r>
              <a:rPr lang="en-US" sz="2000" b="1" dirty="0">
                <a:latin typeface="Calibri" panose="020F0502020204030204" pitchFamily="34" charset="0"/>
              </a:rPr>
              <a:t>kaon-nucleon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scattering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processes </a:t>
            </a:r>
            <a:r>
              <a:rPr lang="en-US" sz="2000" b="1" dirty="0" smtClean="0">
                <a:latin typeface="Calibri" panose="020F0502020204030204" pitchFamily="34" charset="0"/>
              </a:rPr>
              <a:t>(GEM-TPC </a:t>
            </a:r>
            <a:r>
              <a:rPr lang="en-US" sz="2000" b="1" dirty="0">
                <a:latin typeface="Calibri" panose="020F0502020204030204" pitchFamily="34" charset="0"/>
              </a:rPr>
              <a:t>active </a:t>
            </a:r>
            <a:r>
              <a:rPr lang="en-US" sz="2000" b="1" dirty="0" smtClean="0">
                <a:latin typeface="Calibri" panose="020F0502020204030204" pitchFamily="34" charset="0"/>
              </a:rPr>
              <a:t>target)</a:t>
            </a:r>
          </a:p>
          <a:p>
            <a:endParaRPr lang="en-US" sz="2000" b="1" dirty="0">
              <a:latin typeface="Calibri" panose="020F0502020204030204" pitchFamily="34" charset="0"/>
            </a:endParaRPr>
          </a:p>
          <a:p>
            <a:r>
              <a:rPr lang="en-US" sz="2000" b="1" dirty="0" smtClean="0">
                <a:latin typeface="Calibri" panose="020F0502020204030204" pitchFamily="34" charset="0"/>
              </a:rPr>
              <a:t>- low-energy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kaon-nuclei interactions 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2950" y="5791200"/>
            <a:ext cx="8420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000" b="1" u="sng" dirty="0" smtClean="0">
                <a:solidFill>
                  <a:srgbClr val="4D25F7"/>
                </a:solidFill>
                <a:ea typeface="Calibri"/>
                <a:cs typeface="Calibri"/>
                <a:sym typeface="Calibri"/>
              </a:rPr>
              <a:t>more details in: https</a:t>
            </a:r>
            <a:r>
              <a:rPr lang="en-US" sz="2000" b="1" u="sng" dirty="0">
                <a:solidFill>
                  <a:srgbClr val="4D25F7"/>
                </a:solidFill>
                <a:ea typeface="Calibri"/>
                <a:cs typeface="Calibri"/>
                <a:sym typeface="Calibri"/>
              </a:rPr>
              <a:t>://</a:t>
            </a:r>
            <a:r>
              <a:rPr lang="en-US" sz="2000" b="1" u="sng" dirty="0" smtClean="0">
                <a:solidFill>
                  <a:srgbClr val="4D25F7"/>
                </a:solidFill>
                <a:ea typeface="Calibri"/>
                <a:cs typeface="Calibri"/>
                <a:sym typeface="Calibri"/>
              </a:rPr>
              <a:t>arxiv.org/pdf/2104.06076.pdf</a:t>
            </a:r>
            <a:r>
              <a:rPr lang="en-US" sz="2000" b="1" dirty="0" smtClean="0">
                <a:ea typeface="Calibri"/>
                <a:cs typeface="Calibri"/>
                <a:sym typeface="Calibri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000" b="1" dirty="0" smtClean="0">
                <a:ea typeface="Calibri"/>
                <a:cs typeface="Calibri"/>
                <a:sym typeface="Calibri"/>
              </a:rPr>
              <a:t>Towards </a:t>
            </a:r>
            <a:r>
              <a:rPr lang="en-US" sz="2000" b="1" dirty="0" smtClean="0">
                <a:ea typeface="Lato"/>
                <a:cs typeface="Lato"/>
                <a:sym typeface="Lato"/>
              </a:rPr>
              <a:t>LOI/Technical </a:t>
            </a:r>
            <a:r>
              <a:rPr lang="en-US" sz="2000" b="1" dirty="0">
                <a:ea typeface="Lato"/>
                <a:cs typeface="Lato"/>
                <a:sym typeface="Lato"/>
              </a:rPr>
              <a:t>Design </a:t>
            </a:r>
            <a:r>
              <a:rPr lang="en-US" sz="2000" b="1" dirty="0" smtClean="0">
                <a:ea typeface="Lato"/>
                <a:cs typeface="Lato"/>
                <a:sym typeface="Lato"/>
              </a:rPr>
              <a:t>Report in </a:t>
            </a:r>
            <a:r>
              <a:rPr lang="en-US" sz="2000" b="1" dirty="0">
                <a:ea typeface="Lato"/>
                <a:cs typeface="Lato"/>
                <a:sym typeface="Lato"/>
              </a:rPr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28709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425BD79A-2EA8-43A2-A776-0DD886E8BF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1" t="1023" r="11657" b="2739"/>
          <a:stretch/>
        </p:blipFill>
        <p:spPr>
          <a:xfrm>
            <a:off x="43543" y="1276100"/>
            <a:ext cx="2090057" cy="5353299"/>
          </a:xfrm>
          <a:prstGeom prst="rect">
            <a:avLst/>
          </a:prstGeom>
        </p:spPr>
      </p:pic>
      <p:sp>
        <p:nvSpPr>
          <p:cNvPr id="74" name="TextShape 1"/>
          <p:cNvSpPr txBox="1"/>
          <p:nvPr/>
        </p:nvSpPr>
        <p:spPr>
          <a:xfrm>
            <a:off x="2286000" y="5105400"/>
            <a:ext cx="4876800" cy="1613490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FFC000"/>
            </a:solidFill>
          </a:ln>
        </p:spPr>
        <p:txBody>
          <a:bodyPr lIns="81638" tIns="40819" rIns="81638" bIns="40819"/>
          <a:lstStyle/>
          <a:p>
            <a:pPr algn="ctr" defTabSz="829452" hangingPunct="1"/>
            <a:r>
              <a:rPr lang="it-IT" sz="1400" b="1" kern="1200" spc="-1" dirty="0" err="1">
                <a:ea typeface="DejaVu Sans"/>
                <a:cs typeface="Calibri" pitchFamily="34" charset="0"/>
              </a:rPr>
              <a:t>Dedicated</a:t>
            </a:r>
            <a:r>
              <a:rPr lang="it-IT" sz="1400" b="1" kern="1200" spc="-1" dirty="0">
                <a:ea typeface="DejaVu Sans"/>
                <a:cs typeface="Calibri" pitchFamily="34" charset="0"/>
              </a:rPr>
              <a:t> </a:t>
            </a:r>
            <a:r>
              <a:rPr lang="it-IT" sz="1400" b="1" kern="1200" spc="-1" dirty="0" err="1">
                <a:ea typeface="DejaVu Sans"/>
                <a:cs typeface="Calibri" pitchFamily="34" charset="0"/>
              </a:rPr>
              <a:t>measurements</a:t>
            </a:r>
            <a:r>
              <a:rPr lang="it-IT" sz="1400" b="1" kern="1200" spc="-1" dirty="0">
                <a:ea typeface="DejaVu Sans"/>
                <a:cs typeface="Calibri" pitchFamily="34" charset="0"/>
              </a:rPr>
              <a:t>:</a:t>
            </a:r>
            <a:endParaRPr lang="it-IT" sz="1400" b="1" kern="1200" spc="-1" dirty="0">
              <a:solidFill>
                <a:prstClr val="black"/>
              </a:solidFill>
              <a:cs typeface="Calibri" pitchFamily="34" charset="0"/>
            </a:endParaRPr>
          </a:p>
          <a:p>
            <a:pPr algn="ctr" defTabSz="829452" hangingPunct="1"/>
            <a:endParaRPr lang="it-IT" sz="1400" b="1" spc="-1" dirty="0">
              <a:solidFill>
                <a:prstClr val="black"/>
              </a:solidFill>
              <a:cs typeface="Calibri" pitchFamily="34" charset="0"/>
            </a:endParaRPr>
          </a:p>
          <a:p>
            <a:pPr algn="ctr" defTabSz="829452" hangingPunct="1"/>
            <a:r>
              <a:rPr lang="it-IT" sz="1400" b="1" kern="1200" spc="-1" dirty="0" smtClean="0">
                <a:solidFill>
                  <a:srgbClr val="FF0000"/>
                </a:solidFill>
                <a:ea typeface="DejaVu Sans"/>
                <a:cs typeface="Calibri" pitchFamily="34" charset="0"/>
              </a:rPr>
              <a:t>Targets </a:t>
            </a:r>
            <a:r>
              <a:rPr lang="it-IT" sz="1400" b="1" kern="1200" spc="-1" dirty="0">
                <a:solidFill>
                  <a:srgbClr val="FF0000"/>
                </a:solidFill>
                <a:ea typeface="DejaVu Sans"/>
                <a:cs typeface="Calibri" pitchFamily="34" charset="0"/>
              </a:rPr>
              <a:t>:  Se, Zr, </a:t>
            </a:r>
            <a:r>
              <a:rPr lang="it-IT" sz="1400" b="1" kern="1200" spc="-1" dirty="0" smtClean="0">
                <a:solidFill>
                  <a:srgbClr val="FF0000"/>
                </a:solidFill>
                <a:ea typeface="DejaVu Sans"/>
                <a:cs typeface="Calibri" pitchFamily="34" charset="0"/>
              </a:rPr>
              <a:t> </a:t>
            </a:r>
            <a:r>
              <a:rPr lang="it-IT" sz="1400" b="1" kern="1200" spc="-1" dirty="0" err="1" smtClean="0">
                <a:solidFill>
                  <a:srgbClr val="FF0000"/>
                </a:solidFill>
                <a:ea typeface="DejaVu Sans"/>
                <a:cs typeface="Calibri" pitchFamily="34" charset="0"/>
              </a:rPr>
              <a:t>Ta</a:t>
            </a:r>
            <a:r>
              <a:rPr lang="it-IT" sz="1400" b="1" kern="1200" spc="-1" dirty="0">
                <a:solidFill>
                  <a:srgbClr val="FF0000"/>
                </a:solidFill>
                <a:ea typeface="DejaVu Sans"/>
                <a:cs typeface="Calibri" pitchFamily="34" charset="0"/>
              </a:rPr>
              <a:t>, Pb</a:t>
            </a:r>
            <a:endParaRPr lang="it-IT" sz="1400" b="1" spc="-1" dirty="0">
              <a:solidFill>
                <a:srgbClr val="FF0000"/>
              </a:solidFill>
              <a:ea typeface="DejaVu Sans"/>
              <a:cs typeface="Calibri" pitchFamily="34" charset="0"/>
            </a:endParaRPr>
          </a:p>
          <a:p>
            <a:pPr algn="ctr" defTabSz="829452" hangingPunct="1"/>
            <a:r>
              <a:rPr lang="it-IT" sz="1400" b="1" kern="1200" spc="-1" dirty="0">
                <a:solidFill>
                  <a:srgbClr val="FF0000"/>
                </a:solidFill>
                <a:ea typeface="DejaVu Sans"/>
                <a:cs typeface="Calibri" pitchFamily="34" charset="0"/>
              </a:rPr>
              <a:t>(</a:t>
            </a:r>
            <a:r>
              <a:rPr lang="it-IT" sz="1400" b="1" kern="1200" spc="-1" dirty="0" err="1">
                <a:solidFill>
                  <a:srgbClr val="FF0000"/>
                </a:solidFill>
                <a:ea typeface="DejaVu Sans"/>
                <a:cs typeface="Calibri" pitchFamily="34" charset="0"/>
              </a:rPr>
              <a:t>systematic</a:t>
            </a:r>
            <a:r>
              <a:rPr lang="it-IT" sz="1400" b="1" kern="1200" spc="-1" dirty="0">
                <a:solidFill>
                  <a:srgbClr val="FF0000"/>
                </a:solidFill>
                <a:ea typeface="DejaVu Sans"/>
                <a:cs typeface="Calibri" pitchFamily="34" charset="0"/>
              </a:rPr>
              <a:t> </a:t>
            </a:r>
            <a:r>
              <a:rPr lang="it-IT" sz="1400" b="1" kern="1200" spc="-1" dirty="0" err="1">
                <a:solidFill>
                  <a:srgbClr val="FF0000"/>
                </a:solidFill>
                <a:ea typeface="DejaVu Sans"/>
                <a:cs typeface="Calibri" pitchFamily="34" charset="0"/>
              </a:rPr>
              <a:t>errors</a:t>
            </a:r>
            <a:r>
              <a:rPr lang="it-IT" sz="1400" b="1" kern="1200" spc="-1" dirty="0">
                <a:solidFill>
                  <a:srgbClr val="FF0000"/>
                </a:solidFill>
                <a:ea typeface="DejaVu Sans"/>
                <a:cs typeface="Calibri" pitchFamily="34" charset="0"/>
              </a:rPr>
              <a:t> </a:t>
            </a:r>
            <a:r>
              <a:rPr lang="it-IT" sz="1400" b="1" kern="1200" spc="-1" dirty="0" err="1">
                <a:solidFill>
                  <a:srgbClr val="FF0000"/>
                </a:solidFill>
                <a:ea typeface="DejaVu Sans"/>
                <a:cs typeface="Calibri" pitchFamily="34" charset="0"/>
              </a:rPr>
              <a:t>minimisation</a:t>
            </a:r>
            <a:r>
              <a:rPr lang="it-IT" sz="1400" b="1" kern="1200" spc="-1" dirty="0">
                <a:solidFill>
                  <a:srgbClr val="FF0000"/>
                </a:solidFill>
                <a:ea typeface="DejaVu Sans"/>
                <a:cs typeface="Calibri" pitchFamily="34" charset="0"/>
              </a:rPr>
              <a:t>, </a:t>
            </a:r>
            <a:r>
              <a:rPr lang="it-IT" sz="1400" b="1" kern="1200" spc="-1" dirty="0" err="1">
                <a:solidFill>
                  <a:srgbClr val="FF0000"/>
                </a:solidFill>
                <a:ea typeface="DejaVu Sans"/>
                <a:cs typeface="Calibri" pitchFamily="34" charset="0"/>
              </a:rPr>
              <a:t>cascade</a:t>
            </a:r>
            <a:r>
              <a:rPr lang="it-IT" sz="1400" b="1" kern="1200" spc="-1" dirty="0">
                <a:solidFill>
                  <a:srgbClr val="FF0000"/>
                </a:solidFill>
                <a:ea typeface="DejaVu Sans"/>
                <a:cs typeface="Calibri" pitchFamily="34" charset="0"/>
              </a:rPr>
              <a:t> </a:t>
            </a:r>
            <a:r>
              <a:rPr lang="it-IT" sz="1400" b="1" kern="1200" spc="-1" dirty="0" err="1">
                <a:solidFill>
                  <a:srgbClr val="FF0000"/>
                </a:solidFill>
                <a:ea typeface="DejaVu Sans"/>
                <a:cs typeface="Calibri" pitchFamily="34" charset="0"/>
              </a:rPr>
              <a:t>processes</a:t>
            </a:r>
            <a:r>
              <a:rPr lang="it-IT" sz="1400" b="1" kern="1200" spc="-1" dirty="0">
                <a:solidFill>
                  <a:srgbClr val="FF0000"/>
                </a:solidFill>
                <a:ea typeface="DejaVu Sans"/>
                <a:cs typeface="Calibri" pitchFamily="34" charset="0"/>
              </a:rPr>
              <a:t> in </a:t>
            </a:r>
            <a:r>
              <a:rPr lang="it-IT" sz="1400" b="1" kern="1200" spc="-1" dirty="0" err="1">
                <a:solidFill>
                  <a:srgbClr val="FF0000"/>
                </a:solidFill>
                <a:ea typeface="DejaVu Sans"/>
                <a:cs typeface="Calibri" pitchFamily="34" charset="0"/>
              </a:rPr>
              <a:t>heavy</a:t>
            </a:r>
            <a:r>
              <a:rPr lang="it-IT" sz="1400" b="1" kern="1200" spc="-1" dirty="0">
                <a:solidFill>
                  <a:srgbClr val="FF0000"/>
                </a:solidFill>
                <a:ea typeface="DejaVu Sans"/>
                <a:cs typeface="Calibri" pitchFamily="34" charset="0"/>
              </a:rPr>
              <a:t> </a:t>
            </a:r>
            <a:r>
              <a:rPr lang="it-IT" sz="1400" b="1" kern="1200" spc="-1" dirty="0" err="1">
                <a:solidFill>
                  <a:srgbClr val="FF0000"/>
                </a:solidFill>
                <a:ea typeface="DejaVu Sans"/>
                <a:cs typeface="Calibri" pitchFamily="34" charset="0"/>
              </a:rPr>
              <a:t>kaonic</a:t>
            </a:r>
            <a:r>
              <a:rPr lang="it-IT" sz="1400" b="1" kern="1200" spc="-1" dirty="0">
                <a:solidFill>
                  <a:srgbClr val="FF0000"/>
                </a:solidFill>
                <a:ea typeface="DejaVu Sans"/>
                <a:cs typeface="Calibri" pitchFamily="34" charset="0"/>
              </a:rPr>
              <a:t> </a:t>
            </a:r>
            <a:r>
              <a:rPr lang="it-IT" sz="1400" b="1" kern="1200" spc="-1" dirty="0" err="1">
                <a:solidFill>
                  <a:srgbClr val="FF0000"/>
                </a:solidFill>
                <a:ea typeface="DejaVu Sans"/>
                <a:cs typeface="Calibri" pitchFamily="34" charset="0"/>
              </a:rPr>
              <a:t>atoms</a:t>
            </a:r>
            <a:r>
              <a:rPr lang="it-IT" sz="1400" b="1" kern="1200" spc="-1" dirty="0">
                <a:solidFill>
                  <a:srgbClr val="FF0000"/>
                </a:solidFill>
                <a:ea typeface="DejaVu Sans"/>
                <a:cs typeface="Calibri" pitchFamily="34" charset="0"/>
              </a:rPr>
              <a:t> </a:t>
            </a:r>
            <a:r>
              <a:rPr lang="it-IT" sz="1400" b="1" kern="1200" spc="-1" dirty="0" smtClean="0">
                <a:solidFill>
                  <a:srgbClr val="FF0000"/>
                </a:solidFill>
                <a:ea typeface="DejaVu Sans"/>
                <a:cs typeface="Calibri" pitchFamily="34" charset="0"/>
              </a:rPr>
              <a:t>)</a:t>
            </a:r>
          </a:p>
          <a:p>
            <a:pPr algn="ctr" defTabSz="829452"/>
            <a:r>
              <a:rPr lang="en-US" sz="1400" b="1" dirty="0"/>
              <a:t>simultaneous measurements of atomic transitions from various n levels and with different ∆n</a:t>
            </a:r>
            <a:endParaRPr lang="it-IT" sz="1400" b="1" kern="1200" spc="-1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78" name="CustomShape 4"/>
          <p:cNvSpPr/>
          <p:nvPr/>
        </p:nvSpPr>
        <p:spPr>
          <a:xfrm>
            <a:off x="1828800" y="4359344"/>
            <a:ext cx="3352800" cy="5936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 defTabSz="829452" hangingPunct="1"/>
            <a:r>
              <a:rPr lang="it-IT" sz="1600" b="1" kern="1200" spc="-1">
                <a:latin typeface="Calibri" pitchFamily="34" charset="0"/>
                <a:ea typeface="DejaVu Sans"/>
                <a:cs typeface="Calibri" pitchFamily="34" charset="0"/>
              </a:rPr>
              <a:t>Target just </a:t>
            </a:r>
            <a:r>
              <a:rPr lang="en-US" sz="1600" b="1" kern="1200" spc="-1" smtClean="0">
                <a:latin typeface="Calibri" pitchFamily="34" charset="0"/>
                <a:ea typeface="DejaVu Sans"/>
                <a:cs typeface="Calibri" pitchFamily="34" charset="0"/>
              </a:rPr>
              <a:t>behind</a:t>
            </a:r>
            <a:r>
              <a:rPr lang="it-IT" sz="1600" b="1" spc="-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600" b="1" kern="1200" spc="-1" smtClean="0">
                <a:latin typeface="Calibri" pitchFamily="34" charset="0"/>
                <a:ea typeface="DejaVu Sans"/>
                <a:cs typeface="Calibri" pitchFamily="34" charset="0"/>
              </a:rPr>
              <a:t>the </a:t>
            </a:r>
            <a:r>
              <a:rPr lang="it-IT" sz="1600" b="1" kern="1200" spc="-1" err="1">
                <a:latin typeface="Calibri" pitchFamily="34" charset="0"/>
                <a:ea typeface="DejaVu Sans"/>
                <a:cs typeface="Calibri" pitchFamily="34" charset="0"/>
              </a:rPr>
              <a:t>luminometer</a:t>
            </a:r>
            <a:r>
              <a:rPr lang="it-IT" sz="1600" b="1" kern="1200" spc="-1">
                <a:latin typeface="Calibri" pitchFamily="34" charset="0"/>
                <a:ea typeface="DejaVu Sans"/>
                <a:cs typeface="Calibri" pitchFamily="34" charset="0"/>
              </a:rPr>
              <a:t>, </a:t>
            </a:r>
            <a:endParaRPr lang="it-IT" sz="1600" b="1" kern="1200" spc="-1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algn="ctr" defTabSz="829452" hangingPunct="1"/>
            <a:r>
              <a:rPr lang="it-IT" sz="1600" b="1" kern="1200" spc="-1" err="1">
                <a:latin typeface="Calibri" pitchFamily="34" charset="0"/>
                <a:ea typeface="DejaVu Sans"/>
                <a:cs typeface="Calibri" pitchFamily="34" charset="0"/>
              </a:rPr>
              <a:t>which</a:t>
            </a:r>
            <a:r>
              <a:rPr lang="it-IT" sz="1600" b="1" kern="1200" spc="-1">
                <a:latin typeface="Calibri" pitchFamily="34" charset="0"/>
                <a:ea typeface="DejaVu Sans"/>
                <a:cs typeface="Calibri" pitchFamily="34" charset="0"/>
              </a:rPr>
              <a:t> </a:t>
            </a:r>
            <a:r>
              <a:rPr lang="it-IT" sz="1600" b="1" kern="1200" spc="-1" err="1">
                <a:latin typeface="Calibri" pitchFamily="34" charset="0"/>
                <a:ea typeface="DejaVu Sans"/>
                <a:cs typeface="Calibri" pitchFamily="34" charset="0"/>
              </a:rPr>
              <a:t>is</a:t>
            </a:r>
            <a:r>
              <a:rPr lang="it-IT" sz="1600" b="1" kern="1200" spc="-1">
                <a:latin typeface="Calibri" pitchFamily="34" charset="0"/>
                <a:ea typeface="DejaVu Sans"/>
                <a:cs typeface="Calibri" pitchFamily="34" charset="0"/>
              </a:rPr>
              <a:t> </a:t>
            </a:r>
            <a:r>
              <a:rPr lang="it-IT" sz="1600" b="1" kern="1200" spc="-1" err="1">
                <a:latin typeface="Calibri" pitchFamily="34" charset="0"/>
                <a:ea typeface="DejaVu Sans"/>
                <a:cs typeface="Calibri" pitchFamily="34" charset="0"/>
              </a:rPr>
              <a:t>used</a:t>
            </a:r>
            <a:r>
              <a:rPr lang="it-IT" sz="1600" b="1" kern="1200" spc="-1">
                <a:latin typeface="Calibri" pitchFamily="34" charset="0"/>
                <a:ea typeface="DejaVu Sans"/>
                <a:cs typeface="Calibri" pitchFamily="34" charset="0"/>
              </a:rPr>
              <a:t> </a:t>
            </a:r>
            <a:r>
              <a:rPr lang="it-IT" sz="1600" b="1" kern="1200" spc="-1" err="1">
                <a:latin typeface="Calibri" pitchFamily="34" charset="0"/>
                <a:ea typeface="DejaVu Sans"/>
                <a:cs typeface="Calibri" pitchFamily="34" charset="0"/>
              </a:rPr>
              <a:t>as</a:t>
            </a:r>
            <a:r>
              <a:rPr lang="it-IT" sz="1600" b="1" kern="1200" spc="-1">
                <a:latin typeface="Calibri" pitchFamily="34" charset="0"/>
                <a:ea typeface="DejaVu Sans"/>
                <a:cs typeface="Calibri" pitchFamily="34" charset="0"/>
              </a:rPr>
              <a:t> </a:t>
            </a:r>
            <a:r>
              <a:rPr lang="it-IT" sz="1600" b="1" kern="1200" spc="-1" smtClean="0">
                <a:latin typeface="Calibri" pitchFamily="34" charset="0"/>
                <a:ea typeface="DejaVu Sans"/>
                <a:cs typeface="Calibri" pitchFamily="34" charset="0"/>
              </a:rPr>
              <a:t>trigger</a:t>
            </a:r>
            <a:endParaRPr lang="it-IT" sz="1600" b="1" kern="1200" spc="-1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Shape 8">
            <a:extLst>
              <a:ext uri="{FF2B5EF4-FFF2-40B4-BE49-F238E27FC236}">
                <a16:creationId xmlns:a16="http://schemas.microsoft.com/office/drawing/2014/main" xmlns="" id="{7FE1F07D-AB86-4897-B58F-33364365CB68}"/>
              </a:ext>
            </a:extLst>
          </p:cNvPr>
          <p:cNvSpPr txBox="1"/>
          <p:nvPr/>
        </p:nvSpPr>
        <p:spPr>
          <a:xfrm>
            <a:off x="7049689" y="5053466"/>
            <a:ext cx="2828761" cy="157593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 defTabSz="829452" hangingPunct="1">
              <a:buClr>
                <a:srgbClr val="000000"/>
              </a:buClr>
              <a:buSzPct val="45000"/>
            </a:pPr>
            <a:r>
              <a:rPr lang="it-IT" sz="1814" b="0" kern="1200" spc="-1" dirty="0">
                <a:solidFill>
                  <a:srgbClr val="4D25F7"/>
                </a:solidFill>
                <a:latin typeface="Arial"/>
                <a:ea typeface="Arial"/>
              </a:rPr>
              <a:t>~ </a:t>
            </a:r>
            <a:r>
              <a:rPr lang="it-IT" sz="1814" b="0" kern="1200" spc="-1" dirty="0">
                <a:solidFill>
                  <a:srgbClr val="4D25F7"/>
                </a:solidFill>
                <a:latin typeface="Times New Roman"/>
                <a:ea typeface="DejaVu Sans"/>
              </a:rPr>
              <a:t>360 pb-1 (</a:t>
            </a:r>
            <a:r>
              <a:rPr lang="it-IT" sz="1814" b="0" kern="1200" spc="-1" dirty="0">
                <a:solidFill>
                  <a:srgbClr val="4D25F7"/>
                </a:solidFill>
                <a:latin typeface="Arial"/>
                <a:ea typeface="Arial"/>
              </a:rPr>
              <a:t>~ </a:t>
            </a:r>
            <a:r>
              <a:rPr lang="it-IT" sz="1814" b="0" kern="1200" spc="-1" dirty="0" smtClean="0">
                <a:solidFill>
                  <a:srgbClr val="4D25F7"/>
                </a:solidFill>
                <a:latin typeface="Times New Roman"/>
                <a:ea typeface="DejaVu Sans"/>
              </a:rPr>
              <a:t>40 </a:t>
            </a:r>
            <a:r>
              <a:rPr lang="it-IT" sz="1814" b="0" kern="1200" spc="-1" dirty="0" err="1">
                <a:solidFill>
                  <a:srgbClr val="4D25F7"/>
                </a:solidFill>
                <a:latin typeface="Times New Roman"/>
                <a:ea typeface="DejaVu Sans"/>
              </a:rPr>
              <a:t>days</a:t>
            </a:r>
            <a:r>
              <a:rPr lang="it-IT" sz="1814" b="0" kern="1200" spc="-1" dirty="0">
                <a:solidFill>
                  <a:srgbClr val="4D25F7"/>
                </a:solidFill>
                <a:latin typeface="Times New Roman"/>
                <a:ea typeface="DejaVu Sans"/>
              </a:rPr>
              <a:t>) of </a:t>
            </a:r>
            <a:r>
              <a:rPr lang="it-IT" sz="1814" b="0" kern="1200" spc="-1" dirty="0" err="1">
                <a:solidFill>
                  <a:srgbClr val="4D25F7"/>
                </a:solidFill>
                <a:latin typeface="Times New Roman"/>
                <a:ea typeface="DejaVu Sans"/>
              </a:rPr>
              <a:t>beamtime</a:t>
            </a:r>
            <a:r>
              <a:rPr lang="it-IT" sz="1814" b="0" kern="1200" spc="-1" dirty="0">
                <a:solidFill>
                  <a:srgbClr val="4D25F7"/>
                </a:solidFill>
                <a:latin typeface="Times New Roman"/>
                <a:ea typeface="DejaVu Sans"/>
              </a:rPr>
              <a:t> </a:t>
            </a:r>
            <a:r>
              <a:rPr lang="it-IT" sz="1814" b="0" kern="1200" spc="-1" dirty="0" err="1">
                <a:solidFill>
                  <a:srgbClr val="4D25F7"/>
                </a:solidFill>
                <a:latin typeface="Times New Roman"/>
                <a:ea typeface="DejaVu Sans"/>
              </a:rPr>
              <a:t>requested</a:t>
            </a:r>
            <a:endParaRPr lang="it-IT" sz="1814" b="0" kern="1200" spc="-1" dirty="0">
              <a:solidFill>
                <a:srgbClr val="4D25F7"/>
              </a:solidFill>
              <a:latin typeface="Arial"/>
            </a:endParaRPr>
          </a:p>
          <a:p>
            <a:pPr marL="195934" indent="-195934" algn="ctr" defTabSz="829452" hangingPunct="1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1814" b="0" kern="1200" spc="-1" dirty="0">
              <a:solidFill>
                <a:srgbClr val="4D25F7"/>
              </a:solidFill>
              <a:latin typeface="Arial"/>
            </a:endParaRPr>
          </a:p>
          <a:p>
            <a:pPr algn="ctr" defTabSz="829452" hangingPunct="1">
              <a:buClr>
                <a:srgbClr val="000000"/>
              </a:buClr>
              <a:buSzPct val="45000"/>
            </a:pPr>
            <a:r>
              <a:rPr lang="it-IT" sz="1814" b="0" kern="1200" spc="-1" dirty="0">
                <a:solidFill>
                  <a:srgbClr val="4D25F7"/>
                </a:solidFill>
                <a:latin typeface="Times New Roman"/>
                <a:ea typeface="DejaVu Sans"/>
              </a:rPr>
              <a:t>!!! </a:t>
            </a:r>
            <a:r>
              <a:rPr lang="it-IT" sz="1814" b="0" kern="1200" spc="-1" dirty="0" err="1">
                <a:solidFill>
                  <a:srgbClr val="4D25F7"/>
                </a:solidFill>
                <a:latin typeface="Times New Roman"/>
                <a:ea typeface="DejaVu Sans"/>
              </a:rPr>
              <a:t>Similar</a:t>
            </a:r>
            <a:r>
              <a:rPr lang="it-IT" sz="1814" b="0" kern="1200" spc="-1" dirty="0">
                <a:solidFill>
                  <a:srgbClr val="4D25F7"/>
                </a:solidFill>
                <a:latin typeface="Times New Roman"/>
                <a:ea typeface="DejaVu Sans"/>
              </a:rPr>
              <a:t> </a:t>
            </a:r>
            <a:r>
              <a:rPr lang="it-IT" sz="1814" b="0" kern="1200" spc="-1" dirty="0" err="1">
                <a:solidFill>
                  <a:srgbClr val="4D25F7"/>
                </a:solidFill>
                <a:latin typeface="Times New Roman"/>
                <a:ea typeface="DejaVu Sans"/>
              </a:rPr>
              <a:t>estimations</a:t>
            </a:r>
            <a:r>
              <a:rPr lang="it-IT" sz="1814" b="0" kern="1200" spc="-1" dirty="0">
                <a:solidFill>
                  <a:srgbClr val="4D25F7"/>
                </a:solidFill>
                <a:latin typeface="Times New Roman"/>
                <a:ea typeface="DejaVu Sans"/>
              </a:rPr>
              <a:t> for </a:t>
            </a:r>
            <a:r>
              <a:rPr lang="it-IT" sz="1814" b="0" kern="1200" spc="-1" dirty="0" err="1">
                <a:solidFill>
                  <a:srgbClr val="4D25F7"/>
                </a:solidFill>
                <a:latin typeface="Times New Roman"/>
                <a:ea typeface="DejaVu Sans"/>
              </a:rPr>
              <a:t>each</a:t>
            </a:r>
            <a:r>
              <a:rPr lang="it-IT" sz="1814" b="0" kern="1200" spc="-1" dirty="0">
                <a:solidFill>
                  <a:srgbClr val="4D25F7"/>
                </a:solidFill>
                <a:latin typeface="Times New Roman"/>
                <a:ea typeface="DejaVu Sans"/>
              </a:rPr>
              <a:t> target !!!</a:t>
            </a:r>
            <a:endParaRPr lang="it-IT" sz="1814" b="0" kern="1200" spc="-1" dirty="0">
              <a:solidFill>
                <a:srgbClr val="4D25F7"/>
              </a:solidFill>
              <a:latin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65F322D-F027-4976-ADA2-354B493A6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343102"/>
            <a:ext cx="4035292" cy="26860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2893" y="76200"/>
            <a:ext cx="7535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9452"/>
            <a:r>
              <a:rPr lang="it-IT" sz="2800" b="1" err="1" smtClean="0">
                <a:solidFill>
                  <a:srgbClr val="4D25F7"/>
                </a:solidFill>
                <a:latin typeface="Calibri" panose="020F0502020204030204" pitchFamily="34" charset="0"/>
              </a:rPr>
              <a:t>Heavy</a:t>
            </a:r>
            <a:r>
              <a:rPr lang="it-IT" sz="2800" b="1" smtClean="0">
                <a:solidFill>
                  <a:srgbClr val="4D25F7"/>
                </a:solidFill>
                <a:latin typeface="Calibri" panose="020F0502020204030204" pitchFamily="34" charset="0"/>
              </a:rPr>
              <a:t> (high Z) </a:t>
            </a:r>
            <a:r>
              <a:rPr lang="it-IT" sz="2800" b="1">
                <a:solidFill>
                  <a:srgbClr val="4D25F7"/>
                </a:solidFill>
                <a:latin typeface="Calibri" panose="020F0502020204030204" pitchFamily="34" charset="0"/>
              </a:rPr>
              <a:t>kaonic </a:t>
            </a:r>
            <a:r>
              <a:rPr lang="it-IT" sz="2800" b="1" err="1" smtClean="0">
                <a:solidFill>
                  <a:srgbClr val="4D25F7"/>
                </a:solidFill>
                <a:latin typeface="Calibri" panose="020F0502020204030204" pitchFamily="34" charset="0"/>
              </a:rPr>
              <a:t>atoms</a:t>
            </a:r>
            <a:r>
              <a:rPr lang="it-IT" sz="2800" b="1">
                <a:solidFill>
                  <a:srgbClr val="4D25F7"/>
                </a:solidFill>
                <a:latin typeface="Calibri" panose="020F0502020204030204" pitchFamily="34" charset="0"/>
              </a:rPr>
              <a:t> </a:t>
            </a:r>
            <a:r>
              <a:rPr lang="it-IT" sz="2800" b="1" err="1" smtClean="0">
                <a:solidFill>
                  <a:srgbClr val="4D25F7"/>
                </a:solidFill>
                <a:latin typeface="Calibri" panose="020F0502020204030204" pitchFamily="34" charset="0"/>
              </a:rPr>
              <a:t>using</a:t>
            </a:r>
            <a:r>
              <a:rPr lang="it-IT" sz="2800" b="1" smtClean="0">
                <a:solidFill>
                  <a:srgbClr val="4D25F7"/>
                </a:solidFill>
                <a:latin typeface="Calibri" panose="020F0502020204030204" pitchFamily="34" charset="0"/>
              </a:rPr>
              <a:t>  High </a:t>
            </a:r>
            <a:r>
              <a:rPr lang="it-IT" sz="2800" b="1" err="1" smtClean="0">
                <a:solidFill>
                  <a:srgbClr val="4D25F7"/>
                </a:solidFill>
                <a:latin typeface="Calibri" panose="020F0502020204030204" pitchFamily="34" charset="0"/>
              </a:rPr>
              <a:t>Purity</a:t>
            </a:r>
            <a:r>
              <a:rPr lang="it-IT" sz="2800" b="1" smtClean="0">
                <a:solidFill>
                  <a:srgbClr val="4D25F7"/>
                </a:solidFill>
                <a:latin typeface="Calibri" panose="020F0502020204030204" pitchFamily="34" charset="0"/>
              </a:rPr>
              <a:t> GE</a:t>
            </a:r>
            <a:endParaRPr lang="it-IT" sz="2800" b="1">
              <a:solidFill>
                <a:srgbClr val="4D25F7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227A317-9806-4A21-A616-1CB176738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62000"/>
            <a:ext cx="3501966" cy="1828800"/>
          </a:xfrm>
          <a:prstGeom prst="rect">
            <a:avLst/>
          </a:prstGeom>
        </p:spPr>
      </p:pic>
      <p:sp>
        <p:nvSpPr>
          <p:cNvPr id="12" name="TextShape 5"/>
          <p:cNvSpPr txBox="1"/>
          <p:nvPr/>
        </p:nvSpPr>
        <p:spPr>
          <a:xfrm>
            <a:off x="49419" y="666267"/>
            <a:ext cx="6744891" cy="731566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noFill/>
          </a:ln>
        </p:spPr>
        <p:txBody>
          <a:bodyPr lIns="81638" tIns="40819" rIns="81638" bIns="40819"/>
          <a:lstStyle/>
          <a:p>
            <a:pPr algn="ctr" defTabSz="829452"/>
            <a:r>
              <a:rPr lang="it-IT" sz="2000" b="1" i="1" dirty="0" err="1" smtClean="0"/>
              <a:t>Charged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Kaon</a:t>
            </a:r>
            <a:r>
              <a:rPr lang="it-IT" sz="2000" b="1" i="1" dirty="0" smtClean="0"/>
              <a:t> Mass puzzle:</a:t>
            </a:r>
            <a:r>
              <a:rPr lang="it-IT" sz="2000" b="1" dirty="0" smtClean="0"/>
              <a:t> </a:t>
            </a:r>
          </a:p>
          <a:p>
            <a:pPr algn="ctr" defTabSz="829452"/>
            <a:r>
              <a:rPr lang="it-IT" sz="2000" b="1" dirty="0" smtClean="0"/>
              <a:t>ready for a </a:t>
            </a:r>
            <a:r>
              <a:rPr lang="en-US" sz="2000" b="1" dirty="0" smtClean="0"/>
              <a:t>f</a:t>
            </a:r>
            <a:r>
              <a:rPr lang="en-US" sz="2000" b="1" kern="1200" spc="-1" dirty="0" smtClean="0">
                <a:ea typeface="DejaVu Sans"/>
                <a:cs typeface="Calibri" pitchFamily="34" charset="0"/>
              </a:rPr>
              <a:t>easibility</a:t>
            </a:r>
            <a:r>
              <a:rPr lang="it-IT" sz="2000" b="1" kern="1200" spc="-1" dirty="0" smtClean="0">
                <a:ea typeface="DejaVu Sans"/>
                <a:cs typeface="Calibri" pitchFamily="34" charset="0"/>
              </a:rPr>
              <a:t> </a:t>
            </a:r>
            <a:r>
              <a:rPr lang="it-IT" sz="2000" b="1" kern="1200" spc="-1" dirty="0">
                <a:ea typeface="DejaVu Sans"/>
                <a:cs typeface="Calibri" pitchFamily="34" charset="0"/>
              </a:rPr>
              <a:t>test </a:t>
            </a:r>
            <a:r>
              <a:rPr lang="it-IT" sz="2000" b="1" kern="1200" spc="-1" dirty="0" err="1" smtClean="0">
                <a:ea typeface="DejaVu Sans"/>
                <a:cs typeface="Calibri" pitchFamily="34" charset="0"/>
              </a:rPr>
              <a:t>run</a:t>
            </a:r>
            <a:r>
              <a:rPr lang="it-IT" sz="2000" b="1" kern="1200" spc="-1" dirty="0" smtClean="0">
                <a:ea typeface="DejaVu Sans"/>
                <a:cs typeface="Calibri" pitchFamily="34" charset="0"/>
              </a:rPr>
              <a:t> </a:t>
            </a:r>
            <a:r>
              <a:rPr lang="it-IT" sz="2000" b="1" kern="1200" spc="-1" dirty="0" err="1" smtClean="0">
                <a:ea typeface="DejaVu Sans"/>
                <a:cs typeface="Calibri" pitchFamily="34" charset="0"/>
              </a:rPr>
              <a:t>using</a:t>
            </a:r>
            <a:r>
              <a:rPr lang="it-IT" sz="2000" b="1" kern="1200" spc="-1" dirty="0" smtClean="0">
                <a:ea typeface="DejaVu Sans"/>
                <a:cs typeface="Calibri" pitchFamily="34" charset="0"/>
              </a:rPr>
              <a:t> Pb target</a:t>
            </a:r>
            <a:endParaRPr lang="it-IT" sz="2000" b="1" spc="-1" dirty="0">
              <a:ea typeface="DejaVu Sans"/>
              <a:cs typeface="Calibri" pitchFamily="34" charset="0"/>
            </a:endParaRPr>
          </a:p>
        </p:txBody>
      </p:sp>
      <p:pic>
        <p:nvPicPr>
          <p:cNvPr id="1026" name="Picture 2" descr="F:\Workshops&amp;Conferences\PANIC2021\20191105_Ge_0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705" y="1397833"/>
            <a:ext cx="3427895" cy="28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6400800"/>
            <a:ext cx="1447800" cy="3180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 flipV="1">
            <a:off x="1752600" y="2343102"/>
            <a:ext cx="1669264" cy="42167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61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Shape 2">
            <a:extLst>
              <a:ext uri="{FF2B5EF4-FFF2-40B4-BE49-F238E27FC236}">
                <a16:creationId xmlns:a16="http://schemas.microsoft.com/office/drawing/2014/main" xmlns="" id="{D6E46199-EF0F-4A8A-AA93-EB4513B55407}"/>
              </a:ext>
            </a:extLst>
          </p:cNvPr>
          <p:cNvSpPr txBox="1"/>
          <p:nvPr/>
        </p:nvSpPr>
        <p:spPr>
          <a:xfrm>
            <a:off x="1134798" y="228600"/>
            <a:ext cx="7628202" cy="67486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defTabSz="829452" hangingPunct="1"/>
            <a:r>
              <a:rPr lang="it-IT" sz="3200" b="1" kern="1200" spc="-1" dirty="0" smtClean="0">
                <a:solidFill>
                  <a:srgbClr val="4D25F7"/>
                </a:solidFill>
                <a:latin typeface="Calibri" panose="020F0502020204030204" pitchFamily="34" charset="0"/>
                <a:ea typeface="Calibri"/>
              </a:rPr>
              <a:t>Light </a:t>
            </a:r>
            <a:r>
              <a:rPr lang="it-IT" sz="3200" b="1" spc="-1" dirty="0" err="1">
                <a:solidFill>
                  <a:srgbClr val="4D25F7"/>
                </a:solidFill>
                <a:latin typeface="Calibri" panose="020F0502020204030204" pitchFamily="34" charset="0"/>
                <a:ea typeface="Calibri"/>
              </a:rPr>
              <a:t>k</a:t>
            </a:r>
            <a:r>
              <a:rPr lang="it-IT" sz="3200" b="1" kern="1200" spc="-1" dirty="0" err="1" smtClean="0">
                <a:solidFill>
                  <a:srgbClr val="4D25F7"/>
                </a:solidFill>
                <a:latin typeface="Calibri" panose="020F0502020204030204" pitchFamily="34" charset="0"/>
                <a:ea typeface="Calibri"/>
              </a:rPr>
              <a:t>aonic</a:t>
            </a:r>
            <a:r>
              <a:rPr lang="it-IT" sz="3200" b="1" kern="1200" spc="-1" dirty="0" smtClean="0">
                <a:solidFill>
                  <a:srgbClr val="4D25F7"/>
                </a:solidFill>
                <a:latin typeface="Calibri" panose="020F0502020204030204" pitchFamily="34" charset="0"/>
                <a:ea typeface="Calibri"/>
              </a:rPr>
              <a:t> </a:t>
            </a:r>
            <a:r>
              <a:rPr lang="it-IT" sz="3200" b="1" kern="1200" spc="-1" dirty="0" err="1" smtClean="0">
                <a:solidFill>
                  <a:srgbClr val="4D25F7"/>
                </a:solidFill>
                <a:latin typeface="Calibri" panose="020F0502020204030204" pitchFamily="34" charset="0"/>
                <a:ea typeface="Calibri"/>
              </a:rPr>
              <a:t>atoms</a:t>
            </a:r>
            <a:r>
              <a:rPr lang="it-IT" sz="3200" b="1" kern="1200" spc="-1" dirty="0" smtClean="0">
                <a:solidFill>
                  <a:srgbClr val="4D25F7"/>
                </a:solidFill>
                <a:latin typeface="Calibri" panose="020F0502020204030204" pitchFamily="34" charset="0"/>
                <a:ea typeface="Calibri"/>
              </a:rPr>
              <a:t> </a:t>
            </a:r>
            <a:r>
              <a:rPr lang="it-IT" sz="3200" b="1" kern="1200" spc="-1" dirty="0" err="1" smtClean="0">
                <a:solidFill>
                  <a:srgbClr val="4D25F7"/>
                </a:solidFill>
                <a:latin typeface="Calibri" panose="020F0502020204030204" pitchFamily="34" charset="0"/>
                <a:ea typeface="Calibri"/>
              </a:rPr>
              <a:t>measurements</a:t>
            </a:r>
            <a:endParaRPr lang="it-IT" sz="3200" b="1" kern="1200" spc="-1" dirty="0">
              <a:solidFill>
                <a:srgbClr val="4D25F7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2C2DF0FE-EA24-4D85-943B-9782EB20B830}"/>
              </a:ext>
            </a:extLst>
          </p:cNvPr>
          <p:cNvSpPr txBox="1"/>
          <p:nvPr/>
        </p:nvSpPr>
        <p:spPr>
          <a:xfrm>
            <a:off x="495300" y="804208"/>
            <a:ext cx="9105900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dirty="0">
                <a:latin typeface="Calibri" panose="020F0502020204030204" pitchFamily="34" charset="0"/>
              </a:rPr>
              <a:t>Expected impact: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</a:rPr>
              <a:t>kaon-nuclei potential and chiral models below threshold and the nature of  Λ(1405).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</a:rPr>
              <a:t>astrophysics: search for dark matter with strangeness and the equation of state for neutrons stars 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xmlns="" id="{EEE2A03F-B5B9-48D2-BD5B-FC28944ED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6" y="2004537"/>
            <a:ext cx="5772694" cy="4701063"/>
          </a:xfrm>
          <a:prstGeom prst="rect">
            <a:avLst/>
          </a:prstGeom>
        </p:spPr>
      </p:pic>
      <p:sp>
        <p:nvSpPr>
          <p:cNvPr id="6" name="TextShape 1">
            <a:extLst>
              <a:ext uri="{FF2B5EF4-FFF2-40B4-BE49-F238E27FC236}">
                <a16:creationId xmlns:a16="http://schemas.microsoft.com/office/drawing/2014/main" xmlns="" id="{4FE4AF15-BF49-41DD-B3E6-5D64BE827309}"/>
              </a:ext>
            </a:extLst>
          </p:cNvPr>
          <p:cNvSpPr txBox="1"/>
          <p:nvPr/>
        </p:nvSpPr>
        <p:spPr>
          <a:xfrm>
            <a:off x="5683332" y="4940375"/>
            <a:ext cx="4002252" cy="1689025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FFC000"/>
            </a:solidFill>
          </a:ln>
        </p:spPr>
        <p:txBody>
          <a:bodyPr lIns="81638" tIns="40819" rIns="81638" bIns="40819"/>
          <a:lstStyle/>
          <a:p>
            <a:pPr algn="ctr" defTabSz="829452" hangingPunct="1"/>
            <a:endParaRPr lang="it-IT" b="0" kern="1200" spc="-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algn="ctr" defTabSz="829452" hangingPunct="1"/>
            <a:r>
              <a:rPr lang="it-IT" b="1" kern="1200" spc="-1" dirty="0" smtClean="0">
                <a:solidFill>
                  <a:srgbClr val="FF0000"/>
                </a:solidFill>
                <a:latin typeface="Calibri" pitchFamily="34" charset="0"/>
                <a:ea typeface="DejaVu Sans"/>
                <a:cs typeface="Calibri" pitchFamily="34" charset="0"/>
              </a:rPr>
              <a:t>Targets </a:t>
            </a:r>
            <a:r>
              <a:rPr lang="it-IT" b="1" kern="1200" spc="-1" dirty="0">
                <a:solidFill>
                  <a:srgbClr val="FF0000"/>
                </a:solidFill>
                <a:latin typeface="Calibri" pitchFamily="34" charset="0"/>
                <a:ea typeface="DejaVu Sans"/>
                <a:cs typeface="Calibri" pitchFamily="34" charset="0"/>
              </a:rPr>
              <a:t>: </a:t>
            </a:r>
            <a:r>
              <a:rPr lang="it-IT" b="1" kern="1200" spc="-1" baseline="30000" dirty="0">
                <a:solidFill>
                  <a:srgbClr val="FF0000"/>
                </a:solidFill>
                <a:latin typeface="Calibri" pitchFamily="34" charset="0"/>
                <a:ea typeface="DejaVu Sans"/>
                <a:cs typeface="Calibri" pitchFamily="34" charset="0"/>
              </a:rPr>
              <a:t>3,4</a:t>
            </a:r>
            <a:r>
              <a:rPr lang="it-IT" b="1" kern="1200" spc="-1" dirty="0">
                <a:solidFill>
                  <a:srgbClr val="FF0000"/>
                </a:solidFill>
                <a:latin typeface="Calibri" pitchFamily="34" charset="0"/>
                <a:ea typeface="DejaVu Sans"/>
                <a:cs typeface="Calibri" pitchFamily="34" charset="0"/>
              </a:rPr>
              <a:t>He, </a:t>
            </a:r>
            <a:r>
              <a:rPr lang="it-IT" b="1" kern="1200" spc="-1" baseline="30000" dirty="0">
                <a:solidFill>
                  <a:srgbClr val="FF0000"/>
                </a:solidFill>
                <a:latin typeface="Calibri" pitchFamily="34" charset="0"/>
                <a:ea typeface="DejaVu Sans"/>
                <a:cs typeface="Calibri" pitchFamily="34" charset="0"/>
              </a:rPr>
              <a:t>6,7</a:t>
            </a:r>
            <a:r>
              <a:rPr lang="it-IT" b="1" kern="1200" spc="-1" dirty="0">
                <a:solidFill>
                  <a:srgbClr val="FF0000"/>
                </a:solidFill>
                <a:latin typeface="Calibri" pitchFamily="34" charset="0"/>
                <a:ea typeface="DejaVu Sans"/>
                <a:cs typeface="Calibri" pitchFamily="34" charset="0"/>
              </a:rPr>
              <a:t>Li, </a:t>
            </a:r>
            <a:r>
              <a:rPr lang="it-IT" b="1" kern="1200" spc="-1" baseline="30000" dirty="0">
                <a:solidFill>
                  <a:srgbClr val="FF0000"/>
                </a:solidFill>
                <a:latin typeface="Calibri" pitchFamily="34" charset="0"/>
                <a:ea typeface="DejaVu Sans"/>
                <a:cs typeface="Calibri" pitchFamily="34" charset="0"/>
              </a:rPr>
              <a:t>8,9</a:t>
            </a:r>
            <a:r>
              <a:rPr lang="it-IT" b="1" kern="1200" spc="-1" dirty="0">
                <a:solidFill>
                  <a:srgbClr val="FF0000"/>
                </a:solidFill>
                <a:latin typeface="Calibri" pitchFamily="34" charset="0"/>
                <a:ea typeface="DejaVu Sans"/>
                <a:cs typeface="Calibri" pitchFamily="34" charset="0"/>
              </a:rPr>
              <a:t>Be, </a:t>
            </a:r>
            <a:r>
              <a:rPr lang="it-IT" b="1" kern="1200" spc="-1" baseline="30000" dirty="0" smtClean="0">
                <a:solidFill>
                  <a:srgbClr val="FF0000"/>
                </a:solidFill>
                <a:latin typeface="Calibri" pitchFamily="34" charset="0"/>
                <a:ea typeface="DejaVu Sans"/>
                <a:cs typeface="Calibri" pitchFamily="34" charset="0"/>
              </a:rPr>
              <a:t>10,11</a:t>
            </a:r>
            <a:r>
              <a:rPr lang="it-IT" b="1" kern="1200" spc="-1" dirty="0" smtClean="0">
                <a:solidFill>
                  <a:srgbClr val="FF0000"/>
                </a:solidFill>
                <a:latin typeface="Calibri" pitchFamily="34" charset="0"/>
                <a:ea typeface="DejaVu Sans"/>
                <a:cs typeface="Calibri" pitchFamily="34" charset="0"/>
              </a:rPr>
              <a:t>B</a:t>
            </a:r>
          </a:p>
          <a:p>
            <a:pPr marL="285750" indent="-285750" algn="ctr" defTabSz="829452" hangingPunct="1">
              <a:buFontTx/>
              <a:buChar char="-"/>
            </a:pPr>
            <a:endParaRPr lang="it-IT" kern="120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 defTabSz="829452" hangingPunct="1"/>
            <a:r>
              <a:rPr lang="en-US" dirty="0">
                <a:latin typeface="Calibri" pitchFamily="34" charset="0"/>
                <a:cs typeface="Calibri" pitchFamily="34" charset="0"/>
              </a:rPr>
              <a:t>both low level and high level transitions with ∆n = 1, 2, ...5, and energies in the range 10-100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8250" y="2286000"/>
            <a:ext cx="4637334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In particular, the first measurement of 3He,4He </a:t>
            </a:r>
            <a:r>
              <a:rPr lang="en-US" b="1" dirty="0">
                <a:latin typeface="Calibri" panose="020F0502020204030204" pitchFamily="34" charset="0"/>
              </a:rPr>
              <a:t>(2p → 1s) </a:t>
            </a:r>
            <a:r>
              <a:rPr lang="en-US" b="1" dirty="0" smtClean="0">
                <a:latin typeface="Calibri" panose="020F0502020204030204" pitchFamily="34" charset="0"/>
              </a:rPr>
              <a:t>transition, will put stronger </a:t>
            </a:r>
            <a:r>
              <a:rPr lang="en-US" b="1" dirty="0">
                <a:latin typeface="Calibri" panose="020F0502020204030204" pitchFamily="34" charset="0"/>
              </a:rPr>
              <a:t>constraints on the theoretical models describing the kaon-nucleon interaction in systems with more than two nucleons </a:t>
            </a:r>
          </a:p>
        </p:txBody>
      </p:sp>
    </p:spTree>
    <p:extLst>
      <p:ext uri="{BB962C8B-B14F-4D97-AF65-F5344CB8AC3E}">
        <p14:creationId xmlns:p14="http://schemas.microsoft.com/office/powerpoint/2010/main" val="346515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8FB5D63F-8344-4437-9476-B88EC651F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0" y="856596"/>
            <a:ext cx="2689988" cy="264860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66714FC1-B963-4B5C-BA2A-851E72D87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19152"/>
            <a:ext cx="3859302" cy="21574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75E0BAE-4A33-488B-BA9A-CA2A38BC0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914400"/>
            <a:ext cx="3451999" cy="20048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F9050324-FBC4-4918-BCF1-625F0E672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2" y="3657601"/>
            <a:ext cx="3031577" cy="285698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665BEB46-05E1-4E02-8308-07C8C3E822EE}"/>
              </a:ext>
            </a:extLst>
          </p:cNvPr>
          <p:cNvSpPr txBox="1"/>
          <p:nvPr/>
        </p:nvSpPr>
        <p:spPr>
          <a:xfrm>
            <a:off x="3505200" y="3320499"/>
            <a:ext cx="160020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800" spc="-1" err="1">
                <a:latin typeface="Times New Roman"/>
                <a:ea typeface="Calibri"/>
              </a:rPr>
              <a:t>Cd</a:t>
            </a:r>
            <a:r>
              <a:rPr lang="it-IT" sz="2800" spc="-1">
                <a:latin typeface="Times New Roman"/>
                <a:ea typeface="Calibri"/>
              </a:rPr>
              <a:t>(Zn)Te</a:t>
            </a:r>
            <a:r>
              <a:rPr lang="it-IT" sz="2800" kern="1200" spc="-1">
                <a:latin typeface="Times New Roman"/>
                <a:ea typeface="Calibri"/>
              </a:rPr>
              <a:t> </a:t>
            </a:r>
            <a:endParaRPr lang="en-US" b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5A427D73-A2EE-46C5-B851-0B5799541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078" y="3320499"/>
            <a:ext cx="3534172" cy="184954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5FA8AD44-E988-4952-BEA1-D7D72B81FB2E}"/>
              </a:ext>
            </a:extLst>
          </p:cNvPr>
          <p:cNvSpPr txBox="1"/>
          <p:nvPr/>
        </p:nvSpPr>
        <p:spPr>
          <a:xfrm>
            <a:off x="1066800" y="76200"/>
            <a:ext cx="842645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800" b="1" kern="1200" spc="-1" smtClean="0">
                <a:solidFill>
                  <a:srgbClr val="4D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New detectors  - SDD 1mm </a:t>
            </a:r>
            <a:r>
              <a:rPr lang="it-IT" sz="2800" b="1" kern="1200" spc="-1" err="1" smtClean="0">
                <a:solidFill>
                  <a:srgbClr val="4D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thickness</a:t>
            </a:r>
            <a:r>
              <a:rPr lang="it-IT" sz="2800" b="1" kern="1200" spc="-1" smtClean="0">
                <a:solidFill>
                  <a:srgbClr val="4D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/ </a:t>
            </a:r>
            <a:r>
              <a:rPr lang="it-IT" sz="2800" b="1" spc="-1" err="1" smtClean="0">
                <a:solidFill>
                  <a:srgbClr val="4D25F7"/>
                </a:solidFill>
                <a:ea typeface="Calibri"/>
              </a:rPr>
              <a:t>Cd</a:t>
            </a:r>
            <a:r>
              <a:rPr lang="it-IT" sz="2800" b="1" spc="-1" smtClean="0">
                <a:solidFill>
                  <a:srgbClr val="4D25F7"/>
                </a:solidFill>
                <a:ea typeface="Calibri"/>
              </a:rPr>
              <a:t>(Zn)Te</a:t>
            </a:r>
            <a:r>
              <a:rPr lang="it-IT" sz="2800" b="1" kern="1200" spc="-1" smtClean="0">
                <a:solidFill>
                  <a:srgbClr val="4D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 </a:t>
            </a:r>
            <a:endParaRPr lang="en-US" sz="2800" b="1">
              <a:solidFill>
                <a:srgbClr val="4D25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Shape 6">
            <a:extLst>
              <a:ext uri="{FF2B5EF4-FFF2-40B4-BE49-F238E27FC236}">
                <a16:creationId xmlns:a16="http://schemas.microsoft.com/office/drawing/2014/main" xmlns="" id="{2799F8A4-514B-401B-8A38-3429CB19E315}"/>
              </a:ext>
            </a:extLst>
          </p:cNvPr>
          <p:cNvSpPr txBox="1"/>
          <p:nvPr/>
        </p:nvSpPr>
        <p:spPr>
          <a:xfrm>
            <a:off x="5615801" y="5627241"/>
            <a:ext cx="4213999" cy="1154559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439157"/>
            </a:solidFill>
          </a:ln>
        </p:spPr>
        <p:txBody>
          <a:bodyPr lIns="81638" tIns="40819" rIns="81638" bIns="40819"/>
          <a:lstStyle/>
          <a:p>
            <a:pPr algn="ctr" defTabSz="829452"/>
            <a:r>
              <a:rPr lang="en-US" dirty="0"/>
              <a:t>Cadmium(Zinc)Telluride </a:t>
            </a:r>
            <a:r>
              <a:rPr lang="it-IT" sz="1800" b="0" kern="1200" spc="-1" dirty="0" smtClean="0">
                <a:latin typeface="Times New Roman"/>
                <a:ea typeface="DejaVu Sans"/>
              </a:rPr>
              <a:t>detectors </a:t>
            </a:r>
            <a:r>
              <a:rPr lang="it-IT" sz="1800" b="0" kern="1200" spc="-1" dirty="0" err="1">
                <a:latin typeface="Times New Roman"/>
                <a:ea typeface="DejaVu Sans"/>
              </a:rPr>
              <a:t>will</a:t>
            </a:r>
            <a:r>
              <a:rPr lang="it-IT" sz="1800" b="0" kern="1200" spc="-1" dirty="0">
                <a:latin typeface="Times New Roman"/>
                <a:ea typeface="DejaVu Sans"/>
              </a:rPr>
              <a:t> be </a:t>
            </a:r>
            <a:r>
              <a:rPr lang="it-IT" sz="1800" b="0" kern="1200" spc="-1" dirty="0" err="1">
                <a:latin typeface="Times New Roman"/>
                <a:ea typeface="DejaVu Sans"/>
              </a:rPr>
              <a:t>developed</a:t>
            </a:r>
            <a:r>
              <a:rPr lang="it-IT" sz="1800" b="0" kern="1200" spc="-1" dirty="0">
                <a:latin typeface="Times New Roman"/>
                <a:ea typeface="DejaVu Sans"/>
              </a:rPr>
              <a:t> in the </a:t>
            </a:r>
            <a:r>
              <a:rPr lang="it-IT" sz="1800" b="0" kern="1200" spc="-1" dirty="0">
                <a:solidFill>
                  <a:srgbClr val="FF0000"/>
                </a:solidFill>
                <a:latin typeface="Times New Roman"/>
                <a:ea typeface="DejaVu Sans"/>
              </a:rPr>
              <a:t>STRONG2020-ASTRA</a:t>
            </a:r>
            <a:r>
              <a:rPr lang="it-IT" sz="1800" b="0" kern="1200" spc="-1" dirty="0">
                <a:latin typeface="Times New Roman"/>
                <a:ea typeface="DejaVu Sans"/>
              </a:rPr>
              <a:t> </a:t>
            </a:r>
            <a:endParaRPr lang="it-IT" sz="1800" b="0" kern="1200" spc="-1" dirty="0" smtClean="0">
              <a:latin typeface="Times New Roman"/>
              <a:ea typeface="DejaVu Sans"/>
            </a:endParaRPr>
          </a:p>
          <a:p>
            <a:pPr algn="ctr" defTabSz="829452"/>
            <a:endParaRPr lang="it-IT" spc="-1" dirty="0">
              <a:latin typeface="Times New Roman"/>
              <a:ea typeface="DejaVu Sans"/>
            </a:endParaRPr>
          </a:p>
          <a:p>
            <a:pPr algn="ctr" defTabSz="829452"/>
            <a:r>
              <a:rPr lang="it-IT" sz="1800" b="0" kern="1200" spc="-1" dirty="0" smtClean="0">
                <a:latin typeface="Times New Roman"/>
                <a:ea typeface="DejaVu Sans"/>
              </a:rPr>
              <a:t>First </a:t>
            </a:r>
            <a:r>
              <a:rPr lang="it-IT" sz="1800" b="0" kern="1200" spc="-1" dirty="0" err="1">
                <a:latin typeface="Times New Roman"/>
                <a:ea typeface="DejaVu Sans"/>
              </a:rPr>
              <a:t>prototypes</a:t>
            </a:r>
            <a:r>
              <a:rPr lang="it-IT" sz="1800" b="0" kern="1200" spc="-1" dirty="0">
                <a:latin typeface="Times New Roman"/>
                <a:ea typeface="DejaVu Sans"/>
              </a:rPr>
              <a:t> </a:t>
            </a:r>
            <a:r>
              <a:rPr lang="it-IT" sz="1800" b="0" kern="1200" spc="-1" dirty="0" err="1">
                <a:latin typeface="Times New Roman"/>
                <a:ea typeface="DejaVu Sans"/>
              </a:rPr>
              <a:t>will</a:t>
            </a:r>
            <a:r>
              <a:rPr lang="it-IT" sz="1800" b="0" kern="1200" spc="-1" dirty="0">
                <a:latin typeface="Times New Roman"/>
                <a:ea typeface="DejaVu Sans"/>
              </a:rPr>
              <a:t> be </a:t>
            </a:r>
            <a:r>
              <a:rPr lang="it-IT" sz="1800" b="0" kern="1200" spc="-1" dirty="0" err="1">
                <a:latin typeface="Times New Roman"/>
                <a:ea typeface="DejaVu Sans"/>
              </a:rPr>
              <a:t>available</a:t>
            </a:r>
            <a:r>
              <a:rPr lang="it-IT" sz="1800" b="0" kern="1200" spc="-1" dirty="0">
                <a:latin typeface="Times New Roman"/>
                <a:ea typeface="DejaVu Sans"/>
              </a:rPr>
              <a:t> </a:t>
            </a:r>
            <a:r>
              <a:rPr lang="it-IT" sz="1800" b="0" kern="1200" spc="-1" dirty="0" smtClean="0">
                <a:latin typeface="Times New Roman"/>
                <a:ea typeface="DejaVu Sans"/>
              </a:rPr>
              <a:t>in 2022</a:t>
            </a:r>
            <a:endParaRPr lang="it-IT" sz="1800" b="0" kern="1200" spc="-1" dirty="0">
              <a:solidFill>
                <a:prstClr val="black"/>
              </a:solidFill>
              <a:latin typeface="Arial"/>
            </a:endParaRPr>
          </a:p>
          <a:p>
            <a:pPr algn="ctr" defTabSz="829452" hangingPunct="1"/>
            <a:endParaRPr lang="it-IT" sz="600" b="0" kern="12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92825" y="2904506"/>
            <a:ext cx="2363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FWHM ~ 150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(SDD</a:t>
            </a:r>
            <a:r>
              <a:rPr lang="en-US">
                <a:latin typeface="Calibri" pitchFamily="34" charset="0"/>
                <a:cs typeface="Calibri" pitchFamily="34" charset="0"/>
              </a:rPr>
              <a:t>) </a:t>
            </a:r>
            <a:endParaRPr lang="it-IT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92229" y="620452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FWHM ~ 1000 eV</a:t>
            </a:r>
            <a:endParaRPr lang="it-IT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665BEB46-05E1-4E02-8308-07C8C3E822EE}"/>
              </a:ext>
            </a:extLst>
          </p:cNvPr>
          <p:cNvSpPr txBox="1"/>
          <p:nvPr/>
        </p:nvSpPr>
        <p:spPr>
          <a:xfrm>
            <a:off x="3566690" y="856596"/>
            <a:ext cx="2118891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800" spc="-1" smtClean="0">
                <a:latin typeface="Times New Roman"/>
                <a:ea typeface="Calibri"/>
              </a:rPr>
              <a:t>SDD 1mm</a:t>
            </a:r>
            <a:r>
              <a:rPr lang="it-IT" sz="2800" kern="1200" spc="-1" smtClean="0">
                <a:latin typeface="Times New Roman"/>
                <a:ea typeface="Calibri"/>
              </a:rPr>
              <a:t> </a:t>
            </a:r>
            <a:endParaRPr lang="en-US" b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58724"/>
            <a:ext cx="2919413" cy="221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87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0535" y="834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" dirty="0" smtClean="0">
                <a:solidFill>
                  <a:srgbClr val="4D25F7"/>
                </a:solidFill>
                <a:ea typeface="Calibri"/>
                <a:cs typeface="Calibri" pitchFamily="34" charset="0"/>
              </a:rPr>
              <a:t>Ultra-</a:t>
            </a:r>
            <a:r>
              <a:rPr lang="it-IT" sz="2400" b="1" spc="-1" dirty="0" smtClean="0">
                <a:solidFill>
                  <a:srgbClr val="4D25F7"/>
                </a:solidFill>
                <a:ea typeface="Calibri"/>
                <a:cs typeface="Calibri" pitchFamily="34" charset="0"/>
              </a:rPr>
              <a:t>High </a:t>
            </a:r>
            <a:r>
              <a:rPr lang="it-IT" sz="2400" b="1" spc="-1" dirty="0" err="1">
                <a:solidFill>
                  <a:srgbClr val="4D25F7"/>
                </a:solidFill>
                <a:ea typeface="Calibri"/>
                <a:cs typeface="Calibri" pitchFamily="34" charset="0"/>
              </a:rPr>
              <a:t>precision</a:t>
            </a:r>
            <a:r>
              <a:rPr lang="it-IT" sz="2400" b="1" spc="-1" dirty="0">
                <a:solidFill>
                  <a:srgbClr val="4D25F7"/>
                </a:solidFill>
                <a:ea typeface="Calibri"/>
                <a:cs typeface="Calibri" pitchFamily="34" charset="0"/>
              </a:rPr>
              <a:t> (under </a:t>
            </a:r>
            <a:r>
              <a:rPr lang="it-IT" sz="2400" b="1" spc="-1" dirty="0" err="1">
                <a:solidFill>
                  <a:srgbClr val="4D25F7"/>
                </a:solidFill>
                <a:ea typeface="Calibri"/>
                <a:cs typeface="Calibri" pitchFamily="34" charset="0"/>
              </a:rPr>
              <a:t>eV</a:t>
            </a:r>
            <a:r>
              <a:rPr lang="it-IT" sz="2400" b="1" spc="-1" dirty="0">
                <a:solidFill>
                  <a:srgbClr val="4D25F7"/>
                </a:solidFill>
                <a:ea typeface="Calibri"/>
                <a:cs typeface="Calibri" pitchFamily="34" charset="0"/>
              </a:rPr>
              <a:t>) </a:t>
            </a:r>
            <a:r>
              <a:rPr lang="it-IT" sz="2400" b="1" spc="-1" dirty="0" err="1">
                <a:solidFill>
                  <a:srgbClr val="4D25F7"/>
                </a:solidFill>
                <a:ea typeface="Calibri"/>
                <a:cs typeface="Calibri" pitchFamily="34" charset="0"/>
              </a:rPr>
              <a:t>kaonic</a:t>
            </a:r>
            <a:r>
              <a:rPr lang="it-IT" sz="2400" b="1" spc="-1" dirty="0">
                <a:solidFill>
                  <a:srgbClr val="4D25F7"/>
                </a:solidFill>
                <a:ea typeface="Calibri"/>
                <a:cs typeface="Calibri" pitchFamily="34" charset="0"/>
              </a:rPr>
              <a:t> </a:t>
            </a:r>
            <a:r>
              <a:rPr lang="it-IT" sz="2400" b="1" spc="-1" dirty="0" err="1" smtClean="0">
                <a:solidFill>
                  <a:srgbClr val="4D25F7"/>
                </a:solidFill>
                <a:ea typeface="Calibri"/>
                <a:cs typeface="Calibri" pitchFamily="34" charset="0"/>
              </a:rPr>
              <a:t>atom</a:t>
            </a:r>
            <a:r>
              <a:rPr lang="it-IT" sz="2400" b="1" spc="-1" dirty="0" smtClean="0">
                <a:solidFill>
                  <a:srgbClr val="4D25F7"/>
                </a:solidFill>
                <a:ea typeface="Calibri"/>
                <a:cs typeface="Calibri" pitchFamily="34" charset="0"/>
              </a:rPr>
              <a:t> </a:t>
            </a:r>
            <a:r>
              <a:rPr lang="it-IT" sz="2400" b="1" spc="-1" dirty="0" err="1">
                <a:solidFill>
                  <a:srgbClr val="4D25F7"/>
                </a:solidFill>
                <a:ea typeface="Calibri"/>
                <a:cs typeface="Calibri" pitchFamily="34" charset="0"/>
              </a:rPr>
              <a:t>measurements</a:t>
            </a:r>
            <a:r>
              <a:rPr lang="it-IT" sz="2400" b="1" spc="-1" dirty="0">
                <a:solidFill>
                  <a:srgbClr val="4D25F7"/>
                </a:solidFill>
                <a:ea typeface="Calibri"/>
                <a:cs typeface="Calibri" pitchFamily="34" charset="0"/>
              </a:rPr>
              <a:t> </a:t>
            </a:r>
            <a:r>
              <a:rPr lang="it-IT" sz="2400" b="1" spc="-1" dirty="0">
                <a:ea typeface="Calibri"/>
                <a:cs typeface="Calibri" pitchFamily="34" charset="0"/>
              </a:rPr>
              <a:t>(</a:t>
            </a:r>
            <a:r>
              <a:rPr lang="it-IT" sz="2400" b="1" spc="-1" dirty="0" smtClean="0">
                <a:ea typeface="Calibri"/>
                <a:cs typeface="Calibri" pitchFamily="34" charset="0"/>
              </a:rPr>
              <a:t>VOXES</a:t>
            </a:r>
            <a:r>
              <a:rPr lang="it-IT" sz="2400" b="1" spc="-1" dirty="0">
                <a:ea typeface="Calibri"/>
                <a:cs typeface="Calibri" pitchFamily="34" charset="0"/>
              </a:rPr>
              <a:t> </a:t>
            </a:r>
            <a:r>
              <a:rPr lang="it-IT" sz="2400" b="1" spc="-1" dirty="0" err="1" smtClean="0">
                <a:ea typeface="Calibri"/>
                <a:cs typeface="Calibri" pitchFamily="34" charset="0"/>
              </a:rPr>
              <a:t>spectrometer</a:t>
            </a:r>
            <a:r>
              <a:rPr lang="it-IT" sz="2400" b="1" spc="-1" dirty="0" smtClean="0">
                <a:ea typeface="Calibri"/>
                <a:cs typeface="Calibri" pitchFamily="34" charset="0"/>
              </a:rPr>
              <a:t>)</a:t>
            </a:r>
            <a:endParaRPr lang="it-IT" sz="2400" b="1" spc="-1" dirty="0">
              <a:ea typeface="Calibri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80" y="3276600"/>
            <a:ext cx="5684520" cy="35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14" y="3276600"/>
            <a:ext cx="4042998" cy="97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64" y="4077089"/>
            <a:ext cx="3950012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13"/>
          <p:cNvPicPr/>
          <p:nvPr/>
        </p:nvPicPr>
        <p:blipFill>
          <a:blip r:embed="rId5"/>
          <a:stretch/>
        </p:blipFill>
        <p:spPr>
          <a:xfrm>
            <a:off x="297256" y="983397"/>
            <a:ext cx="2678983" cy="1941398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209225" y="2895600"/>
            <a:ext cx="40122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spc="-1" dirty="0" err="1" smtClean="0">
                <a:ea typeface="Calibri"/>
                <a:cs typeface="Calibri" pitchFamily="34" charset="0"/>
              </a:rPr>
              <a:t>Spectrometer</a:t>
            </a:r>
            <a:r>
              <a:rPr lang="it-IT" sz="1600" b="1" spc="-1" dirty="0" smtClean="0">
                <a:ea typeface="Calibri"/>
                <a:cs typeface="Calibri" pitchFamily="34" charset="0"/>
              </a:rPr>
              <a:t> with </a:t>
            </a:r>
          </a:p>
          <a:p>
            <a:pPr algn="ctr"/>
            <a:r>
              <a:rPr lang="en-US" sz="1600" dirty="0" smtClean="0"/>
              <a:t>Highly Annealed </a:t>
            </a:r>
            <a:r>
              <a:rPr lang="en-US" sz="1600" dirty="0" err="1"/>
              <a:t>Pyrolitic</a:t>
            </a:r>
            <a:r>
              <a:rPr lang="en-US" sz="1600" dirty="0"/>
              <a:t> </a:t>
            </a:r>
            <a:r>
              <a:rPr lang="en-US" sz="1600" dirty="0" smtClean="0"/>
              <a:t>Graphite - </a:t>
            </a:r>
            <a:r>
              <a:rPr lang="it-IT" sz="1600" b="1" spc="-1" dirty="0" smtClean="0">
                <a:ea typeface="Calibri"/>
                <a:cs typeface="Calibri" pitchFamily="34" charset="0"/>
              </a:rPr>
              <a:t>HAPG </a:t>
            </a:r>
          </a:p>
          <a:p>
            <a:pPr algn="ctr"/>
            <a:r>
              <a:rPr lang="it-IT" sz="1600" b="1" spc="-1" dirty="0" err="1" smtClean="0">
                <a:ea typeface="Calibri"/>
                <a:cs typeface="Calibri" pitchFamily="34" charset="0"/>
              </a:rPr>
              <a:t>mosaic</a:t>
            </a:r>
            <a:r>
              <a:rPr lang="it-IT" sz="1600" b="1" spc="-1" dirty="0" smtClean="0">
                <a:ea typeface="Calibri"/>
                <a:cs typeface="Calibri" pitchFamily="34" charset="0"/>
              </a:rPr>
              <a:t> </a:t>
            </a:r>
            <a:r>
              <a:rPr lang="it-IT" sz="1600" b="1" spc="-1" dirty="0" err="1">
                <a:ea typeface="Calibri"/>
                <a:cs typeface="Calibri" pitchFamily="34" charset="0"/>
              </a:rPr>
              <a:t>crystals</a:t>
            </a:r>
            <a:r>
              <a:rPr lang="it-IT" sz="1600" b="1" spc="-1" dirty="0">
                <a:ea typeface="Calibri"/>
                <a:cs typeface="Calibri" pitchFamily="34" charset="0"/>
              </a:rPr>
              <a:t> in Von </a:t>
            </a:r>
            <a:r>
              <a:rPr lang="it-IT" sz="1600" b="1" spc="-1" dirty="0" err="1">
                <a:ea typeface="Calibri"/>
                <a:cs typeface="Calibri" pitchFamily="34" charset="0"/>
              </a:rPr>
              <a:t>Hamos</a:t>
            </a:r>
            <a:r>
              <a:rPr lang="it-IT" sz="1600" b="1" spc="-1" dirty="0">
                <a:ea typeface="Calibri"/>
                <a:cs typeface="Calibri" pitchFamily="34" charset="0"/>
              </a:rPr>
              <a:t> </a:t>
            </a:r>
            <a:r>
              <a:rPr lang="it-IT" sz="1600" b="1" spc="-1" dirty="0" err="1" smtClean="0">
                <a:ea typeface="Calibri"/>
                <a:cs typeface="Calibri" pitchFamily="34" charset="0"/>
              </a:rPr>
              <a:t>configuration</a:t>
            </a:r>
            <a:endParaRPr lang="it-IT" sz="1600" b="1" spc="-1" dirty="0">
              <a:cs typeface="Calibri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60" y="1166638"/>
            <a:ext cx="3449967" cy="20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983397"/>
            <a:ext cx="3647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Mosaic crystal consist in a large number of </a:t>
            </a:r>
            <a:r>
              <a:rPr lang="en-US" sz="1600" smtClean="0"/>
              <a:t>nearly perfect </a:t>
            </a:r>
            <a:r>
              <a:rPr lang="en-US" sz="1600"/>
              <a:t>small crystallites.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0" y="1752600"/>
            <a:ext cx="304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Mosaicity</a:t>
            </a:r>
            <a:r>
              <a:rPr lang="en-US" sz="1400" dirty="0"/>
              <a:t> makes it possible that even for a </a:t>
            </a:r>
            <a:r>
              <a:rPr lang="en-US" sz="1400" dirty="0" smtClean="0"/>
              <a:t>fixed incidence </a:t>
            </a:r>
            <a:r>
              <a:rPr lang="en-US" sz="1400" dirty="0"/>
              <a:t>angle on the crystal surface, </a:t>
            </a:r>
            <a:r>
              <a:rPr lang="en-US" sz="1400" dirty="0" smtClean="0"/>
              <a:t>an energetic</a:t>
            </a:r>
            <a:r>
              <a:rPr lang="en-US" sz="1400" dirty="0"/>
              <a:t> </a:t>
            </a:r>
            <a:r>
              <a:rPr lang="en-US" sz="1400" dirty="0" smtClean="0"/>
              <a:t>distribution </a:t>
            </a:r>
            <a:r>
              <a:rPr lang="en-US" sz="1400" dirty="0"/>
              <a:t>of photons can be reflected</a:t>
            </a:r>
          </a:p>
        </p:txBody>
      </p:sp>
    </p:spTree>
    <p:extLst>
      <p:ext uri="{BB962C8B-B14F-4D97-AF65-F5344CB8AC3E}">
        <p14:creationId xmlns:p14="http://schemas.microsoft.com/office/powerpoint/2010/main" val="21684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152400"/>
            <a:ext cx="7315200" cy="947928"/>
          </a:xfrm>
        </p:spPr>
        <p:txBody>
          <a:bodyPr/>
          <a:lstStyle/>
          <a:p>
            <a:r>
              <a:rPr lang="it-IT" b="1" err="1">
                <a:solidFill>
                  <a:srgbClr val="4D25F7"/>
                </a:solidFill>
              </a:rPr>
              <a:t>Conclusions</a:t>
            </a:r>
            <a:endParaRPr lang="it-IT" b="1">
              <a:solidFill>
                <a:srgbClr val="4D25F7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62000" y="1828800"/>
            <a:ext cx="8915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Calibri"/>
              </a:rPr>
              <a:t>SIDDHARTINO </a:t>
            </a:r>
            <a:r>
              <a:rPr lang="en-GB" sz="2400" b="1" dirty="0" smtClean="0">
                <a:latin typeface="Calibri" pitchFamily="34" charset="0"/>
                <a:cs typeface="Calibri" pitchFamily="34" charset="0"/>
                <a:sym typeface="Calibri"/>
              </a:rPr>
              <a:t> apparatus was fully working and we conclude the phase 1 of the project performing  the </a:t>
            </a:r>
            <a:r>
              <a:rPr lang="en-GB" sz="2400" b="1" dirty="0" err="1">
                <a:solidFill>
                  <a:srgbClr val="4D25F7"/>
                </a:solidFill>
                <a:latin typeface="Calibri" pitchFamily="34" charset="0"/>
                <a:cs typeface="Calibri" pitchFamily="34" charset="0"/>
                <a:sym typeface="Calibri"/>
              </a:rPr>
              <a:t>Kaonic</a:t>
            </a:r>
            <a:r>
              <a:rPr lang="en-GB" sz="2400" b="1" dirty="0">
                <a:solidFill>
                  <a:srgbClr val="4D25F7"/>
                </a:solidFill>
                <a:latin typeface="Calibri" pitchFamily="34" charset="0"/>
                <a:cs typeface="Calibri" pitchFamily="34" charset="0"/>
                <a:sym typeface="Calibri"/>
              </a:rPr>
              <a:t> </a:t>
            </a:r>
            <a:r>
              <a:rPr lang="en-GB" sz="2400" b="1" dirty="0" smtClean="0">
                <a:solidFill>
                  <a:srgbClr val="4D25F7"/>
                </a:solidFill>
                <a:latin typeface="Calibri" pitchFamily="34" charset="0"/>
                <a:cs typeface="Calibri" pitchFamily="34" charset="0"/>
                <a:sym typeface="Calibri"/>
              </a:rPr>
              <a:t>4Helium </a:t>
            </a:r>
            <a:r>
              <a:rPr lang="en-GB" sz="2400" b="1" dirty="0">
                <a:solidFill>
                  <a:srgbClr val="4D25F7"/>
                </a:solidFill>
                <a:latin typeface="Calibri" pitchFamily="34" charset="0"/>
                <a:cs typeface="Calibri" pitchFamily="34" charset="0"/>
                <a:sym typeface="Calibri"/>
              </a:rPr>
              <a:t>test </a:t>
            </a:r>
            <a:r>
              <a:rPr lang="en-GB" sz="2400" b="1" dirty="0" smtClean="0">
                <a:solidFill>
                  <a:srgbClr val="4D25F7"/>
                </a:solidFill>
                <a:latin typeface="Calibri" pitchFamily="34" charset="0"/>
                <a:cs typeface="Calibri" pitchFamily="34" charset="0"/>
                <a:sym typeface="Calibri"/>
              </a:rPr>
              <a:t>measurement</a:t>
            </a:r>
            <a:endParaRPr lang="en-GB" sz="2400" b="1" dirty="0">
              <a:solidFill>
                <a:srgbClr val="4D25F7"/>
              </a:solidFill>
              <a:latin typeface="Calibri" pitchFamily="34" charset="0"/>
              <a:cs typeface="Calibri" pitchFamily="34" charset="0"/>
              <a:sym typeface="Calibri"/>
            </a:endParaRPr>
          </a:p>
          <a:p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are ready and very motivated to go on with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SIDDHARTA-2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for </a:t>
            </a:r>
            <a:r>
              <a:rPr lang="en-US" sz="2400" b="1" dirty="0" smtClean="0">
                <a:solidFill>
                  <a:srgbClr val="4D25F7"/>
                </a:solidFill>
                <a:latin typeface="Calibri" pitchFamily="34" charset="0"/>
                <a:cs typeface="Calibri" pitchFamily="34" charset="0"/>
              </a:rPr>
              <a:t>kaonic deuterium measurement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(full installation is ongoing)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en-US" sz="24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itchFamily="34" charset="0"/>
              </a:rPr>
              <a:t>Several proposals and many interesting developments are already in advanced state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ana Sirghi\Downloads\23543644254_4a220e6078_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9372600" cy="557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2">
            <a:extLst>
              <a:ext uri="{FF2B5EF4-FFF2-40B4-BE49-F238E27FC236}">
                <a16:creationId xmlns="" xmlns:a16="http://schemas.microsoft.com/office/drawing/2014/main" id="{5822FC55-8082-432B-9A32-2A609F94CC3D}"/>
              </a:ext>
            </a:extLst>
          </p:cNvPr>
          <p:cNvSpPr/>
          <p:nvPr/>
        </p:nvSpPr>
        <p:spPr>
          <a:xfrm>
            <a:off x="76200" y="228600"/>
            <a:ext cx="967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behalf of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SIDDHARTA-2 collaboration</a:t>
            </a:r>
            <a:endParaRPr lang="it-IT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2">
            <a:extLst>
              <a:ext uri="{FF2B5EF4-FFF2-40B4-BE49-F238E27FC236}">
                <a16:creationId xmlns="" xmlns:a16="http://schemas.microsoft.com/office/drawing/2014/main" id="{8C4443B2-E3ED-4946-ABD2-138099FC7156}"/>
              </a:ext>
            </a:extLst>
          </p:cNvPr>
          <p:cNvSpPr/>
          <p:nvPr/>
        </p:nvSpPr>
        <p:spPr>
          <a:xfrm>
            <a:off x="3772600" y="1371600"/>
            <a:ext cx="2284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it-IT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179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/>
              <a:t>Contents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2057400"/>
            <a:ext cx="9448800" cy="3450696"/>
          </a:xfrm>
        </p:spPr>
        <p:txBody>
          <a:bodyPr>
            <a:noAutofit/>
          </a:bodyPr>
          <a:lstStyle/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Calibri"/>
              </a:rPr>
              <a:t>Kaonic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Calibri"/>
              </a:rPr>
              <a:t> atoms – state of the art</a:t>
            </a:r>
          </a:p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Calibri"/>
              </a:rPr>
              <a:t>SIDDHARTA-2 @ DA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Symbol"/>
              </a:rPr>
              <a:t>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Calibri"/>
              </a:rPr>
              <a:t>NE – present status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  <a:sym typeface="Calibri"/>
            </a:endParaRPr>
          </a:p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Calibri"/>
              </a:rPr>
              <a:t>SIDDHARTINO  - K-</a:t>
            </a:r>
            <a:r>
              <a:rPr lang="en-US" sz="4000" b="1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Calibri"/>
              </a:rPr>
              <a:t>4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Calibri"/>
              </a:rPr>
              <a:t>He test measurement</a:t>
            </a:r>
          </a:p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Calibri"/>
              </a:rPr>
              <a:t>SIDDHARTA-2 action plan</a:t>
            </a:r>
          </a:p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Calibri"/>
              </a:rPr>
              <a:t>Future 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  <a:sym typeface="Calibri"/>
              </a:rPr>
              <a:t>plans 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ea typeface="Lato"/>
                <a:cs typeface="Calibri" pitchFamily="34" charset="0"/>
                <a:sym typeface="Lato"/>
              </a:rPr>
              <a:t>at DA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ea typeface="Lato"/>
                <a:cs typeface="Calibri" pitchFamily="34" charset="0"/>
                <a:sym typeface="Symbol" panose="05050102010706020507" pitchFamily="18" charset="2"/>
              </a:rPr>
              <a:t>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ea typeface="Lato"/>
                <a:cs typeface="Calibri" pitchFamily="34" charset="0"/>
                <a:sym typeface="Lato"/>
              </a:rPr>
              <a:t>NE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  <a:sym typeface="Calibri"/>
              </a:rPr>
              <a:t> </a:t>
            </a:r>
          </a:p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endParaRPr lang="en-US" sz="4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  <a:sym typeface="Calibri"/>
            </a:endParaRPr>
          </a:p>
          <a:p>
            <a:pPr marL="0" indent="0">
              <a:buNone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  <a:sym typeface="Calibri"/>
            </a:endParaRPr>
          </a:p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  <a:sym typeface="Calibri"/>
            </a:endParaRPr>
          </a:p>
          <a:p>
            <a:pPr marL="0" indent="0">
              <a:buNone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  <a:sym typeface="Calibri"/>
            </a:endParaRPr>
          </a:p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  <a:sym typeface="Calibri"/>
            </a:endParaRPr>
          </a:p>
          <a:p>
            <a:pPr marL="0" indent="0">
              <a:buNone/>
            </a:pPr>
            <a:endParaRPr lang="it-IT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440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355680" y="228600"/>
            <a:ext cx="3273720" cy="1252728"/>
          </a:xfrm>
        </p:spPr>
        <p:txBody>
          <a:bodyPr>
            <a:normAutofit/>
          </a:bodyPr>
          <a:lstStyle/>
          <a:p>
            <a:r>
              <a:rPr lang="en-US" smtClean="0"/>
              <a:t>Spares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69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53;p78">
            <a:extLst>
              <a:ext uri="{FF2B5EF4-FFF2-40B4-BE49-F238E27FC236}">
                <a16:creationId xmlns:a16="http://schemas.microsoft.com/office/drawing/2014/main" xmlns="" id="{EA48AD3D-A0A7-4F9C-9C11-6FA2EA8FD0AA}"/>
              </a:ext>
            </a:extLst>
          </p:cNvPr>
          <p:cNvSpPr/>
          <p:nvPr/>
        </p:nvSpPr>
        <p:spPr>
          <a:xfrm>
            <a:off x="204952" y="901721"/>
            <a:ext cx="9080500" cy="245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indent="-257175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it"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present knowledge of total and differential cross sections of low energy kaon-nucleon reactions is </a:t>
            </a:r>
            <a:r>
              <a:rPr lang="it" sz="1800" b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very limited</a:t>
            </a:r>
            <a:r>
              <a:rPr lang="it"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</a:pPr>
            <a:endParaRPr sz="6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indent="-257175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▪"/>
            </a:pPr>
            <a:r>
              <a:rPr lang="it" sz="1800" b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Below 150 MeV/c there is a “desert” </a:t>
            </a:r>
            <a:r>
              <a:rPr lang="it"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the experimental data are very scarce and with large errors and practically no data exist below 100 MeV/c.</a:t>
            </a:r>
            <a:r>
              <a:rPr lang="it"/>
              <a:t/>
            </a:r>
            <a:br>
              <a:rPr lang="it"/>
            </a:br>
            <a:endParaRPr sz="11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indent="-257175" algn="just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Noto Sans Symbols"/>
              <a:buChar char="▪"/>
            </a:pPr>
            <a:r>
              <a:rPr lang="it" sz="1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Studies of Hyperon-nucleon, Hyeron-multinucleon (AMADEUS experience)</a:t>
            </a:r>
            <a:endParaRPr/>
          </a:p>
          <a:p>
            <a:pPr marL="257175" indent="-219075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</a:pPr>
            <a:endParaRPr sz="6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indent="-257175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▪"/>
            </a:pPr>
            <a:r>
              <a:rPr lang="it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Kaon-nucleon scattering/interaction data are fundamental to validate theories</a:t>
            </a:r>
            <a:r>
              <a:rPr lang="it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chiral symmetries; lattice calculations; potential models etc.</a:t>
            </a:r>
            <a:endParaRPr/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sz="18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CC3B6460-D762-4607-96A2-7DC1988E5787}"/>
              </a:ext>
            </a:extLst>
          </p:cNvPr>
          <p:cNvSpPr txBox="1"/>
          <p:nvPr/>
        </p:nvSpPr>
        <p:spPr>
          <a:xfrm>
            <a:off x="41275" y="238784"/>
            <a:ext cx="982345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en-US" b="1" i="0">
                <a:solidFill>
                  <a:srgbClr val="4D25F7"/>
                </a:solidFill>
                <a:effectLst/>
                <a:latin typeface="+mn-lt"/>
              </a:rPr>
              <a:t>Kaon-nuclei scattering and </a:t>
            </a:r>
            <a:r>
              <a:rPr lang="en-US" b="1" i="0" smtClean="0">
                <a:solidFill>
                  <a:srgbClr val="4D25F7"/>
                </a:solidFill>
                <a:effectLst/>
                <a:latin typeface="+mn-lt"/>
              </a:rPr>
              <a:t>interaction</a:t>
            </a:r>
            <a:endParaRPr b="1" i="0">
              <a:solidFill>
                <a:srgbClr val="4D25F7"/>
              </a:solidFill>
              <a:effectLst/>
              <a:latin typeface="+mn-lt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AB5BA288-8049-45E1-BC25-D4DD316C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3313654"/>
            <a:ext cx="7016750" cy="228912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FC1C78C0-A233-4DC2-80A3-B0F8E4F4F0CF}"/>
              </a:ext>
            </a:extLst>
          </p:cNvPr>
          <p:cNvSpPr txBox="1"/>
          <p:nvPr/>
        </p:nvSpPr>
        <p:spPr>
          <a:xfrm>
            <a:off x="204952" y="5714237"/>
            <a:ext cx="9472448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</a:rPr>
              <a:t>Measurement of the low-energy scattering process of kaons, and of the Λ(1405) kaon induced production, on various targets such as hydrogen, deuterium, helium-3 and </a:t>
            </a:r>
            <a:r>
              <a:rPr lang="en-US" sz="2000" b="1" dirty="0" smtClean="0">
                <a:latin typeface="Calibri" panose="020F0502020204030204" pitchFamily="34" charset="0"/>
              </a:rPr>
              <a:t>helium-4 using a </a:t>
            </a:r>
            <a:r>
              <a:rPr lang="en-US" sz="20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GEM-TPC active target.</a:t>
            </a:r>
            <a:endParaRPr lang="en-US" sz="20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90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60596905-BF9D-40B5-8B94-57AA9C6C1951}"/>
              </a:ext>
            </a:extLst>
          </p:cNvPr>
          <p:cNvSpPr txBox="1"/>
          <p:nvPr/>
        </p:nvSpPr>
        <p:spPr>
          <a:xfrm>
            <a:off x="1320800" y="23649"/>
            <a:ext cx="38779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smtClean="0">
                <a:latin typeface="Arial" panose="020B0604020202020204" pitchFamily="34" charset="0"/>
                <a:cs typeface="Arial" panose="020B0604020202020204" pitchFamily="34" charset="0"/>
              </a:rPr>
              <a:t>elastic </a:t>
            </a:r>
            <a:r>
              <a:rPr lang="en-GB" sz="2700">
                <a:latin typeface="Arial" panose="020B0604020202020204" pitchFamily="34" charset="0"/>
                <a:cs typeface="Arial" panose="020B0604020202020204" pitchFamily="34" charset="0"/>
              </a:rPr>
              <a:t>scattering, layout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230B087B-76D0-41D1-9376-8CC307BBA3ED}"/>
              </a:ext>
            </a:extLst>
          </p:cNvPr>
          <p:cNvSpPr txBox="1"/>
          <p:nvPr/>
        </p:nvSpPr>
        <p:spPr>
          <a:xfrm>
            <a:off x="412750" y="718368"/>
            <a:ext cx="89154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/>
              <a:t>Measurement of the low-energy scattering process of kaons, and of the Λ(1405) kaon induced production, on various targets such as hydrogen, deuterium, helium-3 and helium-4</a:t>
            </a:r>
            <a:r>
              <a:rPr lang="en-US" sz="2000" b="0"/>
              <a:t>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C279F1A-361A-4D80-93D4-7E6E82252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82" y="1853863"/>
            <a:ext cx="6633718" cy="408228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E69A728-FEE3-4534-B7D5-CE6EF301935B}"/>
              </a:ext>
            </a:extLst>
          </p:cNvPr>
          <p:cNvSpPr txBox="1"/>
          <p:nvPr/>
        </p:nvSpPr>
        <p:spPr>
          <a:xfrm>
            <a:off x="288925" y="6016753"/>
            <a:ext cx="916305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Time Projection Chamber (TPC) with a Gas Electron Multiplier (GEM) readout device, allows the study of kaons interactions directly in the TPC gas/target volume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48641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76200"/>
            <a:ext cx="812292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4D25F7"/>
                </a:solidFill>
              </a:rPr>
              <a:t>The scientific aim</a:t>
            </a:r>
            <a:endParaRPr lang="en-US" sz="3200" b="1" dirty="0">
              <a:solidFill>
                <a:srgbClr val="4D25F7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5FED3CFF-A390-4BD8-968A-7360508CB1BE}"/>
              </a:ext>
            </a:extLst>
          </p:cNvPr>
          <p:cNvSpPr/>
          <p:nvPr/>
        </p:nvSpPr>
        <p:spPr>
          <a:xfrm>
            <a:off x="266700" y="1409700"/>
            <a:ext cx="9372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To perform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precision </a:t>
            </a:r>
            <a:r>
              <a:rPr lang="en-US" sz="2400" b="1" dirty="0">
                <a:latin typeface="Calibri" panose="020F0502020204030204" pitchFamily="34" charset="0"/>
              </a:rPr>
              <a:t>measurements </a:t>
            </a:r>
            <a:endParaRPr lang="en-US" sz="2400" b="1" dirty="0" smtClean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2400" b="1" dirty="0">
                <a:latin typeface="Calibri" panose="020F0502020204030204" pitchFamily="34" charset="0"/>
              </a:rPr>
              <a:t>		</a:t>
            </a:r>
            <a:r>
              <a:rPr lang="en-US" sz="2400" b="1" dirty="0" smtClean="0">
                <a:latin typeface="Calibri" panose="020F0502020204030204" pitchFamily="34" charset="0"/>
              </a:rPr>
              <a:t>	of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kaonic atoms X-ray 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transitions (s</a:t>
            </a:r>
            <a:r>
              <a:rPr lang="en-US" sz="2400" b="1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hift </a:t>
            </a:r>
            <a:r>
              <a:rPr lang="en-US" sz="2400" b="1" dirty="0">
                <a:latin typeface="Calibri" panose="020F0502020204030204" pitchFamily="34" charset="0"/>
              </a:rPr>
              <a:t>and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width)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638175" indent="-457200" eaLnBrk="1" hangingPunct="1"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to obtain unique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information about QCD in the non -perturbative regime in the strangeness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sector</a:t>
            </a:r>
          </a:p>
          <a:p>
            <a:pPr eaLnBrk="1" hangingPunct="1">
              <a:defRPr/>
            </a:pPr>
            <a:endParaRPr lang="en-US" sz="24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Starting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with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</a:p>
          <a:p>
            <a:pPr eaLnBrk="1" hangingPunct="1">
              <a:defRPr/>
            </a:pPr>
            <a:endParaRPr lang="en-US" sz="24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most precise measurement for </a:t>
            </a:r>
            <a:r>
              <a:rPr lang="en-US" sz="2400" b="1" i="1" dirty="0" smtClean="0">
                <a:solidFill>
                  <a:srgbClr val="4D25F7"/>
                </a:solidFill>
                <a:latin typeface="Calibri" panose="020F0502020204030204" pitchFamily="34" charset="0"/>
              </a:rPr>
              <a:t>kaonic hydrogen </a:t>
            </a:r>
            <a:r>
              <a:rPr lang="en-US" sz="2400" b="1" i="1" dirty="0" smtClean="0">
                <a:latin typeface="Calibri" panose="020F0502020204030204" pitchFamily="34" charset="0"/>
              </a:rPr>
              <a:t>– done by SIDDHARTA in 2009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NOW </a:t>
            </a:r>
            <a:r>
              <a:rPr lang="en-US" sz="2400" b="1" dirty="0">
                <a:latin typeface="Calibri" panose="020F0502020204030204" pitchFamily="34" charset="0"/>
              </a:rPr>
              <a:t>first measurement of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kaonic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deuterium  </a:t>
            </a:r>
            <a:r>
              <a:rPr lang="en-US" sz="2400" b="1" dirty="0" smtClean="0">
                <a:latin typeface="Calibri" panose="020F0502020204030204" pitchFamily="34" charset="0"/>
              </a:rPr>
              <a:t>- autumn 2021 </a:t>
            </a:r>
            <a:r>
              <a:rPr lang="en-US" sz="2400" b="1" i="1" dirty="0" smtClean="0">
                <a:latin typeface="Calibri" panose="020F0502020204030204" pitchFamily="34" charset="0"/>
              </a:rPr>
              <a:t>by </a:t>
            </a:r>
            <a:r>
              <a:rPr lang="en-US" sz="2400" b="1" i="1" dirty="0">
                <a:latin typeface="Calibri" panose="020F0502020204030204" pitchFamily="34" charset="0"/>
              </a:rPr>
              <a:t>SIDDHARTA </a:t>
            </a:r>
            <a:r>
              <a:rPr lang="en-US" sz="2400" b="1" i="1" dirty="0" smtClean="0">
                <a:latin typeface="Calibri" panose="020F0502020204030204" pitchFamily="34" charset="0"/>
              </a:rPr>
              <a:t>-2 </a:t>
            </a:r>
            <a:endParaRPr lang="en-US" sz="2400" b="1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en-US" sz="24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To extract the antikaon-nucleon isospin dependent scattering lengths</a:t>
            </a:r>
          </a:p>
          <a:p>
            <a:pPr marL="623888" indent="-442913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chiral symmetry breaking (mass problem), EOS for neutron stars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="" xmlns:a16="http://schemas.microsoft.com/office/drawing/2014/main" id="{1DEF51A1-59A3-4989-AE8B-3C720024A108}"/>
              </a:ext>
            </a:extLst>
          </p:cNvPr>
          <p:cNvCxnSpPr/>
          <p:nvPr/>
        </p:nvCxnSpPr>
        <p:spPr>
          <a:xfrm>
            <a:off x="0" y="0"/>
            <a:ext cx="9906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B8B48116-AD4B-4FC5-8D7A-0E9AE30C4702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38250" y="1573164"/>
            <a:ext cx="7346950" cy="66441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2225"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5539" name="Text Box 4">
            <a:extLst>
              <a:ext uri="{FF2B5EF4-FFF2-40B4-BE49-F238E27FC236}">
                <a16:creationId xmlns="" xmlns:a16="http://schemas.microsoft.com/office/drawing/2014/main" id="{585148E7-3741-4136-9246-45B1A7129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838200"/>
            <a:ext cx="85284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+mn-lt"/>
              </a:rPr>
              <a:t>Deser</a:t>
            </a:r>
            <a:r>
              <a:rPr lang="en-US" altLang="en-US" sz="2000" b="1" dirty="0">
                <a:latin typeface="+mn-lt"/>
              </a:rPr>
              <a:t>-type relation (including the </a:t>
            </a:r>
            <a:r>
              <a:rPr lang="en-US" altLang="en-US" sz="2000" b="1" dirty="0" err="1">
                <a:latin typeface="+mn-lt"/>
              </a:rPr>
              <a:t>isospin</a:t>
            </a:r>
            <a:r>
              <a:rPr lang="en-US" altLang="en-US" sz="2000" b="1" dirty="0">
                <a:latin typeface="+mn-lt"/>
              </a:rPr>
              <a:t>-breaking corrections) connects shift </a:t>
            </a:r>
            <a:r>
              <a:rPr lang="el-GR" altLang="en-US" sz="2000" b="1" dirty="0">
                <a:latin typeface="+mn-lt"/>
              </a:rPr>
              <a:t>ε</a:t>
            </a:r>
            <a:r>
              <a:rPr lang="en-US" altLang="en-US" sz="2000" b="1" baseline="-25000" dirty="0">
                <a:latin typeface="+mn-lt"/>
              </a:rPr>
              <a:t>1s</a:t>
            </a:r>
            <a:r>
              <a:rPr lang="en-US" altLang="en-US" sz="2000" b="1" dirty="0">
                <a:latin typeface="+mn-lt"/>
              </a:rPr>
              <a:t> and width </a:t>
            </a:r>
            <a:r>
              <a:rPr lang="az-Cyrl-AZ" altLang="en-US" sz="2000" b="1" dirty="0">
                <a:latin typeface="+mn-lt"/>
              </a:rPr>
              <a:t>Г</a:t>
            </a:r>
            <a:r>
              <a:rPr lang="en-US" altLang="en-US" sz="2000" b="1" baseline="-25000" dirty="0">
                <a:latin typeface="+mn-lt"/>
              </a:rPr>
              <a:t>1s</a:t>
            </a:r>
            <a:r>
              <a:rPr lang="en-US" altLang="en-US" sz="2000" b="1" dirty="0">
                <a:latin typeface="+mn-lt"/>
              </a:rPr>
              <a:t> to the real and imaginary part of </a:t>
            </a:r>
            <a:r>
              <a:rPr lang="en-US" altLang="en-US" sz="2000" b="1" i="1" dirty="0">
                <a:latin typeface="+mn-lt"/>
              </a:rPr>
              <a:t>ɑ </a:t>
            </a:r>
            <a:r>
              <a:rPr lang="en-US" altLang="en-US" sz="2000" b="1" baseline="-25000" dirty="0">
                <a:latin typeface="+mn-lt"/>
              </a:rPr>
              <a:t>K-p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7D8B912F-8D2C-4894-B37F-2F06307F7872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38250" y="2716210"/>
            <a:ext cx="7512050" cy="66441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2225"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ABF95CEB-0112-42BE-973A-72BABD6BF1EF}"/>
              </a:ext>
            </a:extLst>
          </p:cNvPr>
          <p:cNvSpPr/>
          <p:nvPr/>
        </p:nvSpPr>
        <p:spPr>
          <a:xfrm>
            <a:off x="1257300" y="2246313"/>
            <a:ext cx="3218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latin typeface="+mj-lt"/>
              </a:rPr>
              <a:t>A similar formula holds for </a:t>
            </a:r>
            <a:r>
              <a:rPr lang="en-US" altLang="en-US" sz="1800" b="0" i="1" dirty="0">
                <a:latin typeface="+mj-lt"/>
              </a:rPr>
              <a:t>ɑ </a:t>
            </a:r>
            <a:r>
              <a:rPr lang="en-US" altLang="en-US" sz="1800" b="0" baseline="-25000" dirty="0">
                <a:latin typeface="+mj-lt"/>
              </a:rPr>
              <a:t>K-d </a:t>
            </a:r>
            <a:endParaRPr lang="en-US" dirty="0">
              <a:latin typeface="+mj-lt"/>
            </a:endParaRPr>
          </a:p>
        </p:txBody>
      </p:sp>
      <p:sp>
        <p:nvSpPr>
          <p:cNvPr id="65542" name="Rettangolo 7">
            <a:extLst>
              <a:ext uri="{FF2B5EF4-FFF2-40B4-BE49-F238E27FC236}">
                <a16:creationId xmlns="" xmlns:a16="http://schemas.microsoft.com/office/drawing/2014/main" id="{45B7D88C-D599-46FF-B3F3-39B078757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429001"/>
            <a:ext cx="871021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+mn-lt"/>
              </a:rPr>
              <a:t>The connection between the scattering lengths ɑ </a:t>
            </a:r>
            <a:r>
              <a:rPr lang="en-US" altLang="en-US" sz="1800" b="1" baseline="-25000" dirty="0">
                <a:latin typeface="+mn-lt"/>
              </a:rPr>
              <a:t>K-p </a:t>
            </a:r>
            <a:r>
              <a:rPr lang="en-US" altLang="en-US" sz="1800" b="1" dirty="0">
                <a:latin typeface="+mn-lt"/>
              </a:rPr>
              <a:t>and ɑ </a:t>
            </a:r>
            <a:r>
              <a:rPr lang="en-US" altLang="en-US" sz="1800" b="1" baseline="-25000" dirty="0">
                <a:latin typeface="+mn-lt"/>
              </a:rPr>
              <a:t>K-d </a:t>
            </a:r>
            <a:r>
              <a:rPr lang="en-US" altLang="en-US" sz="1800" b="1" dirty="0">
                <a:latin typeface="+mn-lt"/>
              </a:rPr>
              <a:t>and the s-wave KN </a:t>
            </a:r>
            <a:r>
              <a:rPr lang="en-US" altLang="en-US" sz="1800" b="1" dirty="0" err="1">
                <a:latin typeface="+mn-lt"/>
              </a:rPr>
              <a:t>isospin</a:t>
            </a:r>
            <a:r>
              <a:rPr lang="en-US" altLang="en-US" sz="1800" b="1" dirty="0">
                <a:latin typeface="+mn-lt"/>
              </a:rPr>
              <a:t> dependent (I=0,1) </a:t>
            </a:r>
            <a:r>
              <a:rPr lang="en-US" altLang="en-US" sz="1800" b="1" dirty="0" err="1">
                <a:latin typeface="+mn-lt"/>
              </a:rPr>
              <a:t>isoscalar</a:t>
            </a:r>
            <a:r>
              <a:rPr lang="en-US" altLang="en-US" sz="1800" b="1" dirty="0">
                <a:latin typeface="+mn-lt"/>
              </a:rPr>
              <a:t> a</a:t>
            </a:r>
            <a:r>
              <a:rPr lang="en-US" altLang="en-US" sz="1800" b="1" baseline="-25000" dirty="0">
                <a:latin typeface="+mn-lt"/>
              </a:rPr>
              <a:t>0</a:t>
            </a:r>
            <a:r>
              <a:rPr lang="en-US" altLang="en-US" sz="1800" b="1" dirty="0">
                <a:latin typeface="+mn-lt"/>
              </a:rPr>
              <a:t> and </a:t>
            </a:r>
            <a:r>
              <a:rPr lang="en-US" altLang="en-US" sz="1800" b="1" dirty="0" err="1">
                <a:latin typeface="+mn-lt"/>
              </a:rPr>
              <a:t>isovector</a:t>
            </a:r>
            <a:r>
              <a:rPr lang="en-US" altLang="en-US" sz="1800" b="1" dirty="0">
                <a:latin typeface="+mn-lt"/>
              </a:rPr>
              <a:t> a</a:t>
            </a:r>
            <a:r>
              <a:rPr lang="en-US" altLang="en-US" sz="1800" b="1" baseline="-25000" dirty="0">
                <a:latin typeface="+mn-lt"/>
              </a:rPr>
              <a:t>1 </a:t>
            </a:r>
            <a:r>
              <a:rPr lang="en-US" altLang="en-US" sz="1800" b="1" dirty="0">
                <a:latin typeface="+mn-lt"/>
              </a:rPr>
              <a:t>scattering length: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0BD4521D-3491-4AEE-8D24-5FDDDF43AA9D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82051" y="4353554"/>
            <a:ext cx="2594113" cy="66851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5C717A45-AF6E-4301-94FD-2C83EBB73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0164"/>
            <a:ext cx="7385381" cy="604837"/>
          </a:xfrm>
          <a:prstGeom prst="rect">
            <a:avLst/>
          </a:prstGeom>
          <a:noFill/>
          <a:ln w="12700"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kern="0" dirty="0" err="1">
                <a:solidFill>
                  <a:srgbClr val="4D25F7"/>
                </a:solidFill>
                <a:latin typeface="Times New Roman" pitchFamily="18" charset="0"/>
              </a:rPr>
              <a:t>Deser</a:t>
            </a:r>
            <a:r>
              <a:rPr lang="en-US" sz="3200" kern="0" dirty="0">
                <a:solidFill>
                  <a:srgbClr val="4D25F7"/>
                </a:solidFill>
                <a:latin typeface="Times New Roman" pitchFamily="18" charset="0"/>
              </a:rPr>
              <a:t> Formula </a:t>
            </a:r>
            <a:endParaRPr lang="it-IT" sz="3200" kern="0" dirty="0">
              <a:solidFill>
                <a:srgbClr val="4D25F7"/>
              </a:solidFill>
              <a:latin typeface="Times New Roman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89BD2521-E4D7-4CF6-8716-A488C118CD26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2798" y="5114077"/>
            <a:ext cx="1556606" cy="400110"/>
          </a:xfrm>
          <a:prstGeom prst="rect">
            <a:avLst/>
          </a:prstGeom>
          <a:blipFill>
            <a:blip r:embed="rId6"/>
            <a:stretch>
              <a:fillRect b="-151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12211978-5B7A-49FD-B96F-5C9F03C98847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6418" y="5703565"/>
            <a:ext cx="3545971" cy="74058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FA699B1A-5B42-447B-91BE-4856FBA70878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84908" y="4360819"/>
            <a:ext cx="4953000" cy="668516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5548" name="Rettangolo 13">
            <a:extLst>
              <a:ext uri="{FF2B5EF4-FFF2-40B4-BE49-F238E27FC236}">
                <a16:creationId xmlns="" xmlns:a16="http://schemas.microsoft.com/office/drawing/2014/main" id="{CACDAE6B-52BD-45B7-92AA-DC929CD03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5431" y="4953000"/>
            <a:ext cx="441126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i="1">
                <a:latin typeface="Palatino Linotype" panose="02040502050505030304" pitchFamily="18" charset="0"/>
              </a:rPr>
              <a:t>C</a:t>
            </a:r>
            <a:r>
              <a:rPr lang="en-US" altLang="en-US" sz="1800" b="0">
                <a:latin typeface="Palatino Linotype" panose="02040502050505030304" pitchFamily="18" charset="0"/>
              </a:rPr>
              <a:t>, includes all higher-order contributions, namely all other physics associated with the K</a:t>
            </a:r>
            <a:r>
              <a:rPr lang="en-US" altLang="en-US" sz="1800" b="0" baseline="30000">
                <a:latin typeface="Palatino Linotype" panose="02040502050505030304" pitchFamily="18" charset="0"/>
              </a:rPr>
              <a:t>-</a:t>
            </a:r>
            <a:r>
              <a:rPr lang="en-US" altLang="en-US" sz="1800" b="0">
                <a:latin typeface="Palatino Linotype" panose="02040502050505030304" pitchFamily="18" charset="0"/>
              </a:rPr>
              <a:t>d three-body interaction.</a:t>
            </a:r>
            <a:endParaRPr lang="en-US" altLang="en-US" sz="1800">
              <a:latin typeface="Palatino Linotype" panose="02040502050505030304" pitchFamily="18" charset="0"/>
            </a:endParaRPr>
          </a:p>
        </p:txBody>
      </p:sp>
      <p:sp>
        <p:nvSpPr>
          <p:cNvPr id="65549" name="Line 9">
            <a:extLst>
              <a:ext uri="{FF2B5EF4-FFF2-40B4-BE49-F238E27FC236}">
                <a16:creationId xmlns="" xmlns:a16="http://schemas.microsoft.com/office/drawing/2014/main" id="{EF75CF4B-5E75-4E01-9C38-7CC952EB87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2850" y="3657600"/>
            <a:ext cx="153062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0" name="Rettangolo 1">
            <a:extLst>
              <a:ext uri="{FF2B5EF4-FFF2-40B4-BE49-F238E27FC236}">
                <a16:creationId xmlns="" xmlns:a16="http://schemas.microsoft.com/office/drawing/2014/main" id="{2AC8EE8B-803A-4E6F-961A-A7C001788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321" y="6073775"/>
            <a:ext cx="5106061" cy="7080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/>
              <a:t>Fundamental inputs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/>
              <a:t>of low-energy QCD effective theories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793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xmlns="" id="{D5170A6C-FDAD-4460-8D0E-8B9A455090B0}"/>
              </a:ext>
            </a:extLst>
          </p:cNvPr>
          <p:cNvCxnSpPr/>
          <p:nvPr/>
        </p:nvCxnSpPr>
        <p:spPr bwMode="auto">
          <a:xfrm>
            <a:off x="0" y="0"/>
            <a:ext cx="9906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2770" name="Line 2">
            <a:extLst>
              <a:ext uri="{FF2B5EF4-FFF2-40B4-BE49-F238E27FC236}">
                <a16:creationId xmlns:a16="http://schemas.microsoft.com/office/drawing/2014/main" xmlns="" id="{7EF412A8-379C-4256-A40A-C1F531761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7116" y="2811463"/>
            <a:ext cx="1174617" cy="0"/>
          </a:xfrm>
          <a:prstGeom prst="line">
            <a:avLst/>
          </a:prstGeom>
          <a:noFill/>
          <a:ln w="101600">
            <a:solidFill>
              <a:srgbClr val="91919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Line 3">
            <a:extLst>
              <a:ext uri="{FF2B5EF4-FFF2-40B4-BE49-F238E27FC236}">
                <a16:creationId xmlns:a16="http://schemas.microsoft.com/office/drawing/2014/main" xmlns="" id="{39E4203E-7EC1-4EE1-901C-F1EC5E411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7116" y="2811463"/>
            <a:ext cx="117461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Line 4">
            <a:extLst>
              <a:ext uri="{FF2B5EF4-FFF2-40B4-BE49-F238E27FC236}">
                <a16:creationId xmlns:a16="http://schemas.microsoft.com/office/drawing/2014/main" xmlns="" id="{FED6836A-F301-4EA0-B89C-C1A1E1DB3B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001" y="2811463"/>
            <a:ext cx="1174618" cy="0"/>
          </a:xfrm>
          <a:prstGeom prst="line">
            <a:avLst/>
          </a:prstGeom>
          <a:noFill/>
          <a:ln w="76200">
            <a:solidFill>
              <a:srgbClr val="91919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Line 5">
            <a:extLst>
              <a:ext uri="{FF2B5EF4-FFF2-40B4-BE49-F238E27FC236}">
                <a16:creationId xmlns:a16="http://schemas.microsoft.com/office/drawing/2014/main" xmlns="" id="{B2711E97-53E0-4C89-B510-EB26F5F0D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001" y="2811463"/>
            <a:ext cx="117461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Line 6">
            <a:extLst>
              <a:ext uri="{FF2B5EF4-FFF2-40B4-BE49-F238E27FC236}">
                <a16:creationId xmlns:a16="http://schemas.microsoft.com/office/drawing/2014/main" xmlns="" id="{1AF5FAB7-9511-4EE4-9FC9-5D7EC3D9F0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050" y="1901825"/>
            <a:ext cx="117461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Line 7">
            <a:extLst>
              <a:ext uri="{FF2B5EF4-FFF2-40B4-BE49-F238E27FC236}">
                <a16:creationId xmlns:a16="http://schemas.microsoft.com/office/drawing/2014/main" xmlns="" id="{6172D33B-0191-40A5-90FF-CA68DC2A1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6885" y="1901825"/>
            <a:ext cx="117289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Line 8">
            <a:extLst>
              <a:ext uri="{FF2B5EF4-FFF2-40B4-BE49-F238E27FC236}">
                <a16:creationId xmlns:a16="http://schemas.microsoft.com/office/drawing/2014/main" xmlns="" id="{04DB1538-A363-4F45-8ECD-F3DBF3F02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001" y="1901825"/>
            <a:ext cx="117461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Line 9">
            <a:extLst>
              <a:ext uri="{FF2B5EF4-FFF2-40B4-BE49-F238E27FC236}">
                <a16:creationId xmlns:a16="http://schemas.microsoft.com/office/drawing/2014/main" xmlns="" id="{DF7BD13B-99A4-4E66-B5F5-879DAE3C0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7116" y="2205038"/>
            <a:ext cx="1174617" cy="0"/>
          </a:xfrm>
          <a:prstGeom prst="line">
            <a:avLst/>
          </a:prstGeom>
          <a:noFill/>
          <a:ln w="50800">
            <a:solidFill>
              <a:srgbClr val="91919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Line 10">
            <a:extLst>
              <a:ext uri="{FF2B5EF4-FFF2-40B4-BE49-F238E27FC236}">
                <a16:creationId xmlns:a16="http://schemas.microsoft.com/office/drawing/2014/main" xmlns="" id="{A3E65AEE-4DF6-4B2C-AA39-3F9BC4FC1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001" y="2205038"/>
            <a:ext cx="117461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Line 11">
            <a:extLst>
              <a:ext uri="{FF2B5EF4-FFF2-40B4-BE49-F238E27FC236}">
                <a16:creationId xmlns:a16="http://schemas.microsoft.com/office/drawing/2014/main" xmlns="" id="{FFC2F244-F456-4298-8ADE-EF4724654E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6885" y="2205038"/>
            <a:ext cx="117289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Rectangle 12">
            <a:extLst>
              <a:ext uri="{FF2B5EF4-FFF2-40B4-BE49-F238E27FC236}">
                <a16:creationId xmlns:a16="http://schemas.microsoft.com/office/drawing/2014/main" xmlns="" id="{20FB5222-F314-4319-AA0A-342CFE4A1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116" y="4829176"/>
            <a:ext cx="1174617" cy="606425"/>
          </a:xfrm>
          <a:prstGeom prst="rect">
            <a:avLst/>
          </a:prstGeom>
          <a:solidFill>
            <a:srgbClr val="919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>
              <a:latin typeface="Times New Roman" panose="02020603050405020304" pitchFamily="18" charset="0"/>
            </a:endParaRPr>
          </a:p>
        </p:txBody>
      </p:sp>
      <p:sp>
        <p:nvSpPr>
          <p:cNvPr id="32781" name="Line 13">
            <a:extLst>
              <a:ext uri="{FF2B5EF4-FFF2-40B4-BE49-F238E27FC236}">
                <a16:creationId xmlns:a16="http://schemas.microsoft.com/office/drawing/2014/main" xmlns="" id="{44FD98AA-C008-4AE9-BCE4-E6ACC0E47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5396" y="5127625"/>
            <a:ext cx="308186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Line 14">
            <a:extLst>
              <a:ext uri="{FF2B5EF4-FFF2-40B4-BE49-F238E27FC236}">
                <a16:creationId xmlns:a16="http://schemas.microsoft.com/office/drawing/2014/main" xmlns="" id="{6BB9DC94-61BB-4676-B732-DECC6F6FF9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1956" y="5289550"/>
            <a:ext cx="176106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Rectangle 15">
            <a:extLst>
              <a:ext uri="{FF2B5EF4-FFF2-40B4-BE49-F238E27FC236}">
                <a16:creationId xmlns:a16="http://schemas.microsoft.com/office/drawing/2014/main" xmlns="" id="{1FF2A6BA-C148-422E-B3C1-B142A9538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2964" y="4931315"/>
            <a:ext cx="365485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 i="1">
                <a:solidFill>
                  <a:srgbClr val="0000CC"/>
                </a:solidFill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32784" name="Line 16">
            <a:extLst>
              <a:ext uri="{FF2B5EF4-FFF2-40B4-BE49-F238E27FC236}">
                <a16:creationId xmlns:a16="http://schemas.microsoft.com/office/drawing/2014/main" xmlns="" id="{9F44D960-141B-4251-B850-20A1AB10CA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018" y="4324351"/>
            <a:ext cx="0" cy="504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Line 17">
            <a:extLst>
              <a:ext uri="{FF2B5EF4-FFF2-40B4-BE49-F238E27FC236}">
                <a16:creationId xmlns:a16="http://schemas.microsoft.com/office/drawing/2014/main" xmlns="" id="{5F9BE8E4-E015-4D63-BE65-F01AB6E43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018" y="5435601"/>
            <a:ext cx="0" cy="504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Rectangle 18">
            <a:extLst>
              <a:ext uri="{FF2B5EF4-FFF2-40B4-BE49-F238E27FC236}">
                <a16:creationId xmlns:a16="http://schemas.microsoft.com/office/drawing/2014/main" xmlns="" id="{6B8C8FB5-6BD1-4A37-ADB1-192674D65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3498850"/>
            <a:ext cx="432811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endParaRPr lang="en-US" altLang="en-US" sz="4400" b="0">
              <a:solidFill>
                <a:srgbClr val="0000CC"/>
              </a:solidFill>
              <a:latin typeface="Symbol" panose="05050102010706020507" pitchFamily="18" charset="2"/>
            </a:endParaRPr>
          </a:p>
        </p:txBody>
      </p:sp>
      <p:sp>
        <p:nvSpPr>
          <p:cNvPr id="32787" name="Rectangle 19">
            <a:extLst>
              <a:ext uri="{FF2B5EF4-FFF2-40B4-BE49-F238E27FC236}">
                <a16:creationId xmlns:a16="http://schemas.microsoft.com/office/drawing/2014/main" xmlns="" id="{9E39C882-E2FF-4696-951A-20FEF6E7B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7" y="1323976"/>
            <a:ext cx="5315558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      s                            p                         d                       f</a:t>
            </a:r>
          </a:p>
        </p:txBody>
      </p:sp>
      <p:sp>
        <p:nvSpPr>
          <p:cNvPr id="32788" name="Line 20">
            <a:extLst>
              <a:ext uri="{FF2B5EF4-FFF2-40B4-BE49-F238E27FC236}">
                <a16:creationId xmlns:a16="http://schemas.microsoft.com/office/drawing/2014/main" xmlns="" id="{F17A4278-FC82-4034-82C3-18A7DB1ACD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3334" y="1901826"/>
            <a:ext cx="1614885" cy="30321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Line 21">
            <a:extLst>
              <a:ext uri="{FF2B5EF4-FFF2-40B4-BE49-F238E27FC236}">
                <a16:creationId xmlns:a16="http://schemas.microsoft.com/office/drawing/2014/main" xmlns="" id="{1D966DA3-ACAE-46D6-8D61-F2BF1E2327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8449" y="2205039"/>
            <a:ext cx="1614884" cy="606425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Line 22">
            <a:extLst>
              <a:ext uri="{FF2B5EF4-FFF2-40B4-BE49-F238E27FC236}">
                <a16:creationId xmlns:a16="http://schemas.microsoft.com/office/drawing/2014/main" xmlns="" id="{7E05AE46-DC5E-491C-A0AC-3464EFC9A5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75285" y="2811464"/>
            <a:ext cx="1613165" cy="23209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1" name="Line 23">
            <a:extLst>
              <a:ext uri="{FF2B5EF4-FFF2-40B4-BE49-F238E27FC236}">
                <a16:creationId xmlns:a16="http://schemas.microsoft.com/office/drawing/2014/main" xmlns="" id="{20F0A94F-FF73-4D5F-88EA-8BBC269CE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7116" y="1901825"/>
            <a:ext cx="117461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Line 24">
            <a:extLst>
              <a:ext uri="{FF2B5EF4-FFF2-40B4-BE49-F238E27FC236}">
                <a16:creationId xmlns:a16="http://schemas.microsoft.com/office/drawing/2014/main" xmlns="" id="{CC0EC4C5-94A9-4133-A917-7F70CC3646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7116" y="2205038"/>
            <a:ext cx="117461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Text Box 25">
            <a:extLst>
              <a:ext uri="{FF2B5EF4-FFF2-40B4-BE49-F238E27FC236}">
                <a16:creationId xmlns:a16="http://schemas.microsoft.com/office/drawing/2014/main" xmlns="" id="{83E946D8-42ED-4A9F-A92A-1705104B8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500" y="4525963"/>
            <a:ext cx="681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33CC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2800" b="0" baseline="-25000">
                <a:solidFill>
                  <a:srgbClr val="0033CC"/>
                </a:solidFill>
                <a:latin typeface="Times New Roman" panose="02020603050405020304" pitchFamily="18" charset="0"/>
              </a:rPr>
              <a:t>1s </a:t>
            </a:r>
            <a:endParaRPr lang="en-US" altLang="en-US" sz="2800" b="0">
              <a:latin typeface="Times New Roman" panose="02020603050405020304" pitchFamily="18" charset="0"/>
            </a:endParaRPr>
          </a:p>
        </p:txBody>
      </p:sp>
      <p:sp>
        <p:nvSpPr>
          <p:cNvPr id="32794" name="Text Box 26">
            <a:extLst>
              <a:ext uri="{FF2B5EF4-FFF2-40B4-BE49-F238E27FC236}">
                <a16:creationId xmlns:a16="http://schemas.microsoft.com/office/drawing/2014/main" xmlns="" id="{16E8E47B-1627-4532-81F6-3F7EB6B97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484" y="5040314"/>
            <a:ext cx="2584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latin typeface="Times New Roman" panose="02020603050405020304" pitchFamily="18" charset="0"/>
              </a:rPr>
              <a:t>}</a:t>
            </a:r>
          </a:p>
        </p:txBody>
      </p:sp>
      <p:sp>
        <p:nvSpPr>
          <p:cNvPr id="32795" name="Text Box 27">
            <a:extLst>
              <a:ext uri="{FF2B5EF4-FFF2-40B4-BE49-F238E27FC236}">
                <a16:creationId xmlns:a16="http://schemas.microsoft.com/office/drawing/2014/main" xmlns="" id="{8BBD4BE0-B91B-41C1-8248-A481127E2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984" y="2487613"/>
            <a:ext cx="644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33CC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2800" b="0" baseline="-25000">
                <a:solidFill>
                  <a:srgbClr val="0033CC"/>
                </a:solidFill>
                <a:latin typeface="Times New Roman" panose="02020603050405020304" pitchFamily="18" charset="0"/>
              </a:rPr>
              <a:t>2p</a:t>
            </a:r>
            <a:endParaRPr lang="en-US" altLang="en-US" sz="2800" b="0">
              <a:latin typeface="Times New Roman" panose="02020603050405020304" pitchFamily="18" charset="0"/>
            </a:endParaRPr>
          </a:p>
        </p:txBody>
      </p:sp>
      <p:grpSp>
        <p:nvGrpSpPr>
          <p:cNvPr id="32796" name="Group 28">
            <a:extLst>
              <a:ext uri="{FF2B5EF4-FFF2-40B4-BE49-F238E27FC236}">
                <a16:creationId xmlns:a16="http://schemas.microsoft.com/office/drawing/2014/main" xmlns="" id="{861405B2-CDA7-4185-81D6-6CCF885C240A}"/>
              </a:ext>
            </a:extLst>
          </p:cNvPr>
          <p:cNvGrpSpPr>
            <a:grpSpLocks/>
          </p:cNvGrpSpPr>
          <p:nvPr/>
        </p:nvGrpSpPr>
        <p:grpSpPr bwMode="auto">
          <a:xfrm>
            <a:off x="660400" y="1295400"/>
            <a:ext cx="734352" cy="4002088"/>
            <a:chOff x="288" y="768"/>
            <a:chExt cx="240" cy="1903"/>
          </a:xfrm>
        </p:grpSpPr>
        <p:sp>
          <p:nvSpPr>
            <p:cNvPr id="32812" name="Rectangle 29">
              <a:extLst>
                <a:ext uri="{FF2B5EF4-FFF2-40B4-BE49-F238E27FC236}">
                  <a16:creationId xmlns:a16="http://schemas.microsoft.com/office/drawing/2014/main" xmlns="" id="{EE34D370-9E39-4216-AFA1-A4EDE696D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768"/>
              <a:ext cx="240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2813" name="Rectangle 30">
              <a:extLst>
                <a:ext uri="{FF2B5EF4-FFF2-40B4-BE49-F238E27FC236}">
                  <a16:creationId xmlns:a16="http://schemas.microsoft.com/office/drawing/2014/main" xmlns="" id="{6C9C8B08-07AA-4DEA-A73A-9934EA334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960"/>
              <a:ext cx="24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2814" name="Rectangle 31">
              <a:extLst>
                <a:ext uri="{FF2B5EF4-FFF2-40B4-BE49-F238E27FC236}">
                  <a16:creationId xmlns:a16="http://schemas.microsoft.com/office/drawing/2014/main" xmlns="" id="{1EAA2BA8-4AAA-4AA6-922F-D02FAE9B3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104"/>
              <a:ext cx="24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2815" name="Rectangle 32">
              <a:extLst>
                <a:ext uri="{FF2B5EF4-FFF2-40B4-BE49-F238E27FC236}">
                  <a16:creationId xmlns:a16="http://schemas.microsoft.com/office/drawing/2014/main" xmlns="" id="{2345A2CD-10F2-43A9-BCD2-BBFC3FFBE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391"/>
              <a:ext cx="24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2816" name="Rectangle 33">
              <a:extLst>
                <a:ext uri="{FF2B5EF4-FFF2-40B4-BE49-F238E27FC236}">
                  <a16:creationId xmlns:a16="http://schemas.microsoft.com/office/drawing/2014/main" xmlns="" id="{3D2C1452-0523-4B4D-B943-CCDDADA26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496"/>
              <a:ext cx="240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2797" name="Line 34">
            <a:extLst>
              <a:ext uri="{FF2B5EF4-FFF2-40B4-BE49-F238E27FC236}">
                <a16:creationId xmlns:a16="http://schemas.microsoft.com/office/drawing/2014/main" xmlns="" id="{1541AEBA-348A-4EB5-A928-7307F76FC5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75285" y="2190750"/>
            <a:ext cx="1540933" cy="29162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8" name="Text Box 35">
            <a:extLst>
              <a:ext uri="{FF2B5EF4-FFF2-40B4-BE49-F238E27FC236}">
                <a16:creationId xmlns:a16="http://schemas.microsoft.com/office/drawing/2014/main" xmlns="" id="{99599C43-3224-46D8-AB42-3077C7E64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596" y="2789238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  <a:r>
              <a:rPr lang="en-US" altLang="en-US" sz="1800" baseline="-2500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xmlns="" id="{4CD285E7-0239-4598-9C0B-46B105D367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375400" cy="838200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4D25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Kaonic </a:t>
            </a:r>
            <a:r>
              <a:rPr lang="en-US" sz="3600" b="1" dirty="0" smtClean="0">
                <a:solidFill>
                  <a:srgbClr val="4D25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atoms</a:t>
            </a:r>
            <a:endParaRPr lang="it-IT" sz="3600" b="1" dirty="0">
              <a:solidFill>
                <a:srgbClr val="4D25F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32800" name="Rectangle 45">
            <a:extLst>
              <a:ext uri="{FF2B5EF4-FFF2-40B4-BE49-F238E27FC236}">
                <a16:creationId xmlns:a16="http://schemas.microsoft.com/office/drawing/2014/main" xmlns="" id="{50A308B3-1EC0-4B26-BF6E-121F94B21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223" y="3677310"/>
            <a:ext cx="3482577" cy="289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2000" b="1">
                <a:solidFill>
                  <a:srgbClr val="4D25F7"/>
                </a:solidFill>
                <a:latin typeface="Calibri" pitchFamily="34" charset="0"/>
                <a:cs typeface="Calibri" pitchFamily="34" charset="0"/>
              </a:rPr>
              <a:t>Strong Interaction causes: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8E4"/>
                </a:solidFill>
                <a:latin typeface="Calibri" pitchFamily="34" charset="0"/>
                <a:cs typeface="Calibri" pitchFamily="34" charset="0"/>
              </a:rPr>
              <a:t>energy shift  </a:t>
            </a:r>
            <a:r>
              <a:rPr lang="el-GR" altLang="en-US" sz="1800" b="1" smtClean="0">
                <a:solidFill>
                  <a:srgbClr val="FF08E4"/>
                </a:solidFill>
                <a:latin typeface="Calibri" pitchFamily="34" charset="0"/>
                <a:cs typeface="Calibri" pitchFamily="34" charset="0"/>
              </a:rPr>
              <a:t>ε</a:t>
            </a:r>
            <a:endParaRPr lang="en-US" altLang="en-US" sz="1800" b="1"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alibri" pitchFamily="34" charset="0"/>
                <a:cs typeface="Calibri" pitchFamily="34" charset="0"/>
              </a:rPr>
              <a:t>of the last energy levels form their purely electromagnetic values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800" b="1" smtClean="0"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Calibri" pitchFamily="34" charset="0"/>
                <a:cs typeface="Calibri" pitchFamily="34" charset="0"/>
              </a:rPr>
              <a:t>AND </a:t>
            </a:r>
            <a:endParaRPr lang="en-US" altLang="en-US" sz="1800" b="1"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1800" b="1">
                <a:solidFill>
                  <a:srgbClr val="FF08E4"/>
                </a:solidFill>
                <a:latin typeface="Calibri" pitchFamily="34" charset="0"/>
                <a:cs typeface="Calibri" pitchFamily="34" charset="0"/>
              </a:rPr>
              <a:t>   level width </a:t>
            </a:r>
            <a:r>
              <a:rPr lang="el-GR" altLang="en-US" sz="1800" b="1">
                <a:solidFill>
                  <a:srgbClr val="FF08E4"/>
                </a:solidFill>
                <a:latin typeface="Calibri" pitchFamily="34" charset="0"/>
                <a:cs typeface="Calibri" pitchFamily="34" charset="0"/>
              </a:rPr>
              <a:t>Γ</a:t>
            </a:r>
            <a:endParaRPr lang="en-US" altLang="en-US" sz="1800" b="1">
              <a:solidFill>
                <a:srgbClr val="FF08E4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1800" b="1">
                <a:latin typeface="Calibri" pitchFamily="34" charset="0"/>
                <a:cs typeface="Calibri" pitchFamily="34" charset="0"/>
              </a:rPr>
              <a:t>finite lifetime of the state corresponding </a:t>
            </a:r>
            <a:r>
              <a:rPr lang="en-US" altLang="en-US" sz="1800" b="1" smtClean="0">
                <a:latin typeface="Calibri" pitchFamily="34" charset="0"/>
                <a:cs typeface="Calibri" pitchFamily="34" charset="0"/>
              </a:rPr>
              <a:t>to </a:t>
            </a:r>
            <a:r>
              <a:rPr lang="en-US" altLang="en-US" sz="1800" b="1">
                <a:latin typeface="Calibri" pitchFamily="34" charset="0"/>
                <a:cs typeface="Calibri" pitchFamily="34" charset="0"/>
              </a:rPr>
              <a:t>an increase in the observed level width</a:t>
            </a:r>
            <a:endParaRPr lang="en-US" altLang="en-US" sz="1800" b="1">
              <a:solidFill>
                <a:srgbClr val="FF08E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801" name="Rectangle 55">
            <a:extLst>
              <a:ext uri="{FF2B5EF4-FFF2-40B4-BE49-F238E27FC236}">
                <a16:creationId xmlns:a16="http://schemas.microsoft.com/office/drawing/2014/main" xmlns="" id="{3661F571-13C4-4596-BC48-E00D49D24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25" y="6019800"/>
            <a:ext cx="4325223" cy="5847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ε</a:t>
            </a:r>
            <a:r>
              <a:rPr lang="en-US" altLang="en-US" sz="2400">
                <a:latin typeface="Times New Roman" panose="02020603050405020304" pitchFamily="18" charset="0"/>
              </a:rPr>
              <a:t> = </a:t>
            </a:r>
            <a:r>
              <a:rPr lang="en-US" altLang="en-US">
                <a:latin typeface="Times New Roman" panose="02020603050405020304" pitchFamily="18" charset="0"/>
              </a:rPr>
              <a:t>E</a:t>
            </a:r>
            <a:r>
              <a:rPr lang="en-US" altLang="en-US" sz="2400" baseline="-25000">
                <a:latin typeface="Times New Roman" panose="02020603050405020304" pitchFamily="18" charset="0"/>
              </a:rPr>
              <a:t>2p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1800" baseline="-25000">
                <a:sym typeface="Symbol" panose="05050102010706020507" pitchFamily="18" charset="2"/>
              </a:rPr>
              <a:t></a:t>
            </a:r>
            <a:r>
              <a:rPr lang="en-US" altLang="en-US" sz="1800" b="0" baseline="-25000"/>
              <a:t> </a:t>
            </a:r>
            <a:r>
              <a:rPr lang="en-US" altLang="en-US" sz="2400" baseline="-25000">
                <a:latin typeface="Times New Roman" panose="02020603050405020304" pitchFamily="18" charset="0"/>
              </a:rPr>
              <a:t>1s </a:t>
            </a:r>
            <a:r>
              <a:rPr lang="en-US" altLang="en-US" sz="2400">
                <a:latin typeface="Times New Roman" panose="02020603050405020304" pitchFamily="18" charset="0"/>
              </a:rPr>
              <a:t>(exp) – </a:t>
            </a:r>
            <a:r>
              <a:rPr lang="en-US" altLang="en-US">
                <a:latin typeface="Times New Roman" panose="02020603050405020304" pitchFamily="18" charset="0"/>
              </a:rPr>
              <a:t>E</a:t>
            </a:r>
            <a:r>
              <a:rPr lang="en-US" altLang="en-US" sz="2400" baseline="-25000">
                <a:latin typeface="Times New Roman" panose="02020603050405020304" pitchFamily="18" charset="0"/>
              </a:rPr>
              <a:t>2p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1800" baseline="-25000">
                <a:sym typeface="Symbol" panose="05050102010706020507" pitchFamily="18" charset="2"/>
              </a:rPr>
              <a:t></a:t>
            </a:r>
            <a:r>
              <a:rPr lang="en-US" altLang="en-US" sz="1800" b="0" baseline="-25000"/>
              <a:t> </a:t>
            </a:r>
            <a:r>
              <a:rPr lang="en-US" altLang="en-US" sz="2400" baseline="-25000">
                <a:latin typeface="Times New Roman" panose="02020603050405020304" pitchFamily="18" charset="0"/>
              </a:rPr>
              <a:t>1s</a:t>
            </a:r>
            <a:r>
              <a:rPr lang="en-US" altLang="en-US" sz="2400">
                <a:latin typeface="Times New Roman" panose="02020603050405020304" pitchFamily="18" charset="0"/>
              </a:rPr>
              <a:t> (e.m.)</a:t>
            </a:r>
          </a:p>
        </p:txBody>
      </p:sp>
      <p:sp>
        <p:nvSpPr>
          <p:cNvPr id="32802" name="Text Box 53">
            <a:extLst>
              <a:ext uri="{FF2B5EF4-FFF2-40B4-BE49-F238E27FC236}">
                <a16:creationId xmlns:a16="http://schemas.microsoft.com/office/drawing/2014/main" xmlns="" id="{FAB29CD2-B92E-4EF8-ABE0-F6C6961F7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464" y="58674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Times New Roman" panose="02020603050405020304" pitchFamily="18" charset="0"/>
              </a:rPr>
              <a:t>attractive</a:t>
            </a:r>
          </a:p>
        </p:txBody>
      </p:sp>
      <p:sp>
        <p:nvSpPr>
          <p:cNvPr id="32803" name="Text Box 52">
            <a:extLst>
              <a:ext uri="{FF2B5EF4-FFF2-40B4-BE49-F238E27FC236}">
                <a16:creationId xmlns:a16="http://schemas.microsoft.com/office/drawing/2014/main" xmlns="" id="{205CD0E0-E5F6-4320-B7A1-001A29DD2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464" y="4188023"/>
            <a:ext cx="9716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repulsive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04" name="Line 51">
            <a:extLst>
              <a:ext uri="{FF2B5EF4-FFF2-40B4-BE49-F238E27FC236}">
                <a16:creationId xmlns:a16="http://schemas.microsoft.com/office/drawing/2014/main" xmlns="" id="{506592FE-3519-45BB-8712-87BA8B86A2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8500" y="5181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5" name="Line 50">
            <a:extLst>
              <a:ext uri="{FF2B5EF4-FFF2-40B4-BE49-F238E27FC236}">
                <a16:creationId xmlns:a16="http://schemas.microsoft.com/office/drawing/2014/main" xmlns="" id="{B14AB305-2CD9-4707-9BDD-A1DBB63F46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8500" y="4495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6" name="Text Box 49">
            <a:extLst>
              <a:ext uri="{FF2B5EF4-FFF2-40B4-BE49-F238E27FC236}">
                <a16:creationId xmlns:a16="http://schemas.microsoft.com/office/drawing/2014/main" xmlns="" id="{D2BBB5CE-C798-41A5-905E-29326D140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095" y="279087"/>
            <a:ext cx="30077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+mn-lt"/>
                <a:cs typeface="Calibri" pitchFamily="34" charset="0"/>
              </a:rPr>
              <a:t>K- captured  in excited orbit, replacing the </a:t>
            </a:r>
            <a:r>
              <a:rPr lang="en-US" altLang="en-US" sz="1800" b="1" dirty="0" smtClean="0">
                <a:latin typeface="+mn-lt"/>
                <a:cs typeface="Calibri" pitchFamily="34" charset="0"/>
              </a:rPr>
              <a:t>electron</a:t>
            </a:r>
            <a:endParaRPr lang="en-US" altLang="en-US" sz="1800" b="1" dirty="0">
              <a:latin typeface="+mn-lt"/>
              <a:cs typeface="Calibri" pitchFamily="34" charset="0"/>
            </a:endParaRPr>
          </a:p>
        </p:txBody>
      </p:sp>
      <p:sp>
        <p:nvSpPr>
          <p:cNvPr id="32807" name="Text Box 47">
            <a:extLst>
              <a:ext uri="{FF2B5EF4-FFF2-40B4-BE49-F238E27FC236}">
                <a16:creationId xmlns:a16="http://schemas.microsoft.com/office/drawing/2014/main" xmlns="" id="{D2AC1061-CA01-4F37-9EFD-FDA1500DF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975" y="1547814"/>
            <a:ext cx="1816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</a:rPr>
              <a:t>electromagnetic cascade</a:t>
            </a:r>
          </a:p>
        </p:txBody>
      </p:sp>
      <p:sp>
        <p:nvSpPr>
          <p:cNvPr id="32808" name="Line 46">
            <a:extLst>
              <a:ext uri="{FF2B5EF4-FFF2-40B4-BE49-F238E27FC236}">
                <a16:creationId xmlns:a16="http://schemas.microsoft.com/office/drawing/2014/main" xmlns="" id="{D8534E86-D62E-4068-AD77-04A7F21C97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12050" y="1295400"/>
            <a:ext cx="577850" cy="5334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9" name="Rectangle 27">
            <a:extLst>
              <a:ext uri="{FF2B5EF4-FFF2-40B4-BE49-F238E27FC236}">
                <a16:creationId xmlns:a16="http://schemas.microsoft.com/office/drawing/2014/main" xmlns="" id="{5E01D718-AD89-42C2-8ABF-6A3189B06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28693"/>
            <a:ext cx="3281348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2p 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smtClean="0">
                <a:solidFill>
                  <a:srgbClr val="FF3300"/>
                </a:solidFill>
                <a:latin typeface="Times New Roman" panose="02020603050405020304" pitchFamily="18" charset="0"/>
              </a:rPr>
              <a:t>1s x-ray transition </a:t>
            </a:r>
            <a:endParaRPr lang="en-US" altLang="en-US" sz="2400" baseline="-250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10" name="TextBox 46">
            <a:extLst>
              <a:ext uri="{FF2B5EF4-FFF2-40B4-BE49-F238E27FC236}">
                <a16:creationId xmlns:a16="http://schemas.microsoft.com/office/drawing/2014/main" xmlns="" id="{F23D8743-4F78-4633-ABA7-A3ED5650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003800"/>
            <a:ext cx="155985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400" err="1">
                <a:latin typeface="Times New Roman" panose="02020603050405020304" pitchFamily="18" charset="0"/>
              </a:rPr>
              <a:t>Only</a:t>
            </a:r>
            <a:r>
              <a:rPr lang="it-IT" altLang="en-US" sz="1400">
                <a:latin typeface="Times New Roman" panose="02020603050405020304" pitchFamily="18" charset="0"/>
              </a:rPr>
              <a:t> Coulomb</a:t>
            </a:r>
          </a:p>
        </p:txBody>
      </p:sp>
      <p:pic>
        <p:nvPicPr>
          <p:cNvPr id="32811" name="Picture 4">
            <a:extLst>
              <a:ext uri="{FF2B5EF4-FFF2-40B4-BE49-F238E27FC236}">
                <a16:creationId xmlns:a16="http://schemas.microsoft.com/office/drawing/2014/main" xmlns="" id="{1798CD6A-53B5-4FAF-BD92-41DE50F6D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61" y="2060575"/>
            <a:ext cx="3002756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34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xmlns="" id="{58086833-944F-4313-B798-54A033FE7231}"/>
              </a:ext>
            </a:extLst>
          </p:cNvPr>
          <p:cNvCxnSpPr/>
          <p:nvPr/>
        </p:nvCxnSpPr>
        <p:spPr>
          <a:xfrm>
            <a:off x="0" y="0"/>
            <a:ext cx="9906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298" name="Picture 2">
            <a:extLst>
              <a:ext uri="{FF2B5EF4-FFF2-40B4-BE49-F238E27FC236}">
                <a16:creationId xmlns:a16="http://schemas.microsoft.com/office/drawing/2014/main" xmlns="" id="{B589A9A6-8CB3-4608-9F56-2460EA375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8686800" cy="605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CD285E7-0239-4598-9C0B-46B105D3674F}"/>
              </a:ext>
            </a:extLst>
          </p:cNvPr>
          <p:cNvSpPr txBox="1">
            <a:spLocks noChangeArrowheads="1"/>
          </p:cNvSpPr>
          <p:nvPr/>
        </p:nvSpPr>
        <p:spPr>
          <a:xfrm>
            <a:off x="711200" y="-30707"/>
            <a:ext cx="8585200" cy="838200"/>
          </a:xfrm>
          <a:prstGeom prst="rect">
            <a:avLst/>
          </a:prstGeom>
          <a:noFill/>
          <a:ln w="12700">
            <a:noFill/>
          </a:ln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en-US" sz="3600" b="1" smtClean="0">
                <a:solidFill>
                  <a:srgbClr val="4D25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Kaonic atoms history</a:t>
            </a:r>
            <a:endParaRPr lang="it-IT" sz="3600" b="1">
              <a:solidFill>
                <a:srgbClr val="4D25F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1698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589A9A6-8CB3-4608-9F56-2460EA375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934177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xmlns="" id="{CAF27F4F-0795-4938-BFA0-95B22E7E953B}"/>
              </a:ext>
            </a:extLst>
          </p:cNvPr>
          <p:cNvCxnSpPr/>
          <p:nvPr/>
        </p:nvCxnSpPr>
        <p:spPr>
          <a:xfrm>
            <a:off x="0" y="0"/>
            <a:ext cx="9906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5" name="Immagine 3">
            <a:extLst>
              <a:ext uri="{FF2B5EF4-FFF2-40B4-BE49-F238E27FC236}">
                <a16:creationId xmlns:a16="http://schemas.microsoft.com/office/drawing/2014/main" xmlns="" id="{1022AB3D-7112-4E58-A3C6-C3F6EFE42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0"/>
            <a:ext cx="9503569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Immagine 4">
            <a:extLst>
              <a:ext uri="{FF2B5EF4-FFF2-40B4-BE49-F238E27FC236}">
                <a16:creationId xmlns:a16="http://schemas.microsoft.com/office/drawing/2014/main" xmlns="" id="{72A48503-C6E8-49A2-9E67-D47489877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37704"/>
            <a:ext cx="533400" cy="252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FC6D97D-57F7-41B5-87A3-DA1C1F703BF0}"/>
              </a:ext>
            </a:extLst>
          </p:cNvPr>
          <p:cNvSpPr/>
          <p:nvPr/>
        </p:nvSpPr>
        <p:spPr>
          <a:xfrm>
            <a:off x="478102" y="1524000"/>
            <a:ext cx="9410700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tx1"/>
                </a:solidFill>
                <a:ea typeface="Times New Roman" panose="02020603050405020304" pitchFamily="18" charset="0"/>
              </a:rPr>
              <a:t>STILL MISSING!!!</a:t>
            </a:r>
          </a:p>
          <a:p>
            <a:pPr algn="ctr">
              <a:defRPr/>
            </a:pPr>
            <a:r>
              <a:rPr lang="en-US" sz="3200">
                <a:solidFill>
                  <a:schemeClr val="tx1"/>
                </a:solidFill>
                <a:ea typeface="Times New Roman" panose="02020603050405020304" pitchFamily="18" charset="0"/>
              </a:rPr>
              <a:t>the measurement of the kaonic deuterium</a:t>
            </a:r>
            <a:r>
              <a:rPr lang="en-US">
                <a:ea typeface="Times New Roman" panose="02020603050405020304" pitchFamily="18" charset="0"/>
              </a:rPr>
              <a:t/>
            </a:r>
            <a:br>
              <a:rPr lang="en-US">
                <a:ea typeface="Times New Roman" panose="02020603050405020304" pitchFamily="18" charset="0"/>
              </a:rPr>
            </a:br>
            <a:r>
              <a:rPr lang="en-US">
                <a:ea typeface="Times New Roman" panose="02020603050405020304" pitchFamily="18" charset="0"/>
              </a:rPr>
              <a:t> </a:t>
            </a:r>
            <a:r>
              <a:rPr lang="en-US" i="1">
                <a:ea typeface="Times New Roman" panose="02020603050405020304" pitchFamily="18" charset="0"/>
              </a:rPr>
              <a:t>the most important experimental information missing in the field of the low-energy antikaon-nucleon interactions 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19157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xmlns="" id="{849AAA49-51DE-4252-8114-BB7B6AB40F54}"/>
              </a:ext>
            </a:extLst>
          </p:cNvPr>
          <p:cNvCxnSpPr/>
          <p:nvPr/>
        </p:nvCxnSpPr>
        <p:spPr>
          <a:xfrm>
            <a:off x="0" y="0"/>
            <a:ext cx="9906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4" name="Rectangle 1">
            <a:extLst>
              <a:ext uri="{FF2B5EF4-FFF2-40B4-BE49-F238E27FC236}">
                <a16:creationId xmlns:a16="http://schemas.microsoft.com/office/drawing/2014/main" xmlns="" id="{12FFD19F-9517-40C3-B723-F6FFAC442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09800"/>
            <a:ext cx="8451850" cy="43396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 smtClean="0">
                <a:latin typeface="+mn-lt"/>
              </a:rPr>
              <a:t>SIDDHARTA-2 apparatus consists </a:t>
            </a:r>
            <a:r>
              <a:rPr lang="en-US" altLang="en-US" sz="2000" b="1" dirty="0">
                <a:latin typeface="+mn-lt"/>
              </a:rPr>
              <a:t>in a series of improvements with respect to the SIDDHARTA </a:t>
            </a:r>
            <a:r>
              <a:rPr lang="en-US" altLang="en-US" sz="2000" b="1" dirty="0" smtClean="0">
                <a:latin typeface="+mn-lt"/>
              </a:rPr>
              <a:t>aiming </a:t>
            </a:r>
            <a:r>
              <a:rPr lang="en-US" altLang="en-US" sz="2000" b="1" dirty="0">
                <a:latin typeface="+mn-lt"/>
              </a:rPr>
              <a:t>to dramatically: </a:t>
            </a:r>
            <a:br>
              <a:rPr lang="en-US" altLang="en-US" sz="2000" b="1" dirty="0">
                <a:latin typeface="+mn-lt"/>
              </a:rPr>
            </a:br>
            <a:r>
              <a:rPr lang="en-US" altLang="en-US" sz="2000" b="1" dirty="0">
                <a:solidFill>
                  <a:srgbClr val="FF0000"/>
                </a:solidFill>
                <a:latin typeface="+mn-lt"/>
              </a:rPr>
              <a:t>increase the S/B ratio and also the signal rate:</a:t>
            </a:r>
          </a:p>
          <a:p>
            <a:pPr marL="342900" indent="-342900" algn="ctr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000" b="1" dirty="0">
                <a:latin typeface="+mn-lt"/>
              </a:rPr>
              <a:t>by gaining in solid angle</a:t>
            </a:r>
          </a:p>
          <a:p>
            <a:pPr marL="342900" indent="-342900" algn="ctr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000" b="1" dirty="0">
                <a:latin typeface="+mn-lt"/>
              </a:rPr>
              <a:t>taking advantage </a:t>
            </a:r>
            <a:r>
              <a:rPr lang="en-US" sz="2000" b="1" dirty="0" smtClean="0">
                <a:latin typeface="+mn-lt"/>
              </a:rPr>
              <a:t>o</a:t>
            </a:r>
          </a:p>
          <a:p>
            <a:pPr marL="342900" indent="-342900" algn="ctr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new </a:t>
            </a:r>
            <a:r>
              <a:rPr lang="en-US" sz="2000" b="1" dirty="0" smtClean="0">
                <a:latin typeface="+mn-lt"/>
              </a:rPr>
              <a:t>SDDs technology and </a:t>
            </a:r>
            <a:r>
              <a:rPr lang="en-US" sz="2000" b="1" dirty="0">
                <a:latin typeface="+mn-lt"/>
              </a:rPr>
              <a:t/>
            </a:r>
            <a:br>
              <a:rPr lang="en-US" sz="2000" b="1" dirty="0">
                <a:latin typeface="+mn-lt"/>
              </a:rPr>
            </a:br>
            <a:r>
              <a:rPr lang="en-US" sz="2000" b="1" dirty="0">
                <a:solidFill>
                  <a:srgbClr val="FF0000"/>
                </a:solidFill>
                <a:latin typeface="+mn-lt"/>
              </a:rPr>
              <a:t>of the reduction of the background:</a:t>
            </a:r>
          </a:p>
          <a:p>
            <a:pPr marL="342900" indent="-342900" algn="ctr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000" b="1" dirty="0">
                <a:latin typeface="+mn-lt"/>
              </a:rPr>
              <a:t>by improving the SDDs timing</a:t>
            </a:r>
          </a:p>
          <a:p>
            <a:pPr marL="342900" indent="-342900" algn="ctr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000" b="1" dirty="0">
                <a:latin typeface="+mn-lt"/>
              </a:rPr>
              <a:t> implementing of an additional veto system</a:t>
            </a:r>
            <a:r>
              <a:rPr lang="en-US" altLang="en-US" sz="2400" b="1" i="1" dirty="0">
                <a:latin typeface="+mn-lt"/>
              </a:rPr>
              <a:t> </a:t>
            </a:r>
            <a:endParaRPr lang="it-IT" altLang="en-US" sz="2400" b="1" dirty="0">
              <a:latin typeface="+mn-lt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xmlns="" id="{1DB14095-438F-4947-B1A1-72C02A10D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76200"/>
            <a:ext cx="7772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4D25F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SIDDHARTA-2 improvements </a:t>
            </a:r>
            <a:endParaRPr lang="it-IT" sz="3200" b="1" dirty="0">
              <a:solidFill>
                <a:srgbClr val="4D25F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7588" name="Rettangolo 1">
            <a:extLst>
              <a:ext uri="{FF2B5EF4-FFF2-40B4-BE49-F238E27FC236}">
                <a16:creationId xmlns:a16="http://schemas.microsoft.com/office/drawing/2014/main" xmlns="" id="{1055D51E-F529-46A4-BA19-CCA2E1AFB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914400"/>
            <a:ext cx="7759700" cy="113396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SIDDHARTA-2 is a </a:t>
            </a:r>
            <a:r>
              <a:rPr lang="en-US" altLang="en-US" sz="2400" smtClean="0">
                <a:latin typeface="Times New Roman" panose="02020603050405020304" pitchFamily="18" charset="0"/>
              </a:rPr>
              <a:t>development both </a:t>
            </a:r>
            <a:r>
              <a:rPr lang="en-US" altLang="en-US" sz="2400">
                <a:latin typeface="Times New Roman" panose="02020603050405020304" pitchFamily="18" charset="0"/>
              </a:rPr>
              <a:t>on the </a:t>
            </a:r>
            <a:endParaRPr lang="en-US" altLang="en-US" sz="2400" smtClean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DAFNE collider </a:t>
            </a:r>
            <a:r>
              <a:rPr lang="en-US" altLang="en-US" sz="2400">
                <a:latin typeface="Times New Roman" panose="02020603050405020304" pitchFamily="18" charset="0"/>
              </a:rPr>
              <a:t>side and on </a:t>
            </a:r>
            <a:r>
              <a:rPr lang="en-US" altLang="en-US" sz="2400" smtClean="0">
                <a:latin typeface="Times New Roman" panose="02020603050405020304" pitchFamily="18" charset="0"/>
              </a:rPr>
              <a:t>the experiment </a:t>
            </a:r>
            <a:r>
              <a:rPr lang="en-US" altLang="en-US" sz="2400">
                <a:latin typeface="Times New Roman" panose="02020603050405020304" pitchFamily="18" charset="0"/>
              </a:rPr>
              <a:t>side</a:t>
            </a:r>
            <a:r>
              <a:rPr lang="en-US" altLang="en-US" sz="200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1413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QLnjpDmemWvdkPv8CNhL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WTzd7aXBssOmYs9yuGim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x7i1o5WFYMUt4c6svz0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WTzd7aXBssOmYs9yuGim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x7i1o5WFYMUt4c6svz0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WTzd7aXBssOmYs9yuGim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x7i1o5WFYMUt4c6svz0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WTzd7aXBssOmYs9yuGim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WTzd7aXBssOmYs9yuGim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1815</Words>
  <Application>Microsoft Office PowerPoint</Application>
  <PresentationFormat>A4 Paper (210x297 mm)</PresentationFormat>
  <Paragraphs>298</Paragraphs>
  <Slides>32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Civic</vt:lpstr>
      <vt:lpstr>Kaonic atoms studies at DAFNE: from SIDDHARTA-2 to future perspectives</vt:lpstr>
      <vt:lpstr>SIDDHARTA-2 Collaboration SIlicon Drift Detector for Hadronic Atom Research by Timing Applications</vt:lpstr>
      <vt:lpstr>Contents</vt:lpstr>
      <vt:lpstr>The scientific aim</vt:lpstr>
      <vt:lpstr>PowerPoint Presentation</vt:lpstr>
      <vt:lpstr>Kaonic atoms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SIDDHARTA-2 apparatus in one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Spares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2021-04-29T14:46:06Z</dcterms:created>
  <dcterms:modified xsi:type="dcterms:W3CDTF">2021-09-06T08:10:24Z</dcterms:modified>
</cp:coreProperties>
</file>