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58" r:id="rId3"/>
    <p:sldId id="262" r:id="rId4"/>
    <p:sldId id="263" r:id="rId5"/>
    <p:sldId id="267" r:id="rId6"/>
    <p:sldId id="272" r:id="rId7"/>
    <p:sldId id="273" r:id="rId8"/>
    <p:sldId id="274" r:id="rId9"/>
    <p:sldId id="266" r:id="rId10"/>
    <p:sldId id="264"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Theresa Gloggler" initials="LTG" lastIdx="1" clrIdx="0">
    <p:extLst>
      <p:ext uri="{19B8F6BF-5375-455C-9EA6-DF929625EA0E}">
        <p15:presenceInfo xmlns:p15="http://schemas.microsoft.com/office/powerpoint/2012/main" userId="S::lisa.gloggler@cern.ch::dadb55d8-5720-4882-a98a-97127cfed7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5FEBB-7D56-438A-B137-20A03B87445D}" type="datetimeFigureOut">
              <a:rPr lang="en-GB" smtClean="0"/>
              <a:t>31/08/2021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F09E9-9179-4FA3-8679-CD698E609F34}" type="slidenum">
              <a:rPr lang="en-GB" smtClean="0"/>
              <a:t>‹#›</a:t>
            </a:fld>
            <a:endParaRPr lang="en-GB"/>
          </a:p>
        </p:txBody>
      </p:sp>
    </p:spTree>
    <p:extLst>
      <p:ext uri="{BB962C8B-B14F-4D97-AF65-F5344CB8AC3E}">
        <p14:creationId xmlns:p14="http://schemas.microsoft.com/office/powerpoint/2010/main" val="2619494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7504-B86D-46A4-B755-C213EE0C03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297597C-EE66-4C72-BD55-D8705D9944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43376F-466C-4EC1-A6AF-78467E19106D}"/>
              </a:ext>
            </a:extLst>
          </p:cNvPr>
          <p:cNvSpPr>
            <a:spLocks noGrp="1"/>
          </p:cNvSpPr>
          <p:nvPr>
            <p:ph type="dt" sz="half" idx="10"/>
          </p:nvPr>
        </p:nvSpPr>
        <p:spPr/>
        <p:txBody>
          <a:bodyPr/>
          <a:lstStyle/>
          <a:p>
            <a:fld id="{1F1B5660-97A4-409B-BD01-205D5D4F42F6}" type="datetimeFigureOut">
              <a:rPr lang="en-GB" smtClean="0"/>
              <a:t>31/08/2021</a:t>
            </a:fld>
            <a:endParaRPr lang="en-GB"/>
          </a:p>
        </p:txBody>
      </p:sp>
      <p:sp>
        <p:nvSpPr>
          <p:cNvPr id="5" name="Footer Placeholder 4">
            <a:extLst>
              <a:ext uri="{FF2B5EF4-FFF2-40B4-BE49-F238E27FC236}">
                <a16:creationId xmlns:a16="http://schemas.microsoft.com/office/drawing/2014/main" id="{CD9121F0-02BC-4E58-A391-DC597C0D1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C521C4-9960-452F-AB24-E50D7F1AA39E}"/>
              </a:ext>
            </a:extLst>
          </p:cNvPr>
          <p:cNvSpPr>
            <a:spLocks noGrp="1"/>
          </p:cNvSpPr>
          <p:nvPr>
            <p:ph type="sldNum" sz="quarter" idx="12"/>
          </p:nvPr>
        </p:nvSpPr>
        <p:spPr/>
        <p:txBody>
          <a:bodyPr/>
          <a:lstStyle/>
          <a:p>
            <a:fld id="{FEC9815B-473B-4811-84C0-DE798101626D}" type="slidenum">
              <a:rPr lang="en-GB" smtClean="0"/>
              <a:t>‹#›</a:t>
            </a:fld>
            <a:endParaRPr lang="en-GB"/>
          </a:p>
        </p:txBody>
      </p:sp>
    </p:spTree>
    <p:extLst>
      <p:ext uri="{BB962C8B-B14F-4D97-AF65-F5344CB8AC3E}">
        <p14:creationId xmlns:p14="http://schemas.microsoft.com/office/powerpoint/2010/main" val="1954808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D474-AE5C-45F9-8846-E4DCEAACC51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DDFBF5C-6ECF-40E2-A329-5A091A62C7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691342-C0AF-4F2E-9799-F44C7AFCC265}"/>
              </a:ext>
            </a:extLst>
          </p:cNvPr>
          <p:cNvSpPr>
            <a:spLocks noGrp="1"/>
          </p:cNvSpPr>
          <p:nvPr>
            <p:ph type="dt" sz="half" idx="10"/>
          </p:nvPr>
        </p:nvSpPr>
        <p:spPr/>
        <p:txBody>
          <a:bodyPr/>
          <a:lstStyle/>
          <a:p>
            <a:fld id="{1F1B5660-97A4-409B-BD01-205D5D4F42F6}" type="datetimeFigureOut">
              <a:rPr lang="en-GB" smtClean="0"/>
              <a:t>31/08/2021</a:t>
            </a:fld>
            <a:endParaRPr lang="en-GB"/>
          </a:p>
        </p:txBody>
      </p:sp>
      <p:sp>
        <p:nvSpPr>
          <p:cNvPr id="5" name="Footer Placeholder 4">
            <a:extLst>
              <a:ext uri="{FF2B5EF4-FFF2-40B4-BE49-F238E27FC236}">
                <a16:creationId xmlns:a16="http://schemas.microsoft.com/office/drawing/2014/main" id="{17A4E7BB-916C-4FCE-B55C-B30734C50B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28B4E6-AD86-4D83-9763-5EC9EE9F2FFB}"/>
              </a:ext>
            </a:extLst>
          </p:cNvPr>
          <p:cNvSpPr>
            <a:spLocks noGrp="1"/>
          </p:cNvSpPr>
          <p:nvPr>
            <p:ph type="sldNum" sz="quarter" idx="12"/>
          </p:nvPr>
        </p:nvSpPr>
        <p:spPr/>
        <p:txBody>
          <a:bodyPr/>
          <a:lstStyle/>
          <a:p>
            <a:fld id="{FEC9815B-473B-4811-84C0-DE798101626D}" type="slidenum">
              <a:rPr lang="en-GB" smtClean="0"/>
              <a:t>‹#›</a:t>
            </a:fld>
            <a:endParaRPr lang="en-GB"/>
          </a:p>
        </p:txBody>
      </p:sp>
    </p:spTree>
    <p:extLst>
      <p:ext uri="{BB962C8B-B14F-4D97-AF65-F5344CB8AC3E}">
        <p14:creationId xmlns:p14="http://schemas.microsoft.com/office/powerpoint/2010/main" val="1982915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331D01-60FD-44C6-ABAF-91AB4A7BB0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ADAFBB-626F-4066-A37F-6CFF2DC86D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0326A3-EA5C-45BB-8E5D-A52896DBEDCD}"/>
              </a:ext>
            </a:extLst>
          </p:cNvPr>
          <p:cNvSpPr>
            <a:spLocks noGrp="1"/>
          </p:cNvSpPr>
          <p:nvPr>
            <p:ph type="dt" sz="half" idx="10"/>
          </p:nvPr>
        </p:nvSpPr>
        <p:spPr/>
        <p:txBody>
          <a:bodyPr/>
          <a:lstStyle/>
          <a:p>
            <a:fld id="{1F1B5660-97A4-409B-BD01-205D5D4F42F6}" type="datetimeFigureOut">
              <a:rPr lang="en-GB" smtClean="0"/>
              <a:t>31/08/2021</a:t>
            </a:fld>
            <a:endParaRPr lang="en-GB"/>
          </a:p>
        </p:txBody>
      </p:sp>
      <p:sp>
        <p:nvSpPr>
          <p:cNvPr id="5" name="Footer Placeholder 4">
            <a:extLst>
              <a:ext uri="{FF2B5EF4-FFF2-40B4-BE49-F238E27FC236}">
                <a16:creationId xmlns:a16="http://schemas.microsoft.com/office/drawing/2014/main" id="{230DA842-82D6-4CBA-B8CB-6FBC198D11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44572E-86E6-48E9-9AFD-2D96074D0F33}"/>
              </a:ext>
            </a:extLst>
          </p:cNvPr>
          <p:cNvSpPr>
            <a:spLocks noGrp="1"/>
          </p:cNvSpPr>
          <p:nvPr>
            <p:ph type="sldNum" sz="quarter" idx="12"/>
          </p:nvPr>
        </p:nvSpPr>
        <p:spPr/>
        <p:txBody>
          <a:bodyPr/>
          <a:lstStyle/>
          <a:p>
            <a:fld id="{FEC9815B-473B-4811-84C0-DE798101626D}" type="slidenum">
              <a:rPr lang="en-GB" smtClean="0"/>
              <a:t>‹#›</a:t>
            </a:fld>
            <a:endParaRPr lang="en-GB"/>
          </a:p>
        </p:txBody>
      </p:sp>
    </p:spTree>
    <p:extLst>
      <p:ext uri="{BB962C8B-B14F-4D97-AF65-F5344CB8AC3E}">
        <p14:creationId xmlns:p14="http://schemas.microsoft.com/office/powerpoint/2010/main" val="3508146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508BD-E90F-4ED1-99E0-7A24ABED2D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9BB622-2E69-4AE4-A71A-59371C2EE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A1C3BC-8815-45C5-9BFA-1D555CF6246B}"/>
              </a:ext>
            </a:extLst>
          </p:cNvPr>
          <p:cNvSpPr>
            <a:spLocks noGrp="1"/>
          </p:cNvSpPr>
          <p:nvPr>
            <p:ph type="dt" sz="half" idx="10"/>
          </p:nvPr>
        </p:nvSpPr>
        <p:spPr/>
        <p:txBody>
          <a:bodyPr/>
          <a:lstStyle/>
          <a:p>
            <a:fld id="{1F1B5660-97A4-409B-BD01-205D5D4F42F6}" type="datetimeFigureOut">
              <a:rPr lang="en-GB" smtClean="0"/>
              <a:t>31/08/2021</a:t>
            </a:fld>
            <a:endParaRPr lang="en-GB"/>
          </a:p>
        </p:txBody>
      </p:sp>
      <p:sp>
        <p:nvSpPr>
          <p:cNvPr id="5" name="Footer Placeholder 4">
            <a:extLst>
              <a:ext uri="{FF2B5EF4-FFF2-40B4-BE49-F238E27FC236}">
                <a16:creationId xmlns:a16="http://schemas.microsoft.com/office/drawing/2014/main" id="{2AADF477-92E3-4BD0-8404-11F7262C66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E718A2-5B78-481B-9B7B-0231402F95C4}"/>
              </a:ext>
            </a:extLst>
          </p:cNvPr>
          <p:cNvSpPr>
            <a:spLocks noGrp="1"/>
          </p:cNvSpPr>
          <p:nvPr>
            <p:ph type="sldNum" sz="quarter" idx="12"/>
          </p:nvPr>
        </p:nvSpPr>
        <p:spPr/>
        <p:txBody>
          <a:bodyPr/>
          <a:lstStyle/>
          <a:p>
            <a:fld id="{FEC9815B-473B-4811-84C0-DE798101626D}" type="slidenum">
              <a:rPr lang="en-GB" smtClean="0"/>
              <a:t>‹#›</a:t>
            </a:fld>
            <a:endParaRPr lang="en-GB"/>
          </a:p>
        </p:txBody>
      </p:sp>
    </p:spTree>
    <p:extLst>
      <p:ext uri="{BB962C8B-B14F-4D97-AF65-F5344CB8AC3E}">
        <p14:creationId xmlns:p14="http://schemas.microsoft.com/office/powerpoint/2010/main" val="1128914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B0F9-13A4-460C-BD96-5D90C21FAD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44B05DA-C8B8-44B8-A294-8AA170B5D4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576A18-3F4B-4798-B762-316B4BB84E69}"/>
              </a:ext>
            </a:extLst>
          </p:cNvPr>
          <p:cNvSpPr>
            <a:spLocks noGrp="1"/>
          </p:cNvSpPr>
          <p:nvPr>
            <p:ph type="dt" sz="half" idx="10"/>
          </p:nvPr>
        </p:nvSpPr>
        <p:spPr/>
        <p:txBody>
          <a:bodyPr/>
          <a:lstStyle/>
          <a:p>
            <a:fld id="{1F1B5660-97A4-409B-BD01-205D5D4F42F6}" type="datetimeFigureOut">
              <a:rPr lang="en-GB" smtClean="0"/>
              <a:t>31/08/2021</a:t>
            </a:fld>
            <a:endParaRPr lang="en-GB"/>
          </a:p>
        </p:txBody>
      </p:sp>
      <p:sp>
        <p:nvSpPr>
          <p:cNvPr id="5" name="Footer Placeholder 4">
            <a:extLst>
              <a:ext uri="{FF2B5EF4-FFF2-40B4-BE49-F238E27FC236}">
                <a16:creationId xmlns:a16="http://schemas.microsoft.com/office/drawing/2014/main" id="{D1A268DF-F244-4B05-ADBC-E2E74A709A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478921-75F5-47A7-BAE3-534AE5CE17D0}"/>
              </a:ext>
            </a:extLst>
          </p:cNvPr>
          <p:cNvSpPr>
            <a:spLocks noGrp="1"/>
          </p:cNvSpPr>
          <p:nvPr>
            <p:ph type="sldNum" sz="quarter" idx="12"/>
          </p:nvPr>
        </p:nvSpPr>
        <p:spPr/>
        <p:txBody>
          <a:bodyPr/>
          <a:lstStyle/>
          <a:p>
            <a:fld id="{FEC9815B-473B-4811-84C0-DE798101626D}" type="slidenum">
              <a:rPr lang="en-GB" smtClean="0"/>
              <a:t>‹#›</a:t>
            </a:fld>
            <a:endParaRPr lang="en-GB"/>
          </a:p>
        </p:txBody>
      </p:sp>
    </p:spTree>
    <p:extLst>
      <p:ext uri="{BB962C8B-B14F-4D97-AF65-F5344CB8AC3E}">
        <p14:creationId xmlns:p14="http://schemas.microsoft.com/office/powerpoint/2010/main" val="1211482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4876-22EE-4243-8C61-E5BA9F3B2C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E1911A-F01C-4100-A008-AC6442492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F48A12-03CA-4EE4-904E-F4E61362B3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DBF986-6007-44A4-8FC0-66766AA5F914}"/>
              </a:ext>
            </a:extLst>
          </p:cNvPr>
          <p:cNvSpPr>
            <a:spLocks noGrp="1"/>
          </p:cNvSpPr>
          <p:nvPr>
            <p:ph type="dt" sz="half" idx="10"/>
          </p:nvPr>
        </p:nvSpPr>
        <p:spPr/>
        <p:txBody>
          <a:bodyPr/>
          <a:lstStyle/>
          <a:p>
            <a:fld id="{1F1B5660-97A4-409B-BD01-205D5D4F42F6}" type="datetimeFigureOut">
              <a:rPr lang="en-GB" smtClean="0"/>
              <a:t>31/08/2021</a:t>
            </a:fld>
            <a:endParaRPr lang="en-GB"/>
          </a:p>
        </p:txBody>
      </p:sp>
      <p:sp>
        <p:nvSpPr>
          <p:cNvPr id="6" name="Footer Placeholder 5">
            <a:extLst>
              <a:ext uri="{FF2B5EF4-FFF2-40B4-BE49-F238E27FC236}">
                <a16:creationId xmlns:a16="http://schemas.microsoft.com/office/drawing/2014/main" id="{3295375C-4056-4F93-91D4-9A16EF75B3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F9838B-7B9E-4608-9D7B-3190A33BF440}"/>
              </a:ext>
            </a:extLst>
          </p:cNvPr>
          <p:cNvSpPr>
            <a:spLocks noGrp="1"/>
          </p:cNvSpPr>
          <p:nvPr>
            <p:ph type="sldNum" sz="quarter" idx="12"/>
          </p:nvPr>
        </p:nvSpPr>
        <p:spPr/>
        <p:txBody>
          <a:bodyPr/>
          <a:lstStyle/>
          <a:p>
            <a:fld id="{FEC9815B-473B-4811-84C0-DE798101626D}" type="slidenum">
              <a:rPr lang="en-GB" smtClean="0"/>
              <a:t>‹#›</a:t>
            </a:fld>
            <a:endParaRPr lang="en-GB"/>
          </a:p>
        </p:txBody>
      </p:sp>
    </p:spTree>
    <p:extLst>
      <p:ext uri="{BB962C8B-B14F-4D97-AF65-F5344CB8AC3E}">
        <p14:creationId xmlns:p14="http://schemas.microsoft.com/office/powerpoint/2010/main" val="3221392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63DB6-8FCF-4E7E-B934-978BD117604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771B58-62B9-4CE9-A159-3313A78A8B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E3B39A-6639-4A16-9502-413FFF087E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91B9FA-E124-4AA6-82E4-F3B857DF0A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DB436C-4BFC-4935-B09F-3F71D8EE12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58F62F1-FC9D-4F4B-8996-7DECB090789B}"/>
              </a:ext>
            </a:extLst>
          </p:cNvPr>
          <p:cNvSpPr>
            <a:spLocks noGrp="1"/>
          </p:cNvSpPr>
          <p:nvPr>
            <p:ph type="dt" sz="half" idx="10"/>
          </p:nvPr>
        </p:nvSpPr>
        <p:spPr/>
        <p:txBody>
          <a:bodyPr/>
          <a:lstStyle/>
          <a:p>
            <a:fld id="{1F1B5660-97A4-409B-BD01-205D5D4F42F6}" type="datetimeFigureOut">
              <a:rPr lang="en-GB" smtClean="0"/>
              <a:t>31/08/2021</a:t>
            </a:fld>
            <a:endParaRPr lang="en-GB"/>
          </a:p>
        </p:txBody>
      </p:sp>
      <p:sp>
        <p:nvSpPr>
          <p:cNvPr id="8" name="Footer Placeholder 7">
            <a:extLst>
              <a:ext uri="{FF2B5EF4-FFF2-40B4-BE49-F238E27FC236}">
                <a16:creationId xmlns:a16="http://schemas.microsoft.com/office/drawing/2014/main" id="{FFFB3BBE-ABEC-49AF-87EB-8B8F4F7679E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B97A9E1-248E-4037-A85E-BCF86511B9EA}"/>
              </a:ext>
            </a:extLst>
          </p:cNvPr>
          <p:cNvSpPr>
            <a:spLocks noGrp="1"/>
          </p:cNvSpPr>
          <p:nvPr>
            <p:ph type="sldNum" sz="quarter" idx="12"/>
          </p:nvPr>
        </p:nvSpPr>
        <p:spPr/>
        <p:txBody>
          <a:bodyPr/>
          <a:lstStyle/>
          <a:p>
            <a:fld id="{FEC9815B-473B-4811-84C0-DE798101626D}" type="slidenum">
              <a:rPr lang="en-GB" smtClean="0"/>
              <a:t>‹#›</a:t>
            </a:fld>
            <a:endParaRPr lang="en-GB"/>
          </a:p>
        </p:txBody>
      </p:sp>
    </p:spTree>
    <p:extLst>
      <p:ext uri="{BB962C8B-B14F-4D97-AF65-F5344CB8AC3E}">
        <p14:creationId xmlns:p14="http://schemas.microsoft.com/office/powerpoint/2010/main" val="1768191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E188-A087-4CBD-9838-D3DDF2B968A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1C33CC-8ECA-4D57-9721-5D35C45E16B9}"/>
              </a:ext>
            </a:extLst>
          </p:cNvPr>
          <p:cNvSpPr>
            <a:spLocks noGrp="1"/>
          </p:cNvSpPr>
          <p:nvPr>
            <p:ph type="dt" sz="half" idx="10"/>
          </p:nvPr>
        </p:nvSpPr>
        <p:spPr/>
        <p:txBody>
          <a:bodyPr/>
          <a:lstStyle/>
          <a:p>
            <a:fld id="{1F1B5660-97A4-409B-BD01-205D5D4F42F6}" type="datetimeFigureOut">
              <a:rPr lang="en-GB" smtClean="0"/>
              <a:t>31/08/2021</a:t>
            </a:fld>
            <a:endParaRPr lang="en-GB"/>
          </a:p>
        </p:txBody>
      </p:sp>
      <p:sp>
        <p:nvSpPr>
          <p:cNvPr id="4" name="Footer Placeholder 3">
            <a:extLst>
              <a:ext uri="{FF2B5EF4-FFF2-40B4-BE49-F238E27FC236}">
                <a16:creationId xmlns:a16="http://schemas.microsoft.com/office/drawing/2014/main" id="{30BAC81C-5DBA-4440-BE29-E735E2CB750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C637F9C-79D3-4B86-B05C-C0202634B6EA}"/>
              </a:ext>
            </a:extLst>
          </p:cNvPr>
          <p:cNvSpPr>
            <a:spLocks noGrp="1"/>
          </p:cNvSpPr>
          <p:nvPr>
            <p:ph type="sldNum" sz="quarter" idx="12"/>
          </p:nvPr>
        </p:nvSpPr>
        <p:spPr/>
        <p:txBody>
          <a:bodyPr/>
          <a:lstStyle/>
          <a:p>
            <a:fld id="{FEC9815B-473B-4811-84C0-DE798101626D}" type="slidenum">
              <a:rPr lang="en-GB" smtClean="0"/>
              <a:t>‹#›</a:t>
            </a:fld>
            <a:endParaRPr lang="en-GB"/>
          </a:p>
        </p:txBody>
      </p:sp>
    </p:spTree>
    <p:extLst>
      <p:ext uri="{BB962C8B-B14F-4D97-AF65-F5344CB8AC3E}">
        <p14:creationId xmlns:p14="http://schemas.microsoft.com/office/powerpoint/2010/main" val="3782463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05D5A5-5226-4DB4-A607-99802AE6718D}"/>
              </a:ext>
            </a:extLst>
          </p:cNvPr>
          <p:cNvSpPr>
            <a:spLocks noGrp="1"/>
          </p:cNvSpPr>
          <p:nvPr>
            <p:ph type="dt" sz="half" idx="10"/>
          </p:nvPr>
        </p:nvSpPr>
        <p:spPr/>
        <p:txBody>
          <a:bodyPr/>
          <a:lstStyle/>
          <a:p>
            <a:fld id="{1F1B5660-97A4-409B-BD01-205D5D4F42F6}" type="datetimeFigureOut">
              <a:rPr lang="en-GB" smtClean="0"/>
              <a:t>31/08/2021</a:t>
            </a:fld>
            <a:endParaRPr lang="en-GB"/>
          </a:p>
        </p:txBody>
      </p:sp>
      <p:sp>
        <p:nvSpPr>
          <p:cNvPr id="3" name="Footer Placeholder 2">
            <a:extLst>
              <a:ext uri="{FF2B5EF4-FFF2-40B4-BE49-F238E27FC236}">
                <a16:creationId xmlns:a16="http://schemas.microsoft.com/office/drawing/2014/main" id="{69BFE35C-2C9E-4F1C-A493-F86F608245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88082F2-1986-4067-90EB-FDA642C4E910}"/>
              </a:ext>
            </a:extLst>
          </p:cNvPr>
          <p:cNvSpPr>
            <a:spLocks noGrp="1"/>
          </p:cNvSpPr>
          <p:nvPr>
            <p:ph type="sldNum" sz="quarter" idx="12"/>
          </p:nvPr>
        </p:nvSpPr>
        <p:spPr/>
        <p:txBody>
          <a:bodyPr/>
          <a:lstStyle/>
          <a:p>
            <a:fld id="{FEC9815B-473B-4811-84C0-DE798101626D}" type="slidenum">
              <a:rPr lang="en-GB" smtClean="0"/>
              <a:t>‹#›</a:t>
            </a:fld>
            <a:endParaRPr lang="en-GB"/>
          </a:p>
        </p:txBody>
      </p:sp>
    </p:spTree>
    <p:extLst>
      <p:ext uri="{BB962C8B-B14F-4D97-AF65-F5344CB8AC3E}">
        <p14:creationId xmlns:p14="http://schemas.microsoft.com/office/powerpoint/2010/main" val="1356461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5F0F-6281-48A4-B4BE-4B2C0EFC25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85093E2-4239-4041-B647-F36E0CA4AA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A769FB-A074-4042-BC58-CA7C97620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2CFFFA-CC8A-4E0E-AE18-9763DDCF362D}"/>
              </a:ext>
            </a:extLst>
          </p:cNvPr>
          <p:cNvSpPr>
            <a:spLocks noGrp="1"/>
          </p:cNvSpPr>
          <p:nvPr>
            <p:ph type="dt" sz="half" idx="10"/>
          </p:nvPr>
        </p:nvSpPr>
        <p:spPr/>
        <p:txBody>
          <a:bodyPr/>
          <a:lstStyle/>
          <a:p>
            <a:fld id="{1F1B5660-97A4-409B-BD01-205D5D4F42F6}" type="datetimeFigureOut">
              <a:rPr lang="en-GB" smtClean="0"/>
              <a:t>31/08/2021</a:t>
            </a:fld>
            <a:endParaRPr lang="en-GB"/>
          </a:p>
        </p:txBody>
      </p:sp>
      <p:sp>
        <p:nvSpPr>
          <p:cNvPr id="6" name="Footer Placeholder 5">
            <a:extLst>
              <a:ext uri="{FF2B5EF4-FFF2-40B4-BE49-F238E27FC236}">
                <a16:creationId xmlns:a16="http://schemas.microsoft.com/office/drawing/2014/main" id="{D4DB0DC6-8699-443E-83C5-A5565F5158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37C3FD-6131-49C6-8CC7-919DDD5D502A}"/>
              </a:ext>
            </a:extLst>
          </p:cNvPr>
          <p:cNvSpPr>
            <a:spLocks noGrp="1"/>
          </p:cNvSpPr>
          <p:nvPr>
            <p:ph type="sldNum" sz="quarter" idx="12"/>
          </p:nvPr>
        </p:nvSpPr>
        <p:spPr/>
        <p:txBody>
          <a:bodyPr/>
          <a:lstStyle/>
          <a:p>
            <a:fld id="{FEC9815B-473B-4811-84C0-DE798101626D}" type="slidenum">
              <a:rPr lang="en-GB" smtClean="0"/>
              <a:t>‹#›</a:t>
            </a:fld>
            <a:endParaRPr lang="en-GB"/>
          </a:p>
        </p:txBody>
      </p:sp>
    </p:spTree>
    <p:extLst>
      <p:ext uri="{BB962C8B-B14F-4D97-AF65-F5344CB8AC3E}">
        <p14:creationId xmlns:p14="http://schemas.microsoft.com/office/powerpoint/2010/main" val="1396453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C5A97-A05B-4497-8A40-4EBF65D2F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EB4BCFF-4DBF-47D9-ADD6-1966D684D2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4AF90A-8894-424C-8AD8-6146F9338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D46C47-8E4C-48EA-AAFB-7FAADC191508}"/>
              </a:ext>
            </a:extLst>
          </p:cNvPr>
          <p:cNvSpPr>
            <a:spLocks noGrp="1"/>
          </p:cNvSpPr>
          <p:nvPr>
            <p:ph type="dt" sz="half" idx="10"/>
          </p:nvPr>
        </p:nvSpPr>
        <p:spPr/>
        <p:txBody>
          <a:bodyPr/>
          <a:lstStyle/>
          <a:p>
            <a:fld id="{1F1B5660-97A4-409B-BD01-205D5D4F42F6}" type="datetimeFigureOut">
              <a:rPr lang="en-GB" smtClean="0"/>
              <a:t>31/08/2021</a:t>
            </a:fld>
            <a:endParaRPr lang="en-GB"/>
          </a:p>
        </p:txBody>
      </p:sp>
      <p:sp>
        <p:nvSpPr>
          <p:cNvPr id="6" name="Footer Placeholder 5">
            <a:extLst>
              <a:ext uri="{FF2B5EF4-FFF2-40B4-BE49-F238E27FC236}">
                <a16:creationId xmlns:a16="http://schemas.microsoft.com/office/drawing/2014/main" id="{0244ED7E-66BB-443F-A9E4-6DDC14131D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22D31F-FA94-4ACC-A39C-176568565B92}"/>
              </a:ext>
            </a:extLst>
          </p:cNvPr>
          <p:cNvSpPr>
            <a:spLocks noGrp="1"/>
          </p:cNvSpPr>
          <p:nvPr>
            <p:ph type="sldNum" sz="quarter" idx="12"/>
          </p:nvPr>
        </p:nvSpPr>
        <p:spPr/>
        <p:txBody>
          <a:bodyPr/>
          <a:lstStyle/>
          <a:p>
            <a:fld id="{FEC9815B-473B-4811-84C0-DE798101626D}" type="slidenum">
              <a:rPr lang="en-GB" smtClean="0"/>
              <a:t>‹#›</a:t>
            </a:fld>
            <a:endParaRPr lang="en-GB"/>
          </a:p>
        </p:txBody>
      </p:sp>
    </p:spTree>
    <p:extLst>
      <p:ext uri="{BB962C8B-B14F-4D97-AF65-F5344CB8AC3E}">
        <p14:creationId xmlns:p14="http://schemas.microsoft.com/office/powerpoint/2010/main" val="3297252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81D2B5-9ED3-4D15-89AA-CDAC7D1A3B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051177-100A-43DE-9C34-9EF4C3C7E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2FB4D5-AD7B-49BD-9F7C-30140D52A7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B5660-97A4-409B-BD01-205D5D4F42F6}" type="datetimeFigureOut">
              <a:rPr lang="en-GB" smtClean="0"/>
              <a:t>31/08/2021</a:t>
            </a:fld>
            <a:endParaRPr lang="en-GB"/>
          </a:p>
        </p:txBody>
      </p:sp>
      <p:sp>
        <p:nvSpPr>
          <p:cNvPr id="5" name="Footer Placeholder 4">
            <a:extLst>
              <a:ext uri="{FF2B5EF4-FFF2-40B4-BE49-F238E27FC236}">
                <a16:creationId xmlns:a16="http://schemas.microsoft.com/office/drawing/2014/main" id="{87BF75E9-55D8-4557-9B8D-2428D8F648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3AF81B-07CB-40B6-A26D-E8C2C16946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C9815B-473B-4811-84C0-DE798101626D}" type="slidenum">
              <a:rPr lang="en-GB" smtClean="0"/>
              <a:t>‹#›</a:t>
            </a:fld>
            <a:endParaRPr lang="en-GB"/>
          </a:p>
        </p:txBody>
      </p:sp>
    </p:spTree>
    <p:extLst>
      <p:ext uri="{BB962C8B-B14F-4D97-AF65-F5344CB8AC3E}">
        <p14:creationId xmlns:p14="http://schemas.microsoft.com/office/powerpoint/2010/main" val="2408410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5.PNG"/><Relationship Id="rId1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3.PNG"/><Relationship Id="rId12" Type="http://schemas.openxmlformats.org/officeDocument/2006/relationships/image" Target="../media/image4.PNG"/><Relationship Id="rId17" Type="http://schemas.openxmlformats.org/officeDocument/2006/relationships/slide" Target="slide4.xml"/><Relationship Id="rId2" Type="http://schemas.openxmlformats.org/officeDocument/2006/relationships/image" Target="../media/image1.png"/><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slide" Target="slide10.xml"/><Relationship Id="rId5" Type="http://schemas.openxmlformats.org/officeDocument/2006/relationships/slide" Target="slide2.xml"/><Relationship Id="rId1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PNG"/><Relationship Id="rId14" Type="http://schemas.openxmlformats.org/officeDocument/2006/relationships/slide" Target="slide1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egis.web.cern.ch/home.html"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3.png"/><Relationship Id="rId4"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6.JPG"/><Relationship Id="rId7" Type="http://schemas.openxmlformats.org/officeDocument/2006/relationships/image" Target="../media/image18.png"/><Relationship Id="rId12"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slide" Target="slide6.xml"/><Relationship Id="rId5" Type="http://schemas.openxmlformats.org/officeDocument/2006/relationships/slide" Target="slide7.xml"/><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bicycle, outdoor object, web&#10;&#10;Description automatically generated">
            <a:extLst>
              <a:ext uri="{FF2B5EF4-FFF2-40B4-BE49-F238E27FC236}">
                <a16:creationId xmlns:a16="http://schemas.microsoft.com/office/drawing/2014/main" id="{D8124469-5862-40D9-9EDB-A9DFE822190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rcRect t="18242" r="3" b="19838"/>
          <a:stretch/>
        </p:blipFill>
        <p:spPr>
          <a:xfrm>
            <a:off x="20" y="-120638"/>
            <a:ext cx="12191980" cy="6978638"/>
          </a:xfrm>
          <a:prstGeom prst="rect">
            <a:avLst/>
          </a:prstGeom>
        </p:spPr>
      </p:pic>
      <p:sp>
        <p:nvSpPr>
          <p:cNvPr id="25" name="TextBox 24">
            <a:extLst>
              <a:ext uri="{FF2B5EF4-FFF2-40B4-BE49-F238E27FC236}">
                <a16:creationId xmlns:a16="http://schemas.microsoft.com/office/drawing/2014/main" id="{1585CF27-EE1E-4043-8B2F-4EF134C0B006}"/>
              </a:ext>
            </a:extLst>
          </p:cNvPr>
          <p:cNvSpPr txBox="1"/>
          <p:nvPr/>
        </p:nvSpPr>
        <p:spPr>
          <a:xfrm>
            <a:off x="8619419" y="-64871"/>
            <a:ext cx="3572581" cy="523220"/>
          </a:xfrm>
          <a:prstGeom prst="rect">
            <a:avLst/>
          </a:prstGeom>
          <a:noFill/>
        </p:spPr>
        <p:txBody>
          <a:bodyPr wrap="none" rtlCol="0">
            <a:spAutoFit/>
          </a:bodyPr>
          <a:lstStyle/>
          <a:p>
            <a:r>
              <a:rPr lang="fr-CH" sz="1400" b="1">
                <a:solidFill>
                  <a:schemeClr val="bg1"/>
                </a:solidFill>
              </a:rPr>
              <a:t>CLICK ON BUBBLES FOR MORE INFORMATION</a:t>
            </a:r>
          </a:p>
          <a:p>
            <a:r>
              <a:rPr lang="fr-CH" sz="1400" b="1">
                <a:solidFill>
                  <a:schemeClr val="bg1"/>
                </a:solidFill>
              </a:rPr>
              <a:t>(LOOK AT SLIDES IN PRESENTATION MODE)</a:t>
            </a:r>
            <a:endParaRPr lang="en-GB" sz="1400" b="1">
              <a:solidFill>
                <a:schemeClr val="bg1"/>
              </a:solidFill>
            </a:endParaRPr>
          </a:p>
        </p:txBody>
      </p:sp>
      <mc:AlternateContent xmlns:mc="http://schemas.openxmlformats.org/markup-compatibility/2006" xmlns:pslz="http://schemas.microsoft.com/office/powerpoint/2016/slidezoom">
        <mc:Choice Requires="pslz">
          <p:graphicFrame>
            <p:nvGraphicFramePr>
              <p:cNvPr id="31" name="Slide Zoom 30">
                <a:extLst>
                  <a:ext uri="{FF2B5EF4-FFF2-40B4-BE49-F238E27FC236}">
                    <a16:creationId xmlns:a16="http://schemas.microsoft.com/office/drawing/2014/main" id="{1C5EB81B-4FE7-43B7-9781-4C91746D0018}"/>
                  </a:ext>
                </a:extLst>
              </p:cNvPr>
              <p:cNvGraphicFramePr>
                <a:graphicFrameLocks noChangeAspect="1"/>
              </p:cNvGraphicFramePr>
              <p:nvPr>
                <p:extLst>
                  <p:ext uri="{D42A27DB-BD31-4B8C-83A1-F6EECF244321}">
                    <p14:modId xmlns:p14="http://schemas.microsoft.com/office/powerpoint/2010/main" val="1341162287"/>
                  </p:ext>
                </p:extLst>
              </p:nvPr>
            </p:nvGraphicFramePr>
            <p:xfrm>
              <a:off x="3538532" y="1581150"/>
              <a:ext cx="5046248" cy="3161156"/>
            </p:xfrm>
            <a:graphic>
              <a:graphicData uri="http://schemas.microsoft.com/office/powerpoint/2016/slidezoom">
                <pslz:sldZm>
                  <pslz:sldZmObj sldId="258" cId="2213404595">
                    <pslz:zmPr id="{6F61C3D2-C36C-47E6-9930-CD1D5E277033}" imageType="cover" transitionDur="1000" showBg="0">
                      <p166:blipFill xmlns:p166="http://schemas.microsoft.com/office/powerpoint/2016/6/main">
                        <a:blip r:embed="rId4">
                          <a:extLst>
                            <a:ext uri="{28A0092B-C50C-407E-A947-70E740481C1C}">
                              <a14:useLocalDpi xmlns:a14="http://schemas.microsoft.com/office/drawing/2010/main" val="0"/>
                            </a:ext>
                          </a:extLst>
                        </a:blip>
                        <a:stretch>
                          <a:fillRect/>
                        </a:stretch>
                      </p166:blipFill>
                      <p166:spPr xmlns:p166="http://schemas.microsoft.com/office/powerpoint/2016/6/main">
                        <a:xfrm>
                          <a:off x="0" y="0"/>
                          <a:ext cx="5046248" cy="3161156"/>
                        </a:xfrm>
                        <a:prstGeom prst="rect">
                          <a:avLst/>
                        </a:prstGeom>
                      </p166:spPr>
                    </pslz:zmPr>
                  </pslz:sldZmObj>
                </pslz:sldZm>
              </a:graphicData>
            </a:graphic>
          </p:graphicFrame>
        </mc:Choice>
        <mc:Fallback xmlns="">
          <p:pic>
            <p:nvPicPr>
              <p:cNvPr id="31" name="Slide Zoom 30">
                <a:hlinkClick r:id="rId5" action="ppaction://hlinksldjump"/>
                <a:extLst>
                  <a:ext uri="{FF2B5EF4-FFF2-40B4-BE49-F238E27FC236}">
                    <a16:creationId xmlns:a16="http://schemas.microsoft.com/office/drawing/2014/main" id="{1C5EB81B-4FE7-43B7-9781-4C91746D0018}"/>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3538532" y="1581150"/>
                <a:ext cx="5046248" cy="3161156"/>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41" name="Slide Zoom 40">
                <a:extLst>
                  <a:ext uri="{FF2B5EF4-FFF2-40B4-BE49-F238E27FC236}">
                    <a16:creationId xmlns:a16="http://schemas.microsoft.com/office/drawing/2014/main" id="{0273A210-5E13-4DDA-B0EE-ADAC8DA47430}"/>
                  </a:ext>
                </a:extLst>
              </p:cNvPr>
              <p:cNvGraphicFramePr>
                <a:graphicFrameLocks noChangeAspect="1"/>
              </p:cNvGraphicFramePr>
              <p:nvPr>
                <p:extLst>
                  <p:ext uri="{D42A27DB-BD31-4B8C-83A1-F6EECF244321}">
                    <p14:modId xmlns:p14="http://schemas.microsoft.com/office/powerpoint/2010/main" val="4197576594"/>
                  </p:ext>
                </p:extLst>
              </p:nvPr>
            </p:nvGraphicFramePr>
            <p:xfrm>
              <a:off x="581022" y="210777"/>
              <a:ext cx="2955985" cy="2118142"/>
            </p:xfrm>
            <a:graphic>
              <a:graphicData uri="http://schemas.microsoft.com/office/powerpoint/2016/slidezoom">
                <pslz:sldZm>
                  <pslz:sldZmObj sldId="262" cId="1075511506">
                    <pslz:zmPr id="{9E2E59CB-D905-4949-8013-AA5B59BC38A8}" imageType="cover" transitionDur="1000" showBg="0">
                      <p166:blipFill xmlns:p166="http://schemas.microsoft.com/office/powerpoint/2016/6/main">
                        <a:blip r:embed="rId7">
                          <a:extLst>
                            <a:ext uri="{28A0092B-C50C-407E-A947-70E740481C1C}">
                              <a14:useLocalDpi xmlns:a14="http://schemas.microsoft.com/office/drawing/2010/main" val="0"/>
                            </a:ext>
                          </a:extLst>
                        </a:blip>
                        <a:stretch>
                          <a:fillRect/>
                        </a:stretch>
                      </p166:blipFill>
                      <p166:spPr xmlns:p166="http://schemas.microsoft.com/office/powerpoint/2016/6/main">
                        <a:xfrm>
                          <a:off x="0" y="0"/>
                          <a:ext cx="2955985" cy="2118142"/>
                        </a:xfrm>
                        <a:prstGeom prst="rect">
                          <a:avLst/>
                        </a:prstGeom>
                      </p166:spPr>
                    </pslz:zmPr>
                  </pslz:sldZmObj>
                </pslz:sldZm>
              </a:graphicData>
            </a:graphic>
          </p:graphicFrame>
        </mc:Choice>
        <mc:Fallback xmlns="">
          <p:pic>
            <p:nvPicPr>
              <p:cNvPr id="41" name="Slide Zoom 40">
                <a:hlinkClick r:id="rId8" action="ppaction://hlinksldjump"/>
                <a:extLst>
                  <a:ext uri="{FF2B5EF4-FFF2-40B4-BE49-F238E27FC236}">
                    <a16:creationId xmlns:a16="http://schemas.microsoft.com/office/drawing/2014/main" id="{0273A210-5E13-4DDA-B0EE-ADAC8DA47430}"/>
                  </a:ext>
                </a:extLst>
              </p:cNvPr>
              <p:cNvPicPr>
                <a:picLocks noGrp="1" noRot="1" noChangeAspect="1" noMove="1" noResize="1" noEditPoints="1" noAdjustHandles="1" noChangeArrowheads="1" noChangeShapeType="1"/>
              </p:cNvPicPr>
              <p:nvPr/>
            </p:nvPicPr>
            <p:blipFill>
              <a:blip r:embed="rId9">
                <a:extLst>
                  <a:ext uri="{28A0092B-C50C-407E-A947-70E740481C1C}">
                    <a14:useLocalDpi xmlns:a14="http://schemas.microsoft.com/office/drawing/2010/main" val="0"/>
                  </a:ext>
                </a:extLst>
              </a:blip>
              <a:stretch>
                <a:fillRect/>
              </a:stretch>
            </p:blipFill>
            <p:spPr>
              <a:xfrm>
                <a:off x="581022" y="210777"/>
                <a:ext cx="2955985" cy="2118142"/>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50" name="Slide Zoom 49">
                <a:extLst>
                  <a:ext uri="{FF2B5EF4-FFF2-40B4-BE49-F238E27FC236}">
                    <a16:creationId xmlns:a16="http://schemas.microsoft.com/office/drawing/2014/main" id="{FD0BC2F5-1DFE-4EA5-8E8D-0B2D1BC77280}"/>
                  </a:ext>
                </a:extLst>
              </p:cNvPr>
              <p:cNvGraphicFramePr>
                <a:graphicFrameLocks noChangeAspect="1"/>
              </p:cNvGraphicFramePr>
              <p:nvPr>
                <p:extLst>
                  <p:ext uri="{D42A27DB-BD31-4B8C-83A1-F6EECF244321}">
                    <p14:modId xmlns:p14="http://schemas.microsoft.com/office/powerpoint/2010/main" val="3215775521"/>
                  </p:ext>
                </p:extLst>
              </p:nvPr>
            </p:nvGraphicFramePr>
            <p:xfrm>
              <a:off x="8334375" y="515286"/>
              <a:ext cx="3734884" cy="1586174"/>
            </p:xfrm>
            <a:graphic>
              <a:graphicData uri="http://schemas.microsoft.com/office/powerpoint/2016/slidezoom">
                <pslz:sldZm>
                  <pslz:sldZmObj sldId="264" cId="3910415333">
                    <pslz:zmPr id="{D0E0956B-1438-4E6E-9280-4BA1D3076A99}" imageType="cover" transitionDur="1000" showBg="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3734884" cy="1586174"/>
                        </a:xfrm>
                        <a:prstGeom prst="rect">
                          <a:avLst/>
                        </a:prstGeom>
                      </p166:spPr>
                    </pslz:zmPr>
                  </pslz:sldZmObj>
                </pslz:sldZm>
              </a:graphicData>
            </a:graphic>
          </p:graphicFrame>
        </mc:Choice>
        <mc:Fallback xmlns="">
          <p:pic>
            <p:nvPicPr>
              <p:cNvPr id="50" name="Slide Zoom 49">
                <a:hlinkClick r:id="rId11" action="ppaction://hlinksldjump"/>
                <a:extLst>
                  <a:ext uri="{FF2B5EF4-FFF2-40B4-BE49-F238E27FC236}">
                    <a16:creationId xmlns:a16="http://schemas.microsoft.com/office/drawing/2014/main" id="{FD0BC2F5-1DFE-4EA5-8E8D-0B2D1BC77280}"/>
                  </a:ext>
                </a:extLst>
              </p:cNvPr>
              <p:cNvPicPr>
                <a:picLocks noGrp="1" noRot="1" noChangeAspect="1" noMove="1" noResize="1" noEditPoints="1" noAdjustHandles="1" noChangeArrowheads="1" noChangeShapeType="1"/>
              </p:cNvPicPr>
              <p:nvPr/>
            </p:nvPicPr>
            <p:blipFill>
              <a:blip r:embed="rId12">
                <a:extLst>
                  <a:ext uri="{28A0092B-C50C-407E-A947-70E740481C1C}">
                    <a14:useLocalDpi xmlns:a14="http://schemas.microsoft.com/office/drawing/2010/main" val="0"/>
                  </a:ext>
                </a:extLst>
              </a:blip>
              <a:stretch>
                <a:fillRect/>
              </a:stretch>
            </p:blipFill>
            <p:spPr>
              <a:xfrm>
                <a:off x="8334375" y="515286"/>
                <a:ext cx="3734884" cy="1586174"/>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60" name="Slide Zoom 59">
                <a:extLst>
                  <a:ext uri="{FF2B5EF4-FFF2-40B4-BE49-F238E27FC236}">
                    <a16:creationId xmlns:a16="http://schemas.microsoft.com/office/drawing/2014/main" id="{FFC17DFE-4891-4B3E-9DA1-9EA26E4A4175}"/>
                  </a:ext>
                </a:extLst>
              </p:cNvPr>
              <p:cNvGraphicFramePr>
                <a:graphicFrameLocks noChangeAspect="1"/>
              </p:cNvGraphicFramePr>
              <p:nvPr>
                <p:extLst>
                  <p:ext uri="{D42A27DB-BD31-4B8C-83A1-F6EECF244321}">
                    <p14:modId xmlns:p14="http://schemas.microsoft.com/office/powerpoint/2010/main" val="2934529662"/>
                  </p:ext>
                </p:extLst>
              </p:nvPr>
            </p:nvGraphicFramePr>
            <p:xfrm>
              <a:off x="8506885" y="4475304"/>
              <a:ext cx="3291616" cy="1883588"/>
            </p:xfrm>
            <a:graphic>
              <a:graphicData uri="http://schemas.microsoft.com/office/powerpoint/2016/slidezoom">
                <pslz:sldZm>
                  <pslz:sldZmObj sldId="265" cId="3550588229">
                    <pslz:zmPr id="{CDEB34F9-CF1A-4E97-89F8-2CF5D340C552}" imageType="cover" transitionDur="1000" showBg="0">
                      <p166:blipFill xmlns:p166="http://schemas.microsoft.com/office/powerpoint/2016/6/main">
                        <a:blip r:embed="rId13">
                          <a:extLst>
                            <a:ext uri="{28A0092B-C50C-407E-A947-70E740481C1C}">
                              <a14:useLocalDpi xmlns:a14="http://schemas.microsoft.com/office/drawing/2010/main" val="0"/>
                            </a:ext>
                          </a:extLst>
                        </a:blip>
                        <a:stretch>
                          <a:fillRect/>
                        </a:stretch>
                      </p166:blipFill>
                      <p166:spPr xmlns:p166="http://schemas.microsoft.com/office/powerpoint/2016/6/main">
                        <a:xfrm>
                          <a:off x="0" y="0"/>
                          <a:ext cx="3291616" cy="1883588"/>
                        </a:xfrm>
                        <a:prstGeom prst="rect">
                          <a:avLst/>
                        </a:prstGeom>
                      </p166:spPr>
                    </pslz:zmPr>
                  </pslz:sldZmObj>
                </pslz:sldZm>
              </a:graphicData>
            </a:graphic>
          </p:graphicFrame>
        </mc:Choice>
        <mc:Fallback xmlns="">
          <p:pic>
            <p:nvPicPr>
              <p:cNvPr id="60" name="Slide Zoom 59">
                <a:hlinkClick r:id="rId14" action="ppaction://hlinksldjump"/>
                <a:extLst>
                  <a:ext uri="{FF2B5EF4-FFF2-40B4-BE49-F238E27FC236}">
                    <a16:creationId xmlns:a16="http://schemas.microsoft.com/office/drawing/2014/main" id="{FFC17DFE-4891-4B3E-9DA1-9EA26E4A4175}"/>
                  </a:ext>
                </a:extLst>
              </p:cNvPr>
              <p:cNvPicPr>
                <a:picLocks noGrp="1" noRot="1" noChangeAspect="1" noMove="1" noResize="1" noEditPoints="1" noAdjustHandles="1" noChangeArrowheads="1" noChangeShapeType="1"/>
              </p:cNvPicPr>
              <p:nvPr/>
            </p:nvPicPr>
            <p:blipFill>
              <a:blip r:embed="rId15">
                <a:extLst>
                  <a:ext uri="{28A0092B-C50C-407E-A947-70E740481C1C}">
                    <a14:useLocalDpi xmlns:a14="http://schemas.microsoft.com/office/drawing/2010/main" val="0"/>
                  </a:ext>
                </a:extLst>
              </a:blip>
              <a:stretch>
                <a:fillRect/>
              </a:stretch>
            </p:blipFill>
            <p:spPr>
              <a:xfrm>
                <a:off x="8506885" y="4475304"/>
                <a:ext cx="3291616" cy="1883588"/>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62" name="Slide Zoom 61">
                <a:extLst>
                  <a:ext uri="{FF2B5EF4-FFF2-40B4-BE49-F238E27FC236}">
                    <a16:creationId xmlns:a16="http://schemas.microsoft.com/office/drawing/2014/main" id="{CDE30186-CD40-4460-9964-F4FEA2FBD901}"/>
                  </a:ext>
                </a:extLst>
              </p:cNvPr>
              <p:cNvGraphicFramePr>
                <a:graphicFrameLocks noChangeAspect="1"/>
              </p:cNvGraphicFramePr>
              <p:nvPr>
                <p:extLst>
                  <p:ext uri="{D42A27DB-BD31-4B8C-83A1-F6EECF244321}">
                    <p14:modId xmlns:p14="http://schemas.microsoft.com/office/powerpoint/2010/main" val="2015477495"/>
                  </p:ext>
                </p:extLst>
              </p:nvPr>
            </p:nvGraphicFramePr>
            <p:xfrm>
              <a:off x="634939" y="4584044"/>
              <a:ext cx="2940168" cy="1874476"/>
            </p:xfrm>
            <a:graphic>
              <a:graphicData uri="http://schemas.microsoft.com/office/powerpoint/2016/slidezoom">
                <pslz:sldZm>
                  <pslz:sldZmObj sldId="263" cId="453488017">
                    <pslz:zmPr id="{182B260A-AFE6-46E8-B138-65639D26F159}" imageType="cover" transitionDur="1000" showBg="0">
                      <p166:blipFill xmlns:p166="http://schemas.microsoft.com/office/powerpoint/2016/6/main">
                        <a:blip r:embed="rId16">
                          <a:extLst>
                            <a:ext uri="{28A0092B-C50C-407E-A947-70E740481C1C}">
                              <a14:useLocalDpi xmlns:a14="http://schemas.microsoft.com/office/drawing/2010/main" val="0"/>
                            </a:ext>
                          </a:extLst>
                        </a:blip>
                        <a:stretch>
                          <a:fillRect/>
                        </a:stretch>
                      </p166:blipFill>
                      <p166:spPr xmlns:p166="http://schemas.microsoft.com/office/powerpoint/2016/6/main">
                        <a:xfrm>
                          <a:off x="0" y="0"/>
                          <a:ext cx="2940168" cy="1874476"/>
                        </a:xfrm>
                        <a:prstGeom prst="rect">
                          <a:avLst/>
                        </a:prstGeom>
                      </p166:spPr>
                    </pslz:zmPr>
                  </pslz:sldZmObj>
                </pslz:sldZm>
              </a:graphicData>
            </a:graphic>
          </p:graphicFrame>
        </mc:Choice>
        <mc:Fallback xmlns="">
          <p:pic>
            <p:nvPicPr>
              <p:cNvPr id="62" name="Slide Zoom 61">
                <a:hlinkClick r:id="rId17" action="ppaction://hlinksldjump"/>
                <a:extLst>
                  <a:ext uri="{FF2B5EF4-FFF2-40B4-BE49-F238E27FC236}">
                    <a16:creationId xmlns:a16="http://schemas.microsoft.com/office/drawing/2014/main" id="{CDE30186-CD40-4460-9964-F4FEA2FBD901}"/>
                  </a:ext>
                </a:extLst>
              </p:cNvPr>
              <p:cNvPicPr>
                <a:picLocks noGrp="1" noRot="1" noChangeAspect="1" noMove="1" noResize="1" noEditPoints="1" noAdjustHandles="1" noChangeArrowheads="1" noChangeShapeType="1"/>
              </p:cNvPicPr>
              <p:nvPr/>
            </p:nvPicPr>
            <p:blipFill>
              <a:blip r:embed="rId18">
                <a:extLst>
                  <a:ext uri="{28A0092B-C50C-407E-A947-70E740481C1C}">
                    <a14:useLocalDpi xmlns:a14="http://schemas.microsoft.com/office/drawing/2010/main" val="0"/>
                  </a:ext>
                </a:extLst>
              </a:blip>
              <a:stretch>
                <a:fillRect/>
              </a:stretch>
            </p:blipFill>
            <p:spPr>
              <a:xfrm>
                <a:off x="634939" y="4584044"/>
                <a:ext cx="2940168" cy="1874476"/>
              </a:xfrm>
              <a:prstGeom prst="rect">
                <a:avLst/>
              </a:prstGeom>
            </p:spPr>
          </p:pic>
        </mc:Fallback>
      </mc:AlternateContent>
    </p:spTree>
    <p:extLst>
      <p:ext uri="{BB962C8B-B14F-4D97-AF65-F5344CB8AC3E}">
        <p14:creationId xmlns:p14="http://schemas.microsoft.com/office/powerpoint/2010/main" val="4041351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70CAB9-3500-4FBB-BD51-F07AB06A0559}"/>
              </a:ext>
            </a:extLst>
          </p:cNvPr>
          <p:cNvSpPr txBox="1"/>
          <p:nvPr/>
        </p:nvSpPr>
        <p:spPr>
          <a:xfrm>
            <a:off x="596713" y="561693"/>
            <a:ext cx="3713196" cy="646331"/>
          </a:xfrm>
          <a:prstGeom prst="rect">
            <a:avLst/>
          </a:prstGeom>
          <a:noFill/>
        </p:spPr>
        <p:txBody>
          <a:bodyPr wrap="none" rtlCol="0">
            <a:spAutoFit/>
          </a:bodyPr>
          <a:lstStyle/>
          <a:p>
            <a:r>
              <a:rPr lang="fr-CH" sz="3600" b="1">
                <a:solidFill>
                  <a:schemeClr val="bg1"/>
                </a:solidFill>
              </a:rPr>
              <a:t>INERTIAL SENSING</a:t>
            </a:r>
            <a:endParaRPr lang="en-GB" sz="2800" b="1">
              <a:solidFill>
                <a:schemeClr val="bg1"/>
              </a:solidFill>
            </a:endParaRPr>
          </a:p>
        </p:txBody>
      </p:sp>
      <p:grpSp>
        <p:nvGrpSpPr>
          <p:cNvPr id="4" name="Group 3">
            <a:extLst>
              <a:ext uri="{FF2B5EF4-FFF2-40B4-BE49-F238E27FC236}">
                <a16:creationId xmlns:a16="http://schemas.microsoft.com/office/drawing/2014/main" id="{85FB8B13-94F2-4CF7-8B2E-B5214878696E}"/>
              </a:ext>
            </a:extLst>
          </p:cNvPr>
          <p:cNvGrpSpPr/>
          <p:nvPr/>
        </p:nvGrpSpPr>
        <p:grpSpPr>
          <a:xfrm>
            <a:off x="753401" y="1234999"/>
            <a:ext cx="10104881" cy="2356209"/>
            <a:chOff x="35798686" y="10673650"/>
            <a:chExt cx="12599990" cy="2938007"/>
          </a:xfrm>
        </p:grpSpPr>
        <p:pic>
          <p:nvPicPr>
            <p:cNvPr id="5" name="Picture 4">
              <a:extLst>
                <a:ext uri="{FF2B5EF4-FFF2-40B4-BE49-F238E27FC236}">
                  <a16:creationId xmlns:a16="http://schemas.microsoft.com/office/drawing/2014/main" id="{087A3983-7E77-4C0B-AF9E-4EC792645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98686" y="10673650"/>
              <a:ext cx="12599990" cy="2938007"/>
            </a:xfrm>
            <a:prstGeom prst="rect">
              <a:avLst/>
            </a:prstGeom>
          </p:spPr>
        </p:pic>
        <p:sp>
          <p:nvSpPr>
            <p:cNvPr id="6" name="Rectangle 5">
              <a:extLst>
                <a:ext uri="{FF2B5EF4-FFF2-40B4-BE49-F238E27FC236}">
                  <a16:creationId xmlns:a16="http://schemas.microsoft.com/office/drawing/2014/main" id="{D69023C8-E4DE-4676-885B-0CB71844F6F4}"/>
                </a:ext>
              </a:extLst>
            </p:cNvPr>
            <p:cNvSpPr/>
            <p:nvPr/>
          </p:nvSpPr>
          <p:spPr>
            <a:xfrm>
              <a:off x="35881473" y="10740921"/>
              <a:ext cx="318977" cy="318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E86BFD0-15D8-494B-A774-299630218922}"/>
                </a:ext>
              </a:extLst>
            </p:cNvPr>
            <p:cNvSpPr/>
            <p:nvPr/>
          </p:nvSpPr>
          <p:spPr>
            <a:xfrm>
              <a:off x="42150707" y="10732255"/>
              <a:ext cx="318977" cy="318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itle 1">
            <a:extLst>
              <a:ext uri="{FF2B5EF4-FFF2-40B4-BE49-F238E27FC236}">
                <a16:creationId xmlns:a16="http://schemas.microsoft.com/office/drawing/2014/main" id="{18B2203D-DEA3-4095-BCF4-B280A54C744E}"/>
              </a:ext>
            </a:extLst>
          </p:cNvPr>
          <p:cNvSpPr txBox="1">
            <a:spLocks/>
          </p:cNvSpPr>
          <p:nvPr/>
        </p:nvSpPr>
        <p:spPr>
          <a:xfrm>
            <a:off x="687626" y="5242568"/>
            <a:ext cx="10319877" cy="1821164"/>
          </a:xfrm>
          <a:prstGeom prst="rect">
            <a:avLst/>
          </a:prstGeom>
        </p:spPr>
        <p:txBody>
          <a:bodyPr vert="horz" lIns="91440" tIns="45720" rIns="91440" bIns="45720" rtlCol="0" anchor="b">
            <a:noAutofit/>
          </a:bodyPr>
          <a:lstStyle>
            <a:lvl1pPr algn="ctr" defTabSz="3027487" rtl="0" eaLnBrk="1" latinLnBrk="0" hangingPunct="1">
              <a:lnSpc>
                <a:spcPct val="90000"/>
              </a:lnSpc>
              <a:spcBef>
                <a:spcPct val="0"/>
              </a:spcBef>
              <a:buNone/>
              <a:defRPr sz="19865" kern="1200">
                <a:solidFill>
                  <a:schemeClr val="tx1"/>
                </a:solidFill>
                <a:latin typeface="+mj-lt"/>
                <a:ea typeface="+mj-ea"/>
                <a:cs typeface="+mj-cs"/>
              </a:defRPr>
            </a:lvl1pPr>
          </a:lstStyle>
          <a:p>
            <a:pPr algn="l"/>
            <a:endParaRPr lang="en-GB" sz="6000">
              <a:solidFill>
                <a:schemeClr val="bg1"/>
              </a:solidFill>
              <a:latin typeface="+mn-lt"/>
            </a:endParaRPr>
          </a:p>
          <a:p>
            <a:pPr algn="just"/>
            <a:r>
              <a:rPr lang="en-GB" sz="2000">
                <a:solidFill>
                  <a:schemeClr val="bg1"/>
                </a:solidFill>
                <a:latin typeface="+mn-lt"/>
              </a:rPr>
              <a:t>An inertial-sensing device can be composed of two gratings and a detector. Particles not being stopped or deflected from either of the gratings generate a periodic pattern on the detector plane. </a:t>
            </a:r>
          </a:p>
          <a:p>
            <a:pPr algn="just"/>
            <a:r>
              <a:rPr lang="en-GB" sz="2000">
                <a:solidFill>
                  <a:schemeClr val="bg1"/>
                </a:solidFill>
                <a:latin typeface="+mn-lt"/>
              </a:rPr>
              <a:t>An external force, like a magnetic force or gravity, acting on the particles will shift the position of this pattern. Information about this force can be extracted from the magnitude of the shift [5]. To measure the deplacement, an atomic  detector with a spatial resolution in the order of 10 µm is required. (Image from [4])</a:t>
            </a:r>
          </a:p>
          <a:p>
            <a:pPr algn="just"/>
            <a:endParaRPr lang="en-GB" sz="3200">
              <a:solidFill>
                <a:schemeClr val="accent1">
                  <a:lumMod val="75000"/>
                </a:schemeClr>
              </a:solidFill>
              <a:latin typeface="+mn-lt"/>
            </a:endParaRPr>
          </a:p>
          <a:p>
            <a:pPr algn="l"/>
            <a:endParaRPr lang="en-GB" sz="7200">
              <a:solidFill>
                <a:schemeClr val="accent1">
                  <a:lumMod val="75000"/>
                </a:schemeClr>
              </a:solidFill>
            </a:endParaRPr>
          </a:p>
        </p:txBody>
      </p:sp>
      <p:sp>
        <p:nvSpPr>
          <p:cNvPr id="2" name="TextBox 1">
            <a:extLst>
              <a:ext uri="{FF2B5EF4-FFF2-40B4-BE49-F238E27FC236}">
                <a16:creationId xmlns:a16="http://schemas.microsoft.com/office/drawing/2014/main" id="{1C5A04BD-907E-447C-8844-7100B0D4AD92}"/>
              </a:ext>
            </a:extLst>
          </p:cNvPr>
          <p:cNvSpPr txBox="1"/>
          <p:nvPr/>
        </p:nvSpPr>
        <p:spPr>
          <a:xfrm>
            <a:off x="156956" y="6068794"/>
            <a:ext cx="8631850" cy="584775"/>
          </a:xfrm>
          <a:prstGeom prst="rect">
            <a:avLst/>
          </a:prstGeom>
          <a:noFill/>
        </p:spPr>
        <p:txBody>
          <a:bodyPr wrap="none" rtlCol="0">
            <a:spAutoFit/>
          </a:bodyPr>
          <a:lstStyle/>
          <a:p>
            <a:r>
              <a:rPr lang="en-GB" sz="1600">
                <a:solidFill>
                  <a:schemeClr val="bg1"/>
                </a:solidFill>
              </a:rPr>
              <a:t>[4] P. Bräunig: Atom Optical Tools for Antimatter Experiments, University of Heidelberg (2014)</a:t>
            </a:r>
          </a:p>
          <a:p>
            <a:r>
              <a:rPr lang="en-GB" sz="1600">
                <a:solidFill>
                  <a:schemeClr val="bg1"/>
                </a:solidFill>
              </a:rPr>
              <a:t>[5] S. Mariazzi et al.: Toward inertial sensing with a 23S positronium beam, Eur. Phys. J. D 74 (2020) 79</a:t>
            </a:r>
          </a:p>
        </p:txBody>
      </p:sp>
    </p:spTree>
    <p:extLst>
      <p:ext uri="{BB962C8B-B14F-4D97-AF65-F5344CB8AC3E}">
        <p14:creationId xmlns:p14="http://schemas.microsoft.com/office/powerpoint/2010/main" val="3910415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70CAB9-3500-4FBB-BD51-F07AB06A0559}"/>
              </a:ext>
            </a:extLst>
          </p:cNvPr>
          <p:cNvSpPr txBox="1"/>
          <p:nvPr/>
        </p:nvSpPr>
        <p:spPr>
          <a:xfrm>
            <a:off x="617895" y="460318"/>
            <a:ext cx="3014287" cy="646331"/>
          </a:xfrm>
          <a:prstGeom prst="rect">
            <a:avLst/>
          </a:prstGeom>
          <a:noFill/>
        </p:spPr>
        <p:txBody>
          <a:bodyPr wrap="none" rtlCol="0">
            <a:spAutoFit/>
          </a:bodyPr>
          <a:lstStyle/>
          <a:p>
            <a:r>
              <a:rPr lang="fr-CH" sz="3600" b="1">
                <a:solidFill>
                  <a:schemeClr val="bg1"/>
                </a:solidFill>
              </a:rPr>
              <a:t>POSITRONIUM</a:t>
            </a:r>
          </a:p>
        </p:txBody>
      </p:sp>
      <p:sp>
        <p:nvSpPr>
          <p:cNvPr id="4" name="Title 1">
            <a:extLst>
              <a:ext uri="{FF2B5EF4-FFF2-40B4-BE49-F238E27FC236}">
                <a16:creationId xmlns:a16="http://schemas.microsoft.com/office/drawing/2014/main" id="{D1589880-E68B-4570-93B7-2C6B14978F41}"/>
              </a:ext>
            </a:extLst>
          </p:cNvPr>
          <p:cNvSpPr txBox="1">
            <a:spLocks/>
          </p:cNvSpPr>
          <p:nvPr/>
        </p:nvSpPr>
        <p:spPr>
          <a:xfrm>
            <a:off x="435015" y="2012840"/>
            <a:ext cx="6870660" cy="5299242"/>
          </a:xfrm>
          <a:prstGeom prst="rect">
            <a:avLst/>
          </a:prstGeom>
        </p:spPr>
        <p:txBody>
          <a:bodyPr vert="horz" lIns="91440" tIns="45720" rIns="91440" bIns="45720" rtlCol="0" anchor="b">
            <a:noAutofit/>
          </a:bodyPr>
          <a:lstStyle>
            <a:lvl1pPr algn="ctr" defTabSz="3027487" rtl="0" eaLnBrk="1" latinLnBrk="0" hangingPunct="1">
              <a:lnSpc>
                <a:spcPct val="90000"/>
              </a:lnSpc>
              <a:spcBef>
                <a:spcPct val="0"/>
              </a:spcBef>
              <a:buNone/>
              <a:defRPr sz="19865" kern="1200">
                <a:solidFill>
                  <a:schemeClr val="tx1"/>
                </a:solidFill>
                <a:latin typeface="+mj-lt"/>
                <a:ea typeface="+mj-ea"/>
                <a:cs typeface="+mj-cs"/>
              </a:defRPr>
            </a:lvl1pPr>
          </a:lstStyle>
          <a:p>
            <a:pPr algn="l"/>
            <a:br>
              <a:rPr lang="en-GB" sz="4400">
                <a:solidFill>
                  <a:schemeClr val="bg1"/>
                </a:solidFill>
              </a:rPr>
            </a:br>
            <a:r>
              <a:rPr lang="en-GB" sz="4400" b="1">
                <a:solidFill>
                  <a:schemeClr val="bg1"/>
                </a:solidFill>
                <a:latin typeface="+mn-lt"/>
              </a:rPr>
              <a:t> </a:t>
            </a:r>
          </a:p>
          <a:p>
            <a:pPr marL="457200" indent="-457200" algn="l">
              <a:buFont typeface="Arial" panose="020B0604020202020204" pitchFamily="34" charset="0"/>
              <a:buChar char="•"/>
            </a:pPr>
            <a:r>
              <a:rPr lang="en-GB" sz="2000" b="1">
                <a:solidFill>
                  <a:schemeClr val="bg1"/>
                </a:solidFill>
                <a:latin typeface="+mn-lt"/>
              </a:rPr>
              <a:t>Positronium </a:t>
            </a:r>
            <a:r>
              <a:rPr lang="fr-CH" sz="2000" b="1">
                <a:solidFill>
                  <a:schemeClr val="bg1"/>
                </a:solidFill>
                <a:latin typeface="+mn-lt"/>
              </a:rPr>
              <a:t>(Ps) is a metastable hydrogen-like matter-antimatter bound state of an </a:t>
            </a:r>
            <a:r>
              <a:rPr lang="en-US" sz="2000" b="1">
                <a:solidFill>
                  <a:schemeClr val="bg1"/>
                </a:solidFill>
                <a:latin typeface="+mn-lt"/>
              </a:rPr>
              <a:t>electron</a:t>
            </a:r>
            <a:r>
              <a:rPr lang="fr-CH" sz="2000" b="1">
                <a:solidFill>
                  <a:schemeClr val="bg1"/>
                </a:solidFill>
                <a:latin typeface="+mn-lt"/>
              </a:rPr>
              <a:t> and a positron. </a:t>
            </a:r>
          </a:p>
          <a:p>
            <a:pPr algn="l"/>
            <a:endParaRPr lang="fr-CH" sz="2000" b="1">
              <a:solidFill>
                <a:schemeClr val="bg1"/>
              </a:solidFill>
              <a:latin typeface="+mn-lt"/>
            </a:endParaRPr>
          </a:p>
          <a:p>
            <a:pPr marL="457200" indent="-457200" algn="l">
              <a:buFont typeface="Arial" panose="020B0604020202020204" pitchFamily="34" charset="0"/>
              <a:buChar char="•"/>
            </a:pPr>
            <a:r>
              <a:rPr lang="fr-CH" sz="2000" b="1">
                <a:solidFill>
                  <a:schemeClr val="bg1"/>
                </a:solidFill>
                <a:latin typeface="+mn-lt"/>
              </a:rPr>
              <a:t>It exists in two different ground states:</a:t>
            </a:r>
          </a:p>
          <a:p>
            <a:pPr algn="l"/>
            <a:r>
              <a:rPr lang="fr-CH" sz="2000" b="1">
                <a:solidFill>
                  <a:schemeClr val="bg1"/>
                </a:solidFill>
                <a:latin typeface="+mn-lt"/>
              </a:rPr>
              <a:t>           - Singlet 1</a:t>
            </a:r>
            <a:r>
              <a:rPr lang="fr-CH" sz="2000" b="1" baseline="30000">
                <a:solidFill>
                  <a:schemeClr val="bg1"/>
                </a:solidFill>
                <a:latin typeface="+mn-lt"/>
              </a:rPr>
              <a:t>1</a:t>
            </a:r>
            <a:r>
              <a:rPr lang="fr-CH" sz="2000" b="1">
                <a:solidFill>
                  <a:schemeClr val="bg1"/>
                </a:solidFill>
                <a:latin typeface="+mn-lt"/>
              </a:rPr>
              <a:t>S (para-Ps) with a lifetime of 0.125 ns  </a:t>
            </a:r>
          </a:p>
          <a:p>
            <a:pPr algn="l"/>
            <a:r>
              <a:rPr lang="fr-CH" sz="2000" b="1">
                <a:solidFill>
                  <a:schemeClr val="bg1"/>
                </a:solidFill>
                <a:latin typeface="+mn-lt"/>
              </a:rPr>
              <a:t>           - Triplet 1</a:t>
            </a:r>
            <a:r>
              <a:rPr lang="fr-CH" sz="2000" b="1" baseline="30000">
                <a:solidFill>
                  <a:schemeClr val="bg1"/>
                </a:solidFill>
                <a:latin typeface="+mn-lt"/>
              </a:rPr>
              <a:t>3</a:t>
            </a:r>
            <a:r>
              <a:rPr lang="fr-CH" sz="2000" b="1">
                <a:solidFill>
                  <a:schemeClr val="bg1"/>
                </a:solidFill>
                <a:latin typeface="+mn-lt"/>
              </a:rPr>
              <a:t>S (ortho-Ps) with a lifetime of 142 ns</a:t>
            </a:r>
          </a:p>
          <a:p>
            <a:pPr algn="l"/>
            <a:endParaRPr lang="fr-CH" sz="2000" b="1">
              <a:solidFill>
                <a:schemeClr val="bg1"/>
              </a:solidFill>
              <a:latin typeface="+mn-lt"/>
            </a:endParaRPr>
          </a:p>
          <a:p>
            <a:pPr marL="457200" indent="-457200" algn="l">
              <a:buFont typeface="Arial" panose="020B0604020202020204" pitchFamily="34" charset="0"/>
              <a:buChar char="•"/>
            </a:pPr>
            <a:r>
              <a:rPr lang="fr-CH" sz="2000" b="1">
                <a:solidFill>
                  <a:schemeClr val="bg1"/>
                </a:solidFill>
                <a:latin typeface="+mn-lt"/>
              </a:rPr>
              <a:t>Excitation of Ps to Rydberg states (Ps*) increases its lifetime up to several tens of microseconds. </a:t>
            </a:r>
          </a:p>
          <a:p>
            <a:pPr algn="l"/>
            <a:endParaRPr lang="fr-CH" sz="2000" b="1">
              <a:solidFill>
                <a:schemeClr val="bg1"/>
              </a:solidFill>
              <a:latin typeface="+mn-lt"/>
            </a:endParaRPr>
          </a:p>
          <a:p>
            <a:pPr marL="457200" indent="-457200" algn="l">
              <a:buFont typeface="Arial" panose="020B0604020202020204" pitchFamily="34" charset="0"/>
              <a:buChar char="•"/>
            </a:pPr>
            <a:r>
              <a:rPr lang="fr-CH" sz="2000" b="1">
                <a:solidFill>
                  <a:schemeClr val="bg1"/>
                </a:solidFill>
                <a:latin typeface="+mn-lt"/>
              </a:rPr>
              <a:t>Next to antihydrogen and muonium, positronium is considered a suitable candidate to measure the gravitational interaction between matter and antimatter [3].</a:t>
            </a:r>
          </a:p>
          <a:p>
            <a:pPr algn="l"/>
            <a:br>
              <a:rPr lang="en-GB" sz="7200">
                <a:solidFill>
                  <a:schemeClr val="accent1">
                    <a:lumMod val="75000"/>
                  </a:schemeClr>
                </a:solidFill>
              </a:rPr>
            </a:br>
            <a:endParaRPr lang="en-GB" sz="7200">
              <a:solidFill>
                <a:schemeClr val="accent1">
                  <a:lumMod val="75000"/>
                </a:schemeClr>
              </a:solidFill>
            </a:endParaRPr>
          </a:p>
        </p:txBody>
      </p:sp>
      <p:pic>
        <p:nvPicPr>
          <p:cNvPr id="8" name="Picture 7" descr="Diagram&#10;&#10;Description automatically generated">
            <a:extLst>
              <a:ext uri="{FF2B5EF4-FFF2-40B4-BE49-F238E27FC236}">
                <a16:creationId xmlns:a16="http://schemas.microsoft.com/office/drawing/2014/main" id="{9892D674-5ADD-46D6-8623-2FA109765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5674" y="1855593"/>
            <a:ext cx="4095443" cy="2701663"/>
          </a:xfrm>
          <a:prstGeom prst="rect">
            <a:avLst/>
          </a:prstGeom>
        </p:spPr>
      </p:pic>
      <p:sp>
        <p:nvSpPr>
          <p:cNvPr id="2" name="TextBox 1">
            <a:extLst>
              <a:ext uri="{FF2B5EF4-FFF2-40B4-BE49-F238E27FC236}">
                <a16:creationId xmlns:a16="http://schemas.microsoft.com/office/drawing/2014/main" id="{B2108267-D285-4DD7-B7F7-CC2A225009C2}"/>
              </a:ext>
            </a:extLst>
          </p:cNvPr>
          <p:cNvSpPr txBox="1"/>
          <p:nvPr/>
        </p:nvSpPr>
        <p:spPr>
          <a:xfrm>
            <a:off x="193399" y="6136072"/>
            <a:ext cx="7930504" cy="523220"/>
          </a:xfrm>
          <a:prstGeom prst="rect">
            <a:avLst/>
          </a:prstGeom>
          <a:noFill/>
        </p:spPr>
        <p:txBody>
          <a:bodyPr wrap="none" rtlCol="0">
            <a:spAutoFit/>
          </a:bodyPr>
          <a:lstStyle/>
          <a:p>
            <a:r>
              <a:rPr lang="en-GB" sz="1400">
                <a:solidFill>
                  <a:schemeClr val="bg1"/>
                </a:solidFill>
              </a:rPr>
              <a:t>[3] A. Mills Js, M. Leventhal: Can we measure the gravitational free fall of cold Rydberg state positronium?,</a:t>
            </a:r>
          </a:p>
          <a:p>
            <a:r>
              <a:rPr lang="en-GB" sz="1400">
                <a:solidFill>
                  <a:schemeClr val="bg1"/>
                </a:solidFill>
              </a:rPr>
              <a:t>NIM in Physics Research B 192 (2002) 102–106</a:t>
            </a:r>
          </a:p>
        </p:txBody>
      </p:sp>
    </p:spTree>
    <p:extLst>
      <p:ext uri="{BB962C8B-B14F-4D97-AF65-F5344CB8AC3E}">
        <p14:creationId xmlns:p14="http://schemas.microsoft.com/office/powerpoint/2010/main" val="3550588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5385CB-B5B2-496C-91FC-4D812A7E01D8}"/>
              </a:ext>
            </a:extLst>
          </p:cNvPr>
          <p:cNvSpPr txBox="1"/>
          <p:nvPr/>
        </p:nvSpPr>
        <p:spPr>
          <a:xfrm>
            <a:off x="505531" y="979929"/>
            <a:ext cx="11138247" cy="5355312"/>
          </a:xfrm>
          <a:prstGeom prst="rect">
            <a:avLst/>
          </a:prstGeom>
          <a:noFill/>
        </p:spPr>
        <p:txBody>
          <a:bodyPr wrap="square" rtlCol="0">
            <a:spAutoFit/>
          </a:bodyPr>
          <a:lstStyle/>
          <a:p>
            <a:pPr rtl="0"/>
            <a:r>
              <a:rPr lang="en-GB" sz="1800">
                <a:solidFill>
                  <a:schemeClr val="bg1"/>
                </a:solidFill>
                <a:effectLst/>
                <a:latin typeface="Tahoma,sans-serif"/>
              </a:rPr>
              <a:t>Positronium (Ps), the metastable bound state of an electron and a positron is produced and studied </a:t>
            </a:r>
          </a:p>
          <a:p>
            <a:pPr rtl="0"/>
            <a:r>
              <a:rPr lang="en-GB" sz="1800">
                <a:solidFill>
                  <a:schemeClr val="bg1"/>
                </a:solidFill>
                <a:effectLst/>
                <a:latin typeface="Tahoma,sans-serif"/>
              </a:rPr>
              <a:t>at AEgIS </a:t>
            </a:r>
            <a:r>
              <a:rPr lang="fr-CH" sz="1800">
                <a:solidFill>
                  <a:schemeClr val="bg1"/>
                </a:solidFill>
                <a:effectLst/>
                <a:latin typeface="Tahoma,sans-serif"/>
              </a:rPr>
              <a:t>(</a:t>
            </a:r>
            <a:r>
              <a:rPr lang="en-GB" sz="1800">
                <a:solidFill>
                  <a:schemeClr val="bg1"/>
                </a:solidFill>
                <a:effectLst/>
                <a:latin typeface="Tahoma,sans-serif"/>
              </a:rPr>
              <a:t>CERN). As a neutral matter-antimatter complex, Ps is a suitable candidate for force-sensitive inertial measurements on antimatter by means of deflectometry/interferometry. A detector capable of simultaneously measuring the impact position and time of arrival of very small numbers of Ps atoms with a spatial resolution in the order of 10 µm and a time-resolution in the order of 100 ns is necessary to conduct such experiments. </a:t>
            </a:r>
            <a:br>
              <a:rPr lang="en-GB" sz="1800">
                <a:solidFill>
                  <a:schemeClr val="bg1"/>
                </a:solidFill>
                <a:effectLst/>
                <a:latin typeface="Tahoma,sans-serif"/>
              </a:rPr>
            </a:br>
            <a:endParaRPr lang="en-GB" sz="1800">
              <a:solidFill>
                <a:schemeClr val="bg1"/>
              </a:solidFill>
              <a:effectLst/>
              <a:latin typeface="Tahoma" panose="020B0604030504040204" pitchFamily="34" charset="0"/>
            </a:endParaRPr>
          </a:p>
          <a:p>
            <a:pPr rtl="0"/>
            <a:r>
              <a:rPr lang="en-GB" sz="1800">
                <a:solidFill>
                  <a:schemeClr val="bg1"/>
                </a:solidFill>
                <a:effectLst/>
                <a:latin typeface="Tahoma,sans-serif"/>
              </a:rPr>
              <a:t>A hybrid imaging/timing detector for a pulsed low-intensity beam of Ps fulfilling these requirements was developed. The detection scheme is based on field-ionization of the incoming Ps atoms, followed by the detection of the positrons released in this process. The ionization products are imaged by a microchannel plate (MCP), which is read out by a TimePix3 chip, providing a time resolution on a ns-scale. An event centroiding algorithm reconstructs the impact position of the atoms on the detector with sub-pixel </a:t>
            </a:r>
          </a:p>
          <a:p>
            <a:pPr rtl="0"/>
            <a:r>
              <a:rPr lang="en-GB" sz="1800">
                <a:solidFill>
                  <a:schemeClr val="bg1"/>
                </a:solidFill>
                <a:effectLst/>
                <a:latin typeface="Tahoma,sans-serif"/>
              </a:rPr>
              <a:t>resolution. </a:t>
            </a:r>
            <a:br>
              <a:rPr lang="en-GB" sz="1800">
                <a:solidFill>
                  <a:schemeClr val="bg1"/>
                </a:solidFill>
                <a:effectLst/>
                <a:latin typeface="Tahoma,sans-serif"/>
              </a:rPr>
            </a:br>
            <a:endParaRPr lang="en-GB" sz="1800">
              <a:solidFill>
                <a:schemeClr val="bg1"/>
              </a:solidFill>
              <a:effectLst/>
              <a:latin typeface="Tahoma" panose="020B0604030504040204" pitchFamily="34" charset="0"/>
            </a:endParaRPr>
          </a:p>
          <a:p>
            <a:pPr rtl="0"/>
            <a:r>
              <a:rPr lang="en-GB" sz="1800">
                <a:solidFill>
                  <a:schemeClr val="bg1"/>
                </a:solidFill>
                <a:effectLst/>
                <a:latin typeface="Tahoma,sans-serif"/>
              </a:rPr>
              <a:t>The performance of a prototype of this type of detector was tested with a positron beam. </a:t>
            </a:r>
            <a:endParaRPr lang="en-GB" sz="1800">
              <a:solidFill>
                <a:schemeClr val="bg1"/>
              </a:solidFill>
              <a:effectLst/>
              <a:latin typeface="Tahoma" panose="020B0604030504040204" pitchFamily="34" charset="0"/>
            </a:endParaRPr>
          </a:p>
          <a:p>
            <a:pPr rtl="0"/>
            <a:r>
              <a:rPr lang="en-GB" sz="1800">
                <a:solidFill>
                  <a:schemeClr val="bg1"/>
                </a:solidFill>
                <a:effectLst/>
                <a:latin typeface="Tahoma,sans-serif"/>
              </a:rPr>
              <a:t>A detailed description of the detection principle and the results of the performance tests are presented. </a:t>
            </a:r>
          </a:p>
          <a:p>
            <a:pPr rtl="0"/>
            <a:r>
              <a:rPr lang="en-GB" sz="1800">
                <a:solidFill>
                  <a:schemeClr val="bg1"/>
                </a:solidFill>
                <a:effectLst/>
                <a:latin typeface="Tahoma,sans-serif"/>
              </a:rPr>
              <a:t>An overview of the experiments that can be performed with this detector, once implemented in the Ps </a:t>
            </a:r>
          </a:p>
          <a:p>
            <a:pPr rtl="0"/>
            <a:r>
              <a:rPr lang="en-GB" sz="1800">
                <a:solidFill>
                  <a:schemeClr val="bg1"/>
                </a:solidFill>
                <a:effectLst/>
                <a:latin typeface="Tahoma,sans-serif"/>
              </a:rPr>
              <a:t>beamline at AEgIS is given. </a:t>
            </a:r>
            <a:endParaRPr lang="en-GB" sz="1800">
              <a:solidFill>
                <a:schemeClr val="bg1"/>
              </a:solidFill>
              <a:effectLst/>
              <a:latin typeface="Tahoma" panose="020B0604030504040204" pitchFamily="34" charset="0"/>
            </a:endParaRPr>
          </a:p>
          <a:p>
            <a:endParaRPr lang="en-GB"/>
          </a:p>
        </p:txBody>
      </p:sp>
      <p:sp>
        <p:nvSpPr>
          <p:cNvPr id="3" name="TextBox 2">
            <a:extLst>
              <a:ext uri="{FF2B5EF4-FFF2-40B4-BE49-F238E27FC236}">
                <a16:creationId xmlns:a16="http://schemas.microsoft.com/office/drawing/2014/main" id="{C2125FD1-D267-49F5-AE3F-9323C8380FB8}"/>
              </a:ext>
            </a:extLst>
          </p:cNvPr>
          <p:cNvSpPr txBox="1"/>
          <p:nvPr/>
        </p:nvSpPr>
        <p:spPr>
          <a:xfrm>
            <a:off x="548222" y="333598"/>
            <a:ext cx="2175980" cy="646331"/>
          </a:xfrm>
          <a:prstGeom prst="rect">
            <a:avLst/>
          </a:prstGeom>
          <a:noFill/>
        </p:spPr>
        <p:txBody>
          <a:bodyPr wrap="none" rtlCol="0">
            <a:spAutoFit/>
          </a:bodyPr>
          <a:lstStyle/>
          <a:p>
            <a:r>
              <a:rPr lang="fr-CH" sz="3600" b="1">
                <a:solidFill>
                  <a:schemeClr val="bg1"/>
                </a:solidFill>
              </a:rPr>
              <a:t>ABSTRACT</a:t>
            </a:r>
            <a:endParaRPr lang="en-GB" sz="2800" b="1">
              <a:solidFill>
                <a:schemeClr val="bg1"/>
              </a:solidFill>
            </a:endParaRPr>
          </a:p>
        </p:txBody>
      </p:sp>
    </p:spTree>
    <p:extLst>
      <p:ext uri="{BB962C8B-B14F-4D97-AF65-F5344CB8AC3E}">
        <p14:creationId xmlns:p14="http://schemas.microsoft.com/office/powerpoint/2010/main" val="2213404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570CAB9-3500-4FBB-BD51-F07AB06A0559}"/>
                  </a:ext>
                </a:extLst>
              </p:cNvPr>
              <p:cNvSpPr txBox="1"/>
              <p:nvPr/>
            </p:nvSpPr>
            <p:spPr>
              <a:xfrm>
                <a:off x="209550" y="298393"/>
                <a:ext cx="1438012" cy="802719"/>
              </a:xfrm>
              <a:prstGeom prst="rect">
                <a:avLst/>
              </a:prstGeom>
              <a:noFill/>
            </p:spPr>
            <p:txBody>
              <a:bodyPr wrap="none" rtlCol="0">
                <a:spAutoFit/>
              </a:bodyPr>
              <a:lstStyle/>
              <a:p>
                <a:r>
                  <a:rPr lang="fr-CH" sz="3600" b="1">
                    <a:solidFill>
                      <a:schemeClr val="bg1"/>
                    </a:solidFill>
                  </a:rPr>
                  <a:t>AE</a:t>
                </a:r>
                <a14:m>
                  <m:oMath xmlns:m="http://schemas.openxmlformats.org/officeDocument/2006/math">
                    <m:acc>
                      <m:accPr>
                        <m:chr m:val="̅"/>
                        <m:ctrlPr>
                          <a:rPr lang="fr-CH" sz="3600" b="1" i="1" smtClean="0">
                            <a:solidFill>
                              <a:schemeClr val="bg1"/>
                            </a:solidFill>
                            <a:latin typeface="Cambria Math" panose="02040503050406030204" pitchFamily="18" charset="0"/>
                          </a:rPr>
                        </m:ctrlPr>
                      </m:accPr>
                      <m:e>
                        <m:r>
                          <a:rPr lang="fr-CH" sz="3600" b="1" i="0" smtClean="0">
                            <a:solidFill>
                              <a:schemeClr val="bg1"/>
                            </a:solidFill>
                            <a:latin typeface="Cambria Math" panose="02040503050406030204" pitchFamily="18" charset="0"/>
                          </a:rPr>
                          <m:t>𝐠</m:t>
                        </m:r>
                      </m:e>
                    </m:acc>
                  </m:oMath>
                </a14:m>
                <a:r>
                  <a:rPr lang="fr-CH" sz="3600" b="1">
                    <a:solidFill>
                      <a:schemeClr val="bg1"/>
                    </a:solidFill>
                  </a:rPr>
                  <a:t>IS</a:t>
                </a:r>
                <a:endParaRPr lang="en-GB" sz="2800" b="1">
                  <a:solidFill>
                    <a:schemeClr val="bg1"/>
                  </a:solidFill>
                </a:endParaRPr>
              </a:p>
            </p:txBody>
          </p:sp>
        </mc:Choice>
        <mc:Fallback xmlns="">
          <p:sp>
            <p:nvSpPr>
              <p:cNvPr id="3" name="TextBox 2">
                <a:extLst>
                  <a:ext uri="{FF2B5EF4-FFF2-40B4-BE49-F238E27FC236}">
                    <a16:creationId xmlns:a16="http://schemas.microsoft.com/office/drawing/2014/main" id="{3570CAB9-3500-4FBB-BD51-F07AB06A0559}"/>
                  </a:ext>
                </a:extLst>
              </p:cNvPr>
              <p:cNvSpPr txBox="1">
                <a:spLocks noRot="1" noChangeAspect="1" noMove="1" noResize="1" noEditPoints="1" noAdjustHandles="1" noChangeArrowheads="1" noChangeShapeType="1" noTextEdit="1"/>
              </p:cNvSpPr>
              <p:nvPr/>
            </p:nvSpPr>
            <p:spPr>
              <a:xfrm>
                <a:off x="209550" y="298393"/>
                <a:ext cx="1438012" cy="802719"/>
              </a:xfrm>
              <a:prstGeom prst="rect">
                <a:avLst/>
              </a:prstGeom>
              <a:blipFill>
                <a:blip r:embed="rId2"/>
                <a:stretch>
                  <a:fillRect l="-12712" t="-12121" r="-847" b="-833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2A033887-C708-4FD0-82B9-9C55A9B1077D}"/>
                  </a:ext>
                </a:extLst>
              </p:cNvPr>
              <p:cNvSpPr txBox="1"/>
              <p:nvPr/>
            </p:nvSpPr>
            <p:spPr>
              <a:xfrm>
                <a:off x="209550" y="1101112"/>
                <a:ext cx="7050786" cy="5447645"/>
              </a:xfrm>
              <a:prstGeom prst="rect">
                <a:avLst/>
              </a:prstGeom>
              <a:noFill/>
            </p:spPr>
            <p:txBody>
              <a:bodyPr wrap="square" rtlCol="0">
                <a:spAutoFit/>
              </a:bodyPr>
              <a:lstStyle/>
              <a:p>
                <a:pPr marL="342900" indent="-342900">
                  <a:buFont typeface="Wingdings" panose="05000000000000000000" pitchFamily="2" charset="2"/>
                  <a:buChar char="Ø"/>
                </a:pPr>
                <a:r>
                  <a:rPr lang="fr-CH" sz="2400" b="1">
                    <a:solidFill>
                      <a:schemeClr val="bg1"/>
                    </a:solidFill>
                  </a:rPr>
                  <a:t>AE</a:t>
                </a:r>
                <a14:m>
                  <m:oMath xmlns:m="http://schemas.openxmlformats.org/officeDocument/2006/math">
                    <m:acc>
                      <m:accPr>
                        <m:chr m:val="̅"/>
                        <m:ctrlPr>
                          <a:rPr lang="fr-CH" sz="2400" b="1" i="1" smtClean="0">
                            <a:solidFill>
                              <a:schemeClr val="bg1"/>
                            </a:solidFill>
                            <a:latin typeface="Cambria Math" panose="02040503050406030204" pitchFamily="18" charset="0"/>
                          </a:rPr>
                        </m:ctrlPr>
                      </m:accPr>
                      <m:e>
                        <m:r>
                          <a:rPr lang="fr-CH" sz="2400" b="1" i="0" smtClean="0">
                            <a:solidFill>
                              <a:schemeClr val="bg1"/>
                            </a:solidFill>
                            <a:latin typeface="Cambria Math" panose="02040503050406030204" pitchFamily="18" charset="0"/>
                          </a:rPr>
                          <m:t>𝐠</m:t>
                        </m:r>
                      </m:e>
                    </m:acc>
                  </m:oMath>
                </a14:m>
                <a:r>
                  <a:rPr lang="fr-CH" sz="2400" b="1">
                    <a:solidFill>
                      <a:schemeClr val="bg1"/>
                    </a:solidFill>
                  </a:rPr>
                  <a:t>IS is one of the experiments based at CERN’s AD (Antiproton Decelerator) and ELENA (Extra Low ENergy Antiproton ring).  </a:t>
                </a:r>
              </a:p>
              <a:p>
                <a:endParaRPr lang="fr-CH" sz="2400" b="1">
                  <a:solidFill>
                    <a:schemeClr val="bg1"/>
                  </a:solidFill>
                </a:endParaRPr>
              </a:p>
              <a:p>
                <a:pPr marL="342900" indent="-342900">
                  <a:buFont typeface="Wingdings" panose="05000000000000000000" pitchFamily="2" charset="2"/>
                  <a:buChar char="Ø"/>
                </a:pPr>
                <a:r>
                  <a:rPr lang="fr-CH" sz="2400" b="1">
                    <a:solidFill>
                      <a:schemeClr val="bg1"/>
                    </a:solidFill>
                  </a:rPr>
                  <a:t>The main goal of AE</a:t>
                </a:r>
                <a14:m>
                  <m:oMath xmlns:m="http://schemas.openxmlformats.org/officeDocument/2006/math">
                    <m:acc>
                      <m:accPr>
                        <m:chr m:val="̅"/>
                        <m:ctrlPr>
                          <a:rPr lang="fr-CH" sz="2400" b="1" i="1" smtClean="0">
                            <a:solidFill>
                              <a:schemeClr val="bg1"/>
                            </a:solidFill>
                            <a:latin typeface="Cambria Math" panose="02040503050406030204" pitchFamily="18" charset="0"/>
                          </a:rPr>
                        </m:ctrlPr>
                      </m:accPr>
                      <m:e>
                        <m:r>
                          <a:rPr lang="fr-CH" sz="2400" b="1" i="0" smtClean="0">
                            <a:solidFill>
                              <a:schemeClr val="bg1"/>
                            </a:solidFill>
                            <a:latin typeface="Cambria Math" panose="02040503050406030204" pitchFamily="18" charset="0"/>
                          </a:rPr>
                          <m:t>𝐠</m:t>
                        </m:r>
                      </m:e>
                    </m:acc>
                  </m:oMath>
                </a14:m>
                <a:r>
                  <a:rPr lang="fr-CH" sz="2400" b="1">
                    <a:solidFill>
                      <a:schemeClr val="bg1"/>
                    </a:solidFill>
                  </a:rPr>
                  <a:t>IS is to study the free fall of antimatter in the Earth’s gravitational field.</a:t>
                </a:r>
              </a:p>
              <a:p>
                <a:endParaRPr lang="fr-CH" sz="2400" b="1">
                  <a:solidFill>
                    <a:schemeClr val="bg1"/>
                  </a:solidFill>
                </a:endParaRPr>
              </a:p>
              <a:p>
                <a:pPr marL="342900" indent="-342900">
                  <a:buFont typeface="Wingdings" panose="05000000000000000000" pitchFamily="2" charset="2"/>
                  <a:buChar char="Ø"/>
                </a:pPr>
                <a:r>
                  <a:rPr lang="fr-CH" sz="2400" b="1">
                    <a:solidFill>
                      <a:schemeClr val="bg1"/>
                    </a:solidFill>
                  </a:rPr>
                  <a:t>Two antimatter systems are being produced and studied at AE</a:t>
                </a:r>
                <a14:m>
                  <m:oMath xmlns:m="http://schemas.openxmlformats.org/officeDocument/2006/math">
                    <m:acc>
                      <m:accPr>
                        <m:chr m:val="̅"/>
                        <m:ctrlPr>
                          <a:rPr lang="fr-CH" sz="2400" b="1" i="1" smtClean="0">
                            <a:solidFill>
                              <a:schemeClr val="bg1"/>
                            </a:solidFill>
                            <a:latin typeface="Cambria Math" panose="02040503050406030204" pitchFamily="18" charset="0"/>
                          </a:rPr>
                        </m:ctrlPr>
                      </m:accPr>
                      <m:e>
                        <m:r>
                          <a:rPr lang="fr-CH" sz="2400" b="1" i="0" smtClean="0">
                            <a:solidFill>
                              <a:schemeClr val="bg1"/>
                            </a:solidFill>
                            <a:latin typeface="Cambria Math" panose="02040503050406030204" pitchFamily="18" charset="0"/>
                          </a:rPr>
                          <m:t>𝐠</m:t>
                        </m:r>
                      </m:e>
                    </m:acc>
                  </m:oMath>
                </a14:m>
                <a:r>
                  <a:rPr lang="fr-CH" sz="2400" b="1">
                    <a:solidFill>
                      <a:schemeClr val="bg1"/>
                    </a:solidFill>
                  </a:rPr>
                  <a:t>IS: </a:t>
                </a:r>
              </a:p>
              <a:p>
                <a:pPr marL="742950" lvl="1" indent="-285750">
                  <a:buFont typeface="Arial" panose="020B0604020202020204" pitchFamily="34" charset="0"/>
                  <a:buChar char="•"/>
                </a:pPr>
                <a:r>
                  <a:rPr lang="fr-CH" b="1">
                    <a:solidFill>
                      <a:schemeClr val="bg1"/>
                    </a:solidFill>
                  </a:rPr>
                  <a:t>Antihydrogen, composed of an antiproton and a positron</a:t>
                </a:r>
              </a:p>
              <a:p>
                <a:pPr marL="742950" lvl="1" indent="-285750">
                  <a:buFont typeface="Arial" panose="020B0604020202020204" pitchFamily="34" charset="0"/>
                  <a:buChar char="•"/>
                </a:pPr>
                <a:r>
                  <a:rPr lang="fr-CH" b="1">
                    <a:solidFill>
                      <a:schemeClr val="bg1"/>
                    </a:solidFill>
                  </a:rPr>
                  <a:t>Positronium, the metastable complex of an electron and a positron</a:t>
                </a:r>
              </a:p>
              <a:p>
                <a:pPr lvl="1"/>
                <a:endParaRPr lang="fr-CH" b="1">
                  <a:solidFill>
                    <a:schemeClr val="bg1"/>
                  </a:solidFill>
                </a:endParaRPr>
              </a:p>
              <a:p>
                <a:pPr lvl="1"/>
                <a:r>
                  <a:rPr lang="fr-CH" sz="2400" b="1">
                    <a:solidFill>
                      <a:schemeClr val="bg1"/>
                    </a:solidFill>
                    <a:hlinkClick r:id="rId3"/>
                  </a:rPr>
                  <a:t>MORE ABOUT AE</a:t>
                </a:r>
                <a14:m>
                  <m:oMath xmlns:m="http://schemas.openxmlformats.org/officeDocument/2006/math">
                    <m:acc>
                      <m:accPr>
                        <m:chr m:val="̅"/>
                        <m:ctrlPr>
                          <a:rPr lang="fr-CH" sz="2400" b="1" i="1" smtClean="0">
                            <a:solidFill>
                              <a:schemeClr val="bg1"/>
                            </a:solidFill>
                            <a:latin typeface="Cambria Math" panose="02040503050406030204" pitchFamily="18" charset="0"/>
                            <a:hlinkClick r:id="rId3"/>
                          </a:rPr>
                        </m:ctrlPr>
                      </m:accPr>
                      <m:e>
                        <m:r>
                          <a:rPr lang="fr-CH" sz="2400" b="1" i="0" smtClean="0">
                            <a:solidFill>
                              <a:schemeClr val="bg1"/>
                            </a:solidFill>
                            <a:latin typeface="Cambria Math" panose="02040503050406030204" pitchFamily="18" charset="0"/>
                            <a:hlinkClick r:id="rId3"/>
                          </a:rPr>
                          <m:t>𝐠</m:t>
                        </m:r>
                      </m:e>
                    </m:acc>
                  </m:oMath>
                </a14:m>
                <a:r>
                  <a:rPr lang="fr-CH" sz="2400" b="1">
                    <a:solidFill>
                      <a:schemeClr val="bg1"/>
                    </a:solidFill>
                    <a:hlinkClick r:id="rId3"/>
                  </a:rPr>
                  <a:t>IS</a:t>
                </a:r>
                <a:endParaRPr lang="en-GB" sz="2400" b="1">
                  <a:solidFill>
                    <a:schemeClr val="bg1"/>
                  </a:solidFill>
                </a:endParaRPr>
              </a:p>
              <a:p>
                <a:endParaRPr lang="en-GB"/>
              </a:p>
              <a:p>
                <a:endParaRPr lang="en-GB"/>
              </a:p>
            </p:txBody>
          </p:sp>
        </mc:Choice>
        <mc:Fallback>
          <p:sp>
            <p:nvSpPr>
              <p:cNvPr id="4" name="TextBox 3">
                <a:extLst>
                  <a:ext uri="{FF2B5EF4-FFF2-40B4-BE49-F238E27FC236}">
                    <a16:creationId xmlns:a16="http://schemas.microsoft.com/office/drawing/2014/main" id="{2A033887-C708-4FD0-82B9-9C55A9B1077D}"/>
                  </a:ext>
                </a:extLst>
              </p:cNvPr>
              <p:cNvSpPr txBox="1">
                <a:spLocks noRot="1" noChangeAspect="1" noMove="1" noResize="1" noEditPoints="1" noAdjustHandles="1" noChangeArrowheads="1" noChangeShapeType="1" noTextEdit="1"/>
              </p:cNvSpPr>
              <p:nvPr/>
            </p:nvSpPr>
            <p:spPr>
              <a:xfrm>
                <a:off x="209550" y="1101112"/>
                <a:ext cx="7050786" cy="5447645"/>
              </a:xfrm>
              <a:prstGeom prst="rect">
                <a:avLst/>
              </a:prstGeom>
              <a:blipFill>
                <a:blip r:embed="rId4"/>
                <a:stretch>
                  <a:fillRect l="-1124" t="-896" r="-432"/>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DBBA6484-67F7-4AE2-AA78-9BEFFADFE4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646484" y="1036615"/>
            <a:ext cx="5905786" cy="442934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6D39B05-74CD-44EF-9B8C-51C8852BA204}"/>
                  </a:ext>
                </a:extLst>
              </p:cNvPr>
              <p:cNvSpPr txBox="1"/>
              <p:nvPr/>
            </p:nvSpPr>
            <p:spPr>
              <a:xfrm>
                <a:off x="7340941" y="6204179"/>
                <a:ext cx="2529026" cy="307777"/>
              </a:xfrm>
              <a:prstGeom prst="rect">
                <a:avLst/>
              </a:prstGeom>
              <a:noFill/>
            </p:spPr>
            <p:txBody>
              <a:bodyPr wrap="none" rtlCol="0">
                <a:spAutoFit/>
              </a:bodyPr>
              <a:lstStyle/>
              <a:p>
                <a:r>
                  <a:rPr lang="fr-CH" sz="1400" b="1">
                    <a:solidFill>
                      <a:schemeClr val="bg1"/>
                    </a:solidFill>
                  </a:rPr>
                  <a:t>The AE</a:t>
                </a:r>
                <a14:m>
                  <m:oMath xmlns:m="http://schemas.openxmlformats.org/officeDocument/2006/math">
                    <m:acc>
                      <m:accPr>
                        <m:chr m:val="̅"/>
                        <m:ctrlPr>
                          <a:rPr lang="fr-CH" sz="1400" b="1" i="1" smtClean="0">
                            <a:solidFill>
                              <a:schemeClr val="bg1"/>
                            </a:solidFill>
                            <a:latin typeface="Cambria Math" panose="02040503050406030204" pitchFamily="18" charset="0"/>
                          </a:rPr>
                        </m:ctrlPr>
                      </m:accPr>
                      <m:e>
                        <m:r>
                          <a:rPr lang="fr-CH" sz="1400" b="1" i="0" smtClean="0">
                            <a:solidFill>
                              <a:schemeClr val="bg1"/>
                            </a:solidFill>
                            <a:latin typeface="Cambria Math" panose="02040503050406030204" pitchFamily="18" charset="0"/>
                          </a:rPr>
                          <m:t>𝐠</m:t>
                        </m:r>
                      </m:e>
                    </m:acc>
                  </m:oMath>
                </a14:m>
                <a:r>
                  <a:rPr lang="fr-CH" sz="1400" b="1">
                    <a:solidFill>
                      <a:schemeClr val="bg1"/>
                    </a:solidFill>
                  </a:rPr>
                  <a:t>IS apparatus (08/2021) </a:t>
                </a:r>
                <a:endParaRPr lang="en-GB" sz="1400" b="1">
                  <a:solidFill>
                    <a:schemeClr val="bg1"/>
                  </a:solidFill>
                </a:endParaRPr>
              </a:p>
            </p:txBody>
          </p:sp>
        </mc:Choice>
        <mc:Fallback xmlns="">
          <p:sp>
            <p:nvSpPr>
              <p:cNvPr id="6" name="TextBox 5">
                <a:extLst>
                  <a:ext uri="{FF2B5EF4-FFF2-40B4-BE49-F238E27FC236}">
                    <a16:creationId xmlns:a16="http://schemas.microsoft.com/office/drawing/2014/main" id="{96D39B05-74CD-44EF-9B8C-51C8852BA204}"/>
                  </a:ext>
                </a:extLst>
              </p:cNvPr>
              <p:cNvSpPr txBox="1">
                <a:spLocks noRot="1" noChangeAspect="1" noMove="1" noResize="1" noEditPoints="1" noAdjustHandles="1" noChangeArrowheads="1" noChangeShapeType="1" noTextEdit="1"/>
              </p:cNvSpPr>
              <p:nvPr/>
            </p:nvSpPr>
            <p:spPr>
              <a:xfrm>
                <a:off x="7340941" y="6204179"/>
                <a:ext cx="2529026" cy="307777"/>
              </a:xfrm>
              <a:prstGeom prst="rect">
                <a:avLst/>
              </a:prstGeom>
              <a:blipFill>
                <a:blip r:embed="rId6"/>
                <a:stretch>
                  <a:fillRect l="-723" t="-4000" b="-20000"/>
                </a:stretch>
              </a:blipFill>
            </p:spPr>
            <p:txBody>
              <a:bodyPr/>
              <a:lstStyle/>
              <a:p>
                <a:r>
                  <a:rPr lang="en-GB">
                    <a:noFill/>
                  </a:rPr>
                  <a:t> </a:t>
                </a:r>
              </a:p>
            </p:txBody>
          </p:sp>
        </mc:Fallback>
      </mc:AlternateContent>
    </p:spTree>
    <p:extLst>
      <p:ext uri="{BB962C8B-B14F-4D97-AF65-F5344CB8AC3E}">
        <p14:creationId xmlns:p14="http://schemas.microsoft.com/office/powerpoint/2010/main" val="1075511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70CAB9-3500-4FBB-BD51-F07AB06A0559}"/>
              </a:ext>
            </a:extLst>
          </p:cNvPr>
          <p:cNvSpPr txBox="1"/>
          <p:nvPr/>
        </p:nvSpPr>
        <p:spPr>
          <a:xfrm>
            <a:off x="309611" y="841225"/>
            <a:ext cx="4432945" cy="646331"/>
          </a:xfrm>
          <a:prstGeom prst="rect">
            <a:avLst/>
          </a:prstGeom>
          <a:noFill/>
        </p:spPr>
        <p:txBody>
          <a:bodyPr wrap="none" rtlCol="0">
            <a:spAutoFit/>
          </a:bodyPr>
          <a:lstStyle/>
          <a:p>
            <a:r>
              <a:rPr lang="fr-CH" sz="3600" b="1">
                <a:solidFill>
                  <a:schemeClr val="bg1"/>
                </a:solidFill>
              </a:rPr>
              <a:t>DETECTION PRINCIPLE</a:t>
            </a:r>
            <a:endParaRPr lang="en-GB" sz="2800" b="1">
              <a:solidFill>
                <a:schemeClr val="bg1"/>
              </a:solidFill>
            </a:endParaRPr>
          </a:p>
        </p:txBody>
      </p:sp>
      <p:pic>
        <p:nvPicPr>
          <p:cNvPr id="17" name="Picture 16" descr="Chart, scatter chart&#10;&#10;Description automatically generated">
            <a:extLst>
              <a:ext uri="{FF2B5EF4-FFF2-40B4-BE49-F238E27FC236}">
                <a16:creationId xmlns:a16="http://schemas.microsoft.com/office/drawing/2014/main" id="{F6A9B402-FD3C-4E33-99C4-A059911D8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37" y="1689099"/>
            <a:ext cx="4080978" cy="3479511"/>
          </a:xfrm>
          <a:prstGeom prst="rect">
            <a:avLst/>
          </a:prstGeom>
        </p:spPr>
      </p:pic>
      <p:sp>
        <p:nvSpPr>
          <p:cNvPr id="18" name="Title 1">
            <a:extLst>
              <a:ext uri="{FF2B5EF4-FFF2-40B4-BE49-F238E27FC236}">
                <a16:creationId xmlns:a16="http://schemas.microsoft.com/office/drawing/2014/main" id="{8F011EC6-90D2-4E20-A0ED-A6BA757EEAF2}"/>
              </a:ext>
            </a:extLst>
          </p:cNvPr>
          <p:cNvSpPr txBox="1">
            <a:spLocks/>
          </p:cNvSpPr>
          <p:nvPr/>
        </p:nvSpPr>
        <p:spPr>
          <a:xfrm>
            <a:off x="4702254" y="1418605"/>
            <a:ext cx="4188364" cy="5674273"/>
          </a:xfrm>
          <a:prstGeom prst="rect">
            <a:avLst/>
          </a:prstGeom>
        </p:spPr>
        <p:txBody>
          <a:bodyPr vert="horz" lIns="91440" tIns="45720" rIns="91440" bIns="45720" rtlCol="0" anchor="b">
            <a:noAutofit/>
          </a:bodyPr>
          <a:lstStyle>
            <a:lvl1pPr algn="ctr" defTabSz="3027487" rtl="0" eaLnBrk="1" latinLnBrk="0" hangingPunct="1">
              <a:lnSpc>
                <a:spcPct val="90000"/>
              </a:lnSpc>
              <a:spcBef>
                <a:spcPct val="0"/>
              </a:spcBef>
              <a:buNone/>
              <a:defRPr sz="19865" kern="1200">
                <a:solidFill>
                  <a:schemeClr val="tx1"/>
                </a:solidFill>
                <a:latin typeface="+mj-lt"/>
                <a:ea typeface="+mj-ea"/>
                <a:cs typeface="+mj-cs"/>
              </a:defRPr>
            </a:lvl1pPr>
          </a:lstStyle>
          <a:p>
            <a:pPr algn="just"/>
            <a:r>
              <a:rPr lang="en-GB" sz="1400" b="1">
                <a:solidFill>
                  <a:schemeClr val="bg1"/>
                </a:solidFill>
                <a:latin typeface="+mn-lt"/>
              </a:rPr>
              <a:t>The detection principle is based on the methodologies described in [1] and [2]. </a:t>
            </a:r>
          </a:p>
          <a:p>
            <a:pPr algn="just"/>
            <a:endParaRPr lang="en-GB" sz="1400" b="1">
              <a:solidFill>
                <a:schemeClr val="bg1"/>
              </a:solidFill>
              <a:latin typeface="+mn-lt"/>
            </a:endParaRPr>
          </a:p>
          <a:p>
            <a:pPr marL="514350" indent="-514350" algn="just">
              <a:buFont typeface="+mj-lt"/>
              <a:buAutoNum type="arabicPeriod"/>
            </a:pPr>
            <a:r>
              <a:rPr lang="en-GB" sz="1400" b="1">
                <a:solidFill>
                  <a:schemeClr val="bg1"/>
                </a:solidFill>
                <a:effectLst/>
                <a:latin typeface="+mn-lt"/>
              </a:rPr>
              <a:t>The incoming Ps atoms are ionized by a combination of field- and photo-ionization, followed by the detection of the ionization products released in this process. </a:t>
            </a:r>
          </a:p>
          <a:p>
            <a:pPr marL="514350" indent="-514350" algn="just">
              <a:buFont typeface="+mj-lt"/>
              <a:buAutoNum type="arabicPeriod"/>
            </a:pPr>
            <a:endParaRPr lang="en-GB" sz="1400" b="1">
              <a:solidFill>
                <a:schemeClr val="bg1"/>
              </a:solidFill>
              <a:latin typeface="+mn-lt"/>
            </a:endParaRPr>
          </a:p>
          <a:p>
            <a:pPr marL="514350" indent="-514350" algn="just">
              <a:buFont typeface="+mj-lt"/>
              <a:buAutoNum type="arabicPeriod"/>
            </a:pPr>
            <a:r>
              <a:rPr lang="en-GB" sz="1400" b="1">
                <a:solidFill>
                  <a:schemeClr val="bg1"/>
                </a:solidFill>
                <a:latin typeface="+mn-lt"/>
              </a:rPr>
              <a:t>The spatial position of the Ps atoms in the detector plane is conserved by the positrons being bound to magnetic field lines during transport to the detection module.</a:t>
            </a:r>
            <a:endParaRPr lang="en-GB" sz="1400" b="1">
              <a:solidFill>
                <a:schemeClr val="bg1"/>
              </a:solidFill>
              <a:effectLst/>
              <a:latin typeface="+mn-lt"/>
            </a:endParaRPr>
          </a:p>
          <a:p>
            <a:pPr marL="514350" indent="-514350" algn="just">
              <a:buFont typeface="+mj-lt"/>
              <a:buAutoNum type="arabicPeriod"/>
            </a:pPr>
            <a:endParaRPr lang="en-GB" sz="1400" b="1">
              <a:solidFill>
                <a:schemeClr val="bg1"/>
              </a:solidFill>
              <a:latin typeface="+mn-lt"/>
            </a:endParaRPr>
          </a:p>
          <a:p>
            <a:pPr marL="514350" indent="-514350" algn="just">
              <a:buFont typeface="+mj-lt"/>
              <a:buAutoNum type="arabicPeriod"/>
            </a:pPr>
            <a:r>
              <a:rPr lang="en-GB" sz="1400" b="1">
                <a:solidFill>
                  <a:schemeClr val="bg1"/>
                </a:solidFill>
                <a:effectLst/>
                <a:latin typeface="+mn-lt"/>
              </a:rPr>
              <a:t>The positrons are imaged by the detection module, which consists of a microchannel plate (MCP) read out by a TimePix3 ASIC (TPX3). With the TPX3 chip as a readout anode, the device provides a time resolution on a ns-scale. </a:t>
            </a:r>
          </a:p>
          <a:p>
            <a:pPr marL="514350" indent="-514350" algn="just">
              <a:buFont typeface="+mj-lt"/>
              <a:buAutoNum type="arabicPeriod"/>
            </a:pPr>
            <a:endParaRPr lang="en-GB" sz="1400" b="1">
              <a:solidFill>
                <a:schemeClr val="bg1"/>
              </a:solidFill>
              <a:latin typeface="+mn-lt"/>
            </a:endParaRPr>
          </a:p>
          <a:p>
            <a:pPr marL="514350" indent="-514350" algn="l">
              <a:buFont typeface="+mj-lt"/>
              <a:buAutoNum type="arabicPeriod"/>
            </a:pPr>
            <a:r>
              <a:rPr lang="en-GB" sz="1400" b="1">
                <a:solidFill>
                  <a:schemeClr val="bg1"/>
                </a:solidFill>
                <a:effectLst/>
                <a:latin typeface="+mn-lt"/>
              </a:rPr>
              <a:t>Sub-pixel resolution is achieved by means of an event centroiding algorithm, reconstructing the impact position with high accuracy.</a:t>
            </a:r>
            <a:br>
              <a:rPr lang="en-GB" sz="9600" b="1">
                <a:solidFill>
                  <a:schemeClr val="bg1"/>
                </a:solidFill>
              </a:rPr>
            </a:br>
            <a:endParaRPr lang="en-GB" sz="9600" b="1">
              <a:solidFill>
                <a:schemeClr val="bg1"/>
              </a:solidFill>
            </a:endParaRPr>
          </a:p>
        </p:txBody>
      </p:sp>
      <mc:AlternateContent xmlns:mc="http://schemas.openxmlformats.org/markup-compatibility/2006">
        <mc:Choice xmlns:pslz="http://schemas.microsoft.com/office/powerpoint/2016/slidezoom" Requires="pslz">
          <p:graphicFrame>
            <p:nvGraphicFramePr>
              <p:cNvPr id="40" name="Slide Zoom 39">
                <a:extLst>
                  <a:ext uri="{FF2B5EF4-FFF2-40B4-BE49-F238E27FC236}">
                    <a16:creationId xmlns:a16="http://schemas.microsoft.com/office/drawing/2014/main" id="{CB5D2A25-2D1B-449E-B33A-96BC4B402BA2}"/>
                  </a:ext>
                </a:extLst>
              </p:cNvPr>
              <p:cNvGraphicFramePr>
                <a:graphicFrameLocks noChangeAspect="1"/>
              </p:cNvGraphicFramePr>
              <p:nvPr>
                <p:extLst>
                  <p:ext uri="{D42A27DB-BD31-4B8C-83A1-F6EECF244321}">
                    <p14:modId xmlns:p14="http://schemas.microsoft.com/office/powerpoint/2010/main" val="3758527899"/>
                  </p:ext>
                </p:extLst>
              </p:nvPr>
            </p:nvGraphicFramePr>
            <p:xfrm>
              <a:off x="9101057" y="1487556"/>
              <a:ext cx="2551393" cy="1203327"/>
            </p:xfrm>
            <a:graphic>
              <a:graphicData uri="http://schemas.microsoft.com/office/powerpoint/2016/slidezoom">
                <pslz:sldZm>
                  <pslz:sldZmObj sldId="266" cId="3488884932">
                    <pslz:zmPr id="{882D73AF-DA98-4E9C-A5E8-D77F25B44F98}" imageType="cover" transitionDur="1000" showBg="0">
                      <p166:blipFill xmlns:p166="http://schemas.microsoft.com/office/powerpoint/2016/6/main">
                        <a:blip r:embed="rId3">
                          <a:extLst>
                            <a:ext uri="{28A0092B-C50C-407E-A947-70E740481C1C}">
                              <a14:useLocalDpi xmlns:a14="http://schemas.microsoft.com/office/drawing/2010/main" val="0"/>
                            </a:ext>
                          </a:extLst>
                        </a:blip>
                        <a:stretch>
                          <a:fillRect/>
                        </a:stretch>
                      </p166:blipFill>
                      <p166:spPr xmlns:p166="http://schemas.microsoft.com/office/powerpoint/2016/6/main">
                        <a:xfrm>
                          <a:off x="0" y="0"/>
                          <a:ext cx="2551393" cy="1203327"/>
                        </a:xfrm>
                        <a:prstGeom prst="rect">
                          <a:avLst/>
                        </a:prstGeom>
                      </p166:spPr>
                    </pslz:zmPr>
                  </pslz:sldZmObj>
                </pslz:sldZm>
              </a:graphicData>
            </a:graphic>
          </p:graphicFrame>
        </mc:Choice>
        <mc:Fallback>
          <p:pic>
            <p:nvPicPr>
              <p:cNvPr id="40" name="Slide Zoom 39">
                <a:hlinkClick r:id="rId4" action="ppaction://hlinksldjump"/>
                <a:extLst>
                  <a:ext uri="{FF2B5EF4-FFF2-40B4-BE49-F238E27FC236}">
                    <a16:creationId xmlns:a16="http://schemas.microsoft.com/office/drawing/2014/main" id="{CB5D2A25-2D1B-449E-B33A-96BC4B402BA2}"/>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9101057" y="1487556"/>
                <a:ext cx="2551393" cy="1203327"/>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42" name="Slide Zoom 41">
                <a:extLst>
                  <a:ext uri="{FF2B5EF4-FFF2-40B4-BE49-F238E27FC236}">
                    <a16:creationId xmlns:a16="http://schemas.microsoft.com/office/drawing/2014/main" id="{7B5621AB-4DCD-45F3-969A-D8275B2D1CFC}"/>
                  </a:ext>
                </a:extLst>
              </p:cNvPr>
              <p:cNvGraphicFramePr>
                <a:graphicFrameLocks noChangeAspect="1"/>
              </p:cNvGraphicFramePr>
              <p:nvPr>
                <p:extLst>
                  <p:ext uri="{D42A27DB-BD31-4B8C-83A1-F6EECF244321}">
                    <p14:modId xmlns:p14="http://schemas.microsoft.com/office/powerpoint/2010/main" val="33814456"/>
                  </p:ext>
                </p:extLst>
              </p:nvPr>
            </p:nvGraphicFramePr>
            <p:xfrm>
              <a:off x="9101057" y="2730500"/>
              <a:ext cx="2544843" cy="1203069"/>
            </p:xfrm>
            <a:graphic>
              <a:graphicData uri="http://schemas.microsoft.com/office/powerpoint/2016/slidezoom">
                <pslz:sldZm>
                  <pslz:sldZmObj sldId="267" cId="589139594">
                    <pslz:zmPr id="{DF13E68A-B13C-470D-B917-D4039E9C5CB1}" imageType="cover" transitionDur="1000" showBg="0">
                      <p166:blipFill xmlns:p166="http://schemas.microsoft.com/office/powerpoint/2016/6/main">
                        <a:blip r:embed="rId5">
                          <a:extLst>
                            <a:ext uri="{28A0092B-C50C-407E-A947-70E740481C1C}">
                              <a14:useLocalDpi xmlns:a14="http://schemas.microsoft.com/office/drawing/2010/main" val="0"/>
                            </a:ext>
                          </a:extLst>
                        </a:blip>
                        <a:stretch>
                          <a:fillRect/>
                        </a:stretch>
                      </p166:blipFill>
                      <p166:spPr xmlns:p166="http://schemas.microsoft.com/office/powerpoint/2016/6/main">
                        <a:xfrm>
                          <a:off x="0" y="0"/>
                          <a:ext cx="2544843" cy="1203069"/>
                        </a:xfrm>
                        <a:prstGeom prst="rect">
                          <a:avLst/>
                        </a:prstGeom>
                      </p166:spPr>
                    </pslz:zmPr>
                  </pslz:sldZmObj>
                </pslz:sldZm>
              </a:graphicData>
            </a:graphic>
          </p:graphicFrame>
        </mc:Choice>
        <mc:Fallback>
          <p:pic>
            <p:nvPicPr>
              <p:cNvPr id="42" name="Slide Zoom 41">
                <a:hlinkClick r:id="rId6" action="ppaction://hlinksldjump"/>
                <a:extLst>
                  <a:ext uri="{FF2B5EF4-FFF2-40B4-BE49-F238E27FC236}">
                    <a16:creationId xmlns:a16="http://schemas.microsoft.com/office/drawing/2014/main" id="{7B5621AB-4DCD-45F3-969A-D8275B2D1CFC}"/>
                  </a:ext>
                </a:extLst>
              </p:cNvPr>
              <p:cNvPicPr>
                <a:picLocks noGrp="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9101057" y="2730500"/>
                <a:ext cx="2544843" cy="1203069"/>
              </a:xfrm>
              <a:prstGeom prst="rect">
                <a:avLst/>
              </a:prstGeom>
            </p:spPr>
          </p:pic>
        </mc:Fallback>
      </mc:AlternateContent>
      <p:sp>
        <p:nvSpPr>
          <p:cNvPr id="11" name="Title 1">
            <a:extLst>
              <a:ext uri="{FF2B5EF4-FFF2-40B4-BE49-F238E27FC236}">
                <a16:creationId xmlns:a16="http://schemas.microsoft.com/office/drawing/2014/main" id="{E648D55D-254B-4226-85A0-CF8C571B94ED}"/>
              </a:ext>
            </a:extLst>
          </p:cNvPr>
          <p:cNvSpPr txBox="1">
            <a:spLocks/>
          </p:cNvSpPr>
          <p:nvPr/>
        </p:nvSpPr>
        <p:spPr>
          <a:xfrm>
            <a:off x="546100" y="4759061"/>
            <a:ext cx="5011395" cy="1158240"/>
          </a:xfrm>
          <a:prstGeom prst="rect">
            <a:avLst/>
          </a:prstGeom>
        </p:spPr>
        <p:txBody>
          <a:bodyPr vert="horz" lIns="91440" tIns="45720" rIns="91440" bIns="45720" rtlCol="0" anchor="b">
            <a:noAutofit/>
          </a:bodyPr>
          <a:lstStyle>
            <a:lvl1pPr algn="ctr" defTabSz="3027487" rtl="0" eaLnBrk="1" latinLnBrk="0" hangingPunct="1">
              <a:lnSpc>
                <a:spcPct val="90000"/>
              </a:lnSpc>
              <a:spcBef>
                <a:spcPct val="0"/>
              </a:spcBef>
              <a:buNone/>
              <a:defRPr sz="19865" kern="1200">
                <a:solidFill>
                  <a:schemeClr val="tx1"/>
                </a:solidFill>
                <a:latin typeface="+mj-lt"/>
                <a:ea typeface="+mj-ea"/>
                <a:cs typeface="+mj-cs"/>
              </a:defRPr>
            </a:lvl1pPr>
          </a:lstStyle>
          <a:p>
            <a:pPr algn="l"/>
            <a:endParaRPr lang="en-GB" sz="1800" b="1">
              <a:solidFill>
                <a:schemeClr val="bg1"/>
              </a:solidFill>
              <a:latin typeface="+mn-lt"/>
            </a:endParaRPr>
          </a:p>
        </p:txBody>
      </p:sp>
      <p:sp>
        <p:nvSpPr>
          <p:cNvPr id="2" name="TextBox 1">
            <a:extLst>
              <a:ext uri="{FF2B5EF4-FFF2-40B4-BE49-F238E27FC236}">
                <a16:creationId xmlns:a16="http://schemas.microsoft.com/office/drawing/2014/main" id="{D4DC2698-BE8E-4DFA-B1C3-3409FC052FCD}"/>
              </a:ext>
            </a:extLst>
          </p:cNvPr>
          <p:cNvSpPr txBox="1"/>
          <p:nvPr/>
        </p:nvSpPr>
        <p:spPr>
          <a:xfrm>
            <a:off x="127551" y="5841101"/>
            <a:ext cx="7197173" cy="830997"/>
          </a:xfrm>
          <a:prstGeom prst="rect">
            <a:avLst/>
          </a:prstGeom>
          <a:noFill/>
        </p:spPr>
        <p:txBody>
          <a:bodyPr wrap="square" rtlCol="0">
            <a:spAutoFit/>
          </a:bodyPr>
          <a:lstStyle/>
          <a:p>
            <a:r>
              <a:rPr lang="en-GB" sz="1200">
                <a:solidFill>
                  <a:schemeClr val="bg1"/>
                </a:solidFill>
              </a:rPr>
              <a:t>[1] C. Amsler et al. (AEgIS collaboration): A ~ 100 µm-resolution position-sensitive detector for slow positronium, Nuclear Instr. and Methods in Physics Research B 457 (2019) 44-48</a:t>
            </a:r>
          </a:p>
          <a:p>
            <a:r>
              <a:rPr lang="en-GB" sz="1200">
                <a:solidFill>
                  <a:schemeClr val="bg1"/>
                </a:solidFill>
              </a:rPr>
              <a:t>[2] J. Vallerga et al.: MCP detector readout with a bare quad Timepix at kilohertz frame rates, </a:t>
            </a:r>
          </a:p>
          <a:p>
            <a:r>
              <a:rPr lang="en-GB" sz="1200">
                <a:solidFill>
                  <a:schemeClr val="bg1"/>
                </a:solidFill>
              </a:rPr>
              <a:t>JINST 6 (2011) C01049</a:t>
            </a:r>
          </a:p>
        </p:txBody>
      </p:sp>
      <p:pic>
        <p:nvPicPr>
          <p:cNvPr id="5" name="Picture 4" descr="Graphical user interface, text, application&#10;&#10;Description automatically generated">
            <a:extLst>
              <a:ext uri="{FF2B5EF4-FFF2-40B4-BE49-F238E27FC236}">
                <a16:creationId xmlns:a16="http://schemas.microsoft.com/office/drawing/2014/main" id="{2BF1BED5-3F98-4EDB-843E-047546ABE3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1379" y="3990962"/>
            <a:ext cx="2491071" cy="1177648"/>
          </a:xfrm>
          <a:prstGeom prst="rect">
            <a:avLst/>
          </a:prstGeom>
        </p:spPr>
      </p:pic>
    </p:spTree>
    <p:extLst>
      <p:ext uri="{BB962C8B-B14F-4D97-AF65-F5344CB8AC3E}">
        <p14:creationId xmlns:p14="http://schemas.microsoft.com/office/powerpoint/2010/main" val="453488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70CAB9-3500-4FBB-BD51-F07AB06A0559}"/>
              </a:ext>
            </a:extLst>
          </p:cNvPr>
          <p:cNvSpPr txBox="1"/>
          <p:nvPr/>
        </p:nvSpPr>
        <p:spPr>
          <a:xfrm>
            <a:off x="282408" y="546770"/>
            <a:ext cx="4197303" cy="646331"/>
          </a:xfrm>
          <a:prstGeom prst="rect">
            <a:avLst/>
          </a:prstGeom>
          <a:noFill/>
        </p:spPr>
        <p:txBody>
          <a:bodyPr wrap="none" rtlCol="0">
            <a:spAutoFit/>
          </a:bodyPr>
          <a:lstStyle/>
          <a:p>
            <a:r>
              <a:rPr lang="fr-CH" sz="3600" b="1">
                <a:solidFill>
                  <a:schemeClr val="bg1"/>
                </a:solidFill>
              </a:rPr>
              <a:t>DETECTION MODULE</a:t>
            </a:r>
            <a:endParaRPr lang="en-GB" sz="2800" b="1">
              <a:solidFill>
                <a:schemeClr val="bg1"/>
              </a:solidFill>
            </a:endParaRPr>
          </a:p>
        </p:txBody>
      </p:sp>
      <p:pic>
        <p:nvPicPr>
          <p:cNvPr id="4" name="Picture 3">
            <a:extLst>
              <a:ext uri="{FF2B5EF4-FFF2-40B4-BE49-F238E27FC236}">
                <a16:creationId xmlns:a16="http://schemas.microsoft.com/office/drawing/2014/main" id="{644B028C-7A85-4F7E-A1A6-77C5728CA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9926" y="1872596"/>
            <a:ext cx="4739484" cy="3554613"/>
          </a:xfrm>
          <a:prstGeom prst="rect">
            <a:avLst/>
          </a:prstGeom>
        </p:spPr>
      </p:pic>
      <p:sp>
        <p:nvSpPr>
          <p:cNvPr id="6" name="Title 1">
            <a:extLst>
              <a:ext uri="{FF2B5EF4-FFF2-40B4-BE49-F238E27FC236}">
                <a16:creationId xmlns:a16="http://schemas.microsoft.com/office/drawing/2014/main" id="{03DDA57F-A340-4E7F-93FE-5386DADEF795}"/>
              </a:ext>
            </a:extLst>
          </p:cNvPr>
          <p:cNvSpPr txBox="1">
            <a:spLocks/>
          </p:cNvSpPr>
          <p:nvPr/>
        </p:nvSpPr>
        <p:spPr>
          <a:xfrm>
            <a:off x="4685273" y="2727960"/>
            <a:ext cx="3637516" cy="5185744"/>
          </a:xfrm>
          <a:prstGeom prst="rect">
            <a:avLst/>
          </a:prstGeom>
        </p:spPr>
        <p:txBody>
          <a:bodyPr vert="horz" lIns="91440" tIns="45720" rIns="91440" bIns="45720" rtlCol="0" anchor="b">
            <a:noAutofit/>
          </a:bodyPr>
          <a:lstStyle>
            <a:lvl1pPr algn="ctr" defTabSz="3027487" rtl="0" eaLnBrk="1" latinLnBrk="0" hangingPunct="1">
              <a:lnSpc>
                <a:spcPct val="90000"/>
              </a:lnSpc>
              <a:spcBef>
                <a:spcPct val="0"/>
              </a:spcBef>
              <a:buNone/>
              <a:defRPr sz="19865" kern="1200">
                <a:solidFill>
                  <a:schemeClr val="tx1"/>
                </a:solidFill>
                <a:latin typeface="+mj-lt"/>
                <a:ea typeface="+mj-ea"/>
                <a:cs typeface="+mj-cs"/>
              </a:defRPr>
            </a:lvl1pPr>
          </a:lstStyle>
          <a:p>
            <a:pPr algn="l"/>
            <a:r>
              <a:rPr lang="en-GB" sz="2000" b="1">
                <a:solidFill>
                  <a:schemeClr val="bg1"/>
                </a:solidFill>
                <a:effectLst/>
                <a:latin typeface="+mn-lt"/>
              </a:rPr>
              <a:t>MCP chevron stack:</a:t>
            </a:r>
          </a:p>
          <a:p>
            <a:pPr marL="285750" indent="-285750" algn="l">
              <a:buFont typeface="Arial" panose="020B0604020202020204" pitchFamily="34" charset="0"/>
              <a:buChar char="•"/>
            </a:pPr>
            <a:r>
              <a:rPr lang="en-GB" sz="1800">
                <a:solidFill>
                  <a:schemeClr val="bg1"/>
                </a:solidFill>
                <a:effectLst/>
                <a:latin typeface="+mn-lt"/>
              </a:rPr>
              <a:t>   10 µm channel diameter</a:t>
            </a:r>
          </a:p>
          <a:p>
            <a:pPr marL="457200" indent="-457200" algn="l">
              <a:buFont typeface="Arial" panose="020B0604020202020204" pitchFamily="34" charset="0"/>
              <a:buChar char="•"/>
            </a:pPr>
            <a:r>
              <a:rPr lang="en-GB" sz="1800">
                <a:solidFill>
                  <a:schemeClr val="bg1"/>
                </a:solidFill>
                <a:latin typeface="+mn-lt"/>
              </a:rPr>
              <a:t>12 </a:t>
            </a:r>
            <a:r>
              <a:rPr lang="en-GB" sz="1800">
                <a:solidFill>
                  <a:schemeClr val="bg1"/>
                </a:solidFill>
                <a:effectLst/>
                <a:latin typeface="+mn-lt"/>
              </a:rPr>
              <a:t>µm channel pitch</a:t>
            </a:r>
          </a:p>
          <a:p>
            <a:pPr marL="457200" indent="-457200" algn="l">
              <a:buFont typeface="Arial" panose="020B0604020202020204" pitchFamily="34" charset="0"/>
              <a:buChar char="•"/>
            </a:pPr>
            <a:r>
              <a:rPr lang="en-GB" sz="1800">
                <a:solidFill>
                  <a:schemeClr val="bg1"/>
                </a:solidFill>
                <a:latin typeface="+mn-lt"/>
              </a:rPr>
              <a:t>18.6 mm active area</a:t>
            </a:r>
          </a:p>
          <a:p>
            <a:pPr algn="l"/>
            <a:endParaRPr lang="en-GB" sz="2000">
              <a:solidFill>
                <a:schemeClr val="bg1"/>
              </a:solidFill>
              <a:latin typeface="+mn-lt"/>
            </a:endParaRPr>
          </a:p>
          <a:p>
            <a:pPr algn="l"/>
            <a:r>
              <a:rPr lang="en-GB" sz="2000" b="1">
                <a:solidFill>
                  <a:schemeClr val="bg1"/>
                </a:solidFill>
                <a:effectLst/>
                <a:latin typeface="+mn-lt"/>
              </a:rPr>
              <a:t>TimePix3 ASIC:</a:t>
            </a:r>
          </a:p>
          <a:p>
            <a:pPr marL="457200" indent="-457200" algn="l">
              <a:buFont typeface="Arial" panose="020B0604020202020204" pitchFamily="34" charset="0"/>
              <a:buChar char="•"/>
            </a:pPr>
            <a:r>
              <a:rPr lang="en-GB" sz="1800">
                <a:solidFill>
                  <a:schemeClr val="bg1"/>
                </a:solidFill>
                <a:latin typeface="+mn-lt"/>
              </a:rPr>
              <a:t>130 nm CMOS technology</a:t>
            </a:r>
          </a:p>
          <a:p>
            <a:pPr marL="457200" indent="-457200" algn="l">
              <a:buFont typeface="Arial" panose="020B0604020202020204" pitchFamily="34" charset="0"/>
              <a:buChar char="•"/>
            </a:pPr>
            <a:r>
              <a:rPr lang="en-GB" sz="1800">
                <a:solidFill>
                  <a:schemeClr val="bg1"/>
                </a:solidFill>
                <a:latin typeface="+mn-lt"/>
              </a:rPr>
              <a:t>Matrix of 256 x 256 pixels</a:t>
            </a:r>
          </a:p>
          <a:p>
            <a:pPr marL="457200" indent="-457200" algn="l">
              <a:buFont typeface="Arial" panose="020B0604020202020204" pitchFamily="34" charset="0"/>
              <a:buChar char="•"/>
            </a:pPr>
            <a:r>
              <a:rPr lang="en-GB" sz="1800">
                <a:solidFill>
                  <a:schemeClr val="bg1"/>
                </a:solidFill>
                <a:latin typeface="+mn-lt"/>
              </a:rPr>
              <a:t>55 </a:t>
            </a:r>
            <a:r>
              <a:rPr lang="en-GB" sz="1800">
                <a:solidFill>
                  <a:schemeClr val="bg1"/>
                </a:solidFill>
                <a:effectLst/>
                <a:latin typeface="+mn-lt"/>
              </a:rPr>
              <a:t>x </a:t>
            </a:r>
            <a:r>
              <a:rPr lang="en-GB" sz="1800">
                <a:solidFill>
                  <a:schemeClr val="bg1"/>
                </a:solidFill>
                <a:latin typeface="+mn-lt"/>
              </a:rPr>
              <a:t>55 </a:t>
            </a:r>
            <a:r>
              <a:rPr lang="en-GB" sz="1800">
                <a:solidFill>
                  <a:schemeClr val="bg1"/>
                </a:solidFill>
                <a:effectLst/>
                <a:latin typeface="+mn-lt"/>
              </a:rPr>
              <a:t>µm</a:t>
            </a:r>
            <a:r>
              <a:rPr lang="en-GB" sz="1800" baseline="30000">
                <a:solidFill>
                  <a:schemeClr val="bg1"/>
                </a:solidFill>
                <a:effectLst/>
                <a:latin typeface="+mn-lt"/>
              </a:rPr>
              <a:t>2</a:t>
            </a:r>
            <a:r>
              <a:rPr lang="en-GB" sz="1800">
                <a:solidFill>
                  <a:schemeClr val="bg1"/>
                </a:solidFill>
                <a:effectLst/>
                <a:latin typeface="+mn-lt"/>
              </a:rPr>
              <a:t> pixel size</a:t>
            </a:r>
          </a:p>
          <a:p>
            <a:pPr marL="457200" indent="-457200" algn="l">
              <a:buFont typeface="Arial" panose="020B0604020202020204" pitchFamily="34" charset="0"/>
              <a:buChar char="•"/>
            </a:pPr>
            <a:r>
              <a:rPr lang="en-GB" sz="1800">
                <a:solidFill>
                  <a:schemeClr val="bg1"/>
                </a:solidFill>
                <a:latin typeface="+mn-lt"/>
              </a:rPr>
              <a:t>1.562 ns timing resolution</a:t>
            </a:r>
          </a:p>
          <a:p>
            <a:pPr algn="l"/>
            <a:r>
              <a:rPr lang="en-GB" sz="3200">
                <a:solidFill>
                  <a:schemeClr val="accent1">
                    <a:lumMod val="75000"/>
                  </a:schemeClr>
                </a:solidFill>
                <a:effectLst/>
                <a:latin typeface="+mn-lt"/>
              </a:rPr>
              <a:t>      </a:t>
            </a:r>
          </a:p>
          <a:p>
            <a:pPr algn="l"/>
            <a:endParaRPr lang="en-GB" sz="3200">
              <a:solidFill>
                <a:schemeClr val="accent1">
                  <a:lumMod val="75000"/>
                </a:schemeClr>
              </a:solidFill>
              <a:latin typeface="+mn-lt"/>
            </a:endParaRPr>
          </a:p>
          <a:p>
            <a:pPr algn="l"/>
            <a:br>
              <a:rPr lang="en-GB" sz="11500">
                <a:solidFill>
                  <a:schemeClr val="accent1">
                    <a:lumMod val="75000"/>
                  </a:schemeClr>
                </a:solidFill>
              </a:rPr>
            </a:br>
            <a:endParaRPr lang="en-GB" sz="11500">
              <a:solidFill>
                <a:schemeClr val="accent1">
                  <a:lumMod val="75000"/>
                </a:schemeClr>
              </a:solidFill>
            </a:endParaRPr>
          </a:p>
        </p:txBody>
      </p:sp>
      <p:sp>
        <p:nvSpPr>
          <p:cNvPr id="2" name="TextBox 1">
            <a:extLst>
              <a:ext uri="{FF2B5EF4-FFF2-40B4-BE49-F238E27FC236}">
                <a16:creationId xmlns:a16="http://schemas.microsoft.com/office/drawing/2014/main" id="{FFE397CF-6B97-4835-978F-E258CE95B2B7}"/>
              </a:ext>
            </a:extLst>
          </p:cNvPr>
          <p:cNvSpPr txBox="1"/>
          <p:nvPr/>
        </p:nvSpPr>
        <p:spPr>
          <a:xfrm>
            <a:off x="8086725" y="1193101"/>
            <a:ext cx="3924300" cy="646331"/>
          </a:xfrm>
          <a:prstGeom prst="rect">
            <a:avLst/>
          </a:prstGeom>
          <a:noFill/>
        </p:spPr>
        <p:txBody>
          <a:bodyPr wrap="square" rtlCol="0">
            <a:spAutoFit/>
          </a:bodyPr>
          <a:lstStyle/>
          <a:p>
            <a:r>
              <a:rPr lang="fr-CH" b="1">
                <a:solidFill>
                  <a:schemeClr val="bg1"/>
                </a:solidFill>
              </a:rPr>
              <a:t>The detection module was tested with a low energy positron beam. </a:t>
            </a:r>
            <a:endParaRPr lang="en-GB" b="1">
              <a:solidFill>
                <a:schemeClr val="bg1"/>
              </a:solidFill>
            </a:endParaRPr>
          </a:p>
        </p:txBody>
      </p:sp>
      <p:pic>
        <p:nvPicPr>
          <p:cNvPr id="5" name="Picture 4" descr="Timeline&#10;&#10;Description automatically generated with medium confidence">
            <a:extLst>
              <a:ext uri="{FF2B5EF4-FFF2-40B4-BE49-F238E27FC236}">
                <a16:creationId xmlns:a16="http://schemas.microsoft.com/office/drawing/2014/main" id="{1B0D1913-D5DC-429C-BF9E-C5840EC4B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682" y="4185859"/>
            <a:ext cx="3092668" cy="795016"/>
          </a:xfrm>
          <a:prstGeom prst="rect">
            <a:avLst/>
          </a:prstGeom>
        </p:spPr>
      </p:pic>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D8D5830F-A8BB-4A12-B572-0E63D657E423}"/>
                  </a:ext>
                </a:extLst>
              </p:cNvPr>
              <p:cNvGraphicFramePr>
                <a:graphicFrameLocks noChangeAspect="1"/>
              </p:cNvGraphicFramePr>
              <p:nvPr>
                <p:extLst>
                  <p:ext uri="{D42A27DB-BD31-4B8C-83A1-F6EECF244321}">
                    <p14:modId xmlns:p14="http://schemas.microsoft.com/office/powerpoint/2010/main" val="490976182"/>
                  </p:ext>
                </p:extLst>
              </p:nvPr>
            </p:nvGraphicFramePr>
            <p:xfrm>
              <a:off x="8470385" y="1916595"/>
              <a:ext cx="2390816" cy="1017029"/>
            </p:xfrm>
            <a:graphic>
              <a:graphicData uri="http://schemas.microsoft.com/office/powerpoint/2016/slidezoom">
                <pslz:sldZm>
                  <pslz:sldZmObj sldId="273" cId="497823502">
                    <pslz:zmPr id="{893B96E6-FD7E-4771-B7F1-89803C15F935}" imageType="cover" transitionDur="1000" showBg="0">
                      <p166:blipFill xmlns:p166="http://schemas.microsoft.com/office/powerpoint/2016/6/main">
                        <a:blip r:embed="rId4">
                          <a:extLst>
                            <a:ext uri="{28A0092B-C50C-407E-A947-70E740481C1C}">
                              <a14:useLocalDpi xmlns:a14="http://schemas.microsoft.com/office/drawing/2010/main" val="0"/>
                            </a:ext>
                          </a:extLst>
                        </a:blip>
                        <a:stretch>
                          <a:fillRect/>
                        </a:stretch>
                      </p166:blipFill>
                      <p166:spPr xmlns:p166="http://schemas.microsoft.com/office/powerpoint/2016/6/main">
                        <a:xfrm>
                          <a:off x="0" y="0"/>
                          <a:ext cx="2390816" cy="1017029"/>
                        </a:xfrm>
                        <a:prstGeom prst="rect">
                          <a:avLst/>
                        </a:prstGeom>
                      </p166:spPr>
                    </pslz:zmPr>
                  </pslz:sldZmObj>
                </pslz:sldZm>
              </a:graphicData>
            </a:graphic>
          </p:graphicFrame>
        </mc:Choice>
        <mc:Fallback xmlns="">
          <p:pic>
            <p:nvPicPr>
              <p:cNvPr id="11" name="Slide Zoom 10">
                <a:hlinkClick r:id="rId5" action="ppaction://hlinksldjump"/>
                <a:extLst>
                  <a:ext uri="{FF2B5EF4-FFF2-40B4-BE49-F238E27FC236}">
                    <a16:creationId xmlns:a16="http://schemas.microsoft.com/office/drawing/2014/main" id="{D8D5830F-A8BB-4A12-B572-0E63D657E423}"/>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8470385" y="1916595"/>
                <a:ext cx="2390816" cy="1017029"/>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B24F237F-53A5-4646-8EFC-0A78D45E9F40}"/>
                  </a:ext>
                </a:extLst>
              </p:cNvPr>
              <p:cNvGraphicFramePr>
                <a:graphicFrameLocks noChangeAspect="1"/>
              </p:cNvGraphicFramePr>
              <p:nvPr>
                <p:extLst>
                  <p:ext uri="{D42A27DB-BD31-4B8C-83A1-F6EECF244321}">
                    <p14:modId xmlns:p14="http://schemas.microsoft.com/office/powerpoint/2010/main" val="467540791"/>
                  </p:ext>
                </p:extLst>
              </p:nvPr>
            </p:nvGraphicFramePr>
            <p:xfrm>
              <a:off x="8467724" y="3155726"/>
              <a:ext cx="2393477" cy="1045812"/>
            </p:xfrm>
            <a:graphic>
              <a:graphicData uri="http://schemas.microsoft.com/office/powerpoint/2016/slidezoom">
                <pslz:sldZm>
                  <pslz:sldZmObj sldId="274" cId="2016069562">
                    <pslz:zmPr id="{709097C0-9FBA-4B1A-ACCB-460A1CBE22C4}" imageType="cover" transitionDur="1000" showBg="0">
                      <p166:blipFill xmlns:p166="http://schemas.microsoft.com/office/powerpoint/2016/6/main">
                        <a:blip r:embed="rId7">
                          <a:extLst>
                            <a:ext uri="{28A0092B-C50C-407E-A947-70E740481C1C}">
                              <a14:useLocalDpi xmlns:a14="http://schemas.microsoft.com/office/drawing/2010/main" val="0"/>
                            </a:ext>
                          </a:extLst>
                        </a:blip>
                        <a:stretch>
                          <a:fillRect/>
                        </a:stretch>
                      </p166:blipFill>
                      <p166:spPr xmlns:p166="http://schemas.microsoft.com/office/powerpoint/2016/6/main">
                        <a:xfrm>
                          <a:off x="0" y="0"/>
                          <a:ext cx="2393477" cy="1045812"/>
                        </a:xfrm>
                        <a:prstGeom prst="rect">
                          <a:avLst/>
                        </a:prstGeom>
                      </p166:spPr>
                    </pslz:zmPr>
                  </pslz:sldZmObj>
                </pslz:sldZm>
              </a:graphicData>
            </a:graphic>
          </p:graphicFrame>
        </mc:Choice>
        <mc:Fallback xmlns="">
          <p:pic>
            <p:nvPicPr>
              <p:cNvPr id="13" name="Slide Zoom 12">
                <a:hlinkClick r:id="rId8" action="ppaction://hlinksldjump"/>
                <a:extLst>
                  <a:ext uri="{FF2B5EF4-FFF2-40B4-BE49-F238E27FC236}">
                    <a16:creationId xmlns:a16="http://schemas.microsoft.com/office/drawing/2014/main" id="{B24F237F-53A5-4646-8EFC-0A78D45E9F40}"/>
                  </a:ext>
                </a:extLst>
              </p:cNvPr>
              <p:cNvPicPr>
                <a:picLocks noGrp="1" noRot="1" noChangeAspect="1" noMove="1" noResize="1" noEditPoints="1" noAdjustHandles="1" noChangeArrowheads="1" noChangeShapeType="1"/>
              </p:cNvPicPr>
              <p:nvPr/>
            </p:nvPicPr>
            <p:blipFill>
              <a:blip r:embed="rId9">
                <a:extLst>
                  <a:ext uri="{28A0092B-C50C-407E-A947-70E740481C1C}">
                    <a14:useLocalDpi xmlns:a14="http://schemas.microsoft.com/office/drawing/2010/main" val="0"/>
                  </a:ext>
                </a:extLst>
              </a:blip>
              <a:stretch>
                <a:fillRect/>
              </a:stretch>
            </p:blipFill>
            <p:spPr>
              <a:xfrm>
                <a:off x="8467724" y="3155726"/>
                <a:ext cx="2393477" cy="1045812"/>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B5636096-FB02-43B0-ABD3-14D3B58EA491}"/>
                  </a:ext>
                </a:extLst>
              </p:cNvPr>
              <p:cNvGraphicFramePr>
                <a:graphicFrameLocks noChangeAspect="1"/>
              </p:cNvGraphicFramePr>
              <p:nvPr>
                <p:extLst>
                  <p:ext uri="{D42A27DB-BD31-4B8C-83A1-F6EECF244321}">
                    <p14:modId xmlns:p14="http://schemas.microsoft.com/office/powerpoint/2010/main" val="2990596691"/>
                  </p:ext>
                </p:extLst>
              </p:nvPr>
            </p:nvGraphicFramePr>
            <p:xfrm>
              <a:off x="8467724" y="4452423"/>
              <a:ext cx="2393477" cy="1017029"/>
            </p:xfrm>
            <a:graphic>
              <a:graphicData uri="http://schemas.microsoft.com/office/powerpoint/2016/slidezoom">
                <pslz:sldZm>
                  <pslz:sldZmObj sldId="272" cId="3714597064">
                    <pslz:zmPr id="{522997E4-0C03-4806-AE35-CA2F6632F998}" imageType="cover" transitionDur="1000" showBg="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2393477" cy="1017029"/>
                        </a:xfrm>
                        <a:prstGeom prst="rect">
                          <a:avLst/>
                        </a:prstGeom>
                      </p166:spPr>
                    </pslz:zmPr>
                  </pslz:sldZmObj>
                </pslz:sldZm>
              </a:graphicData>
            </a:graphic>
          </p:graphicFrame>
        </mc:Choice>
        <mc:Fallback xmlns="">
          <p:pic>
            <p:nvPicPr>
              <p:cNvPr id="15" name="Slide Zoom 14">
                <a:hlinkClick r:id="rId11" action="ppaction://hlinksldjump"/>
                <a:extLst>
                  <a:ext uri="{FF2B5EF4-FFF2-40B4-BE49-F238E27FC236}">
                    <a16:creationId xmlns:a16="http://schemas.microsoft.com/office/drawing/2014/main" id="{B5636096-FB02-43B0-ABD3-14D3B58EA491}"/>
                  </a:ext>
                </a:extLst>
              </p:cNvPr>
              <p:cNvPicPr>
                <a:picLocks noGrp="1" noRot="1" noChangeAspect="1" noMove="1" noResize="1" noEditPoints="1" noAdjustHandles="1" noChangeArrowheads="1" noChangeShapeType="1"/>
              </p:cNvPicPr>
              <p:nvPr/>
            </p:nvPicPr>
            <p:blipFill>
              <a:blip r:embed="rId12">
                <a:extLst>
                  <a:ext uri="{28A0092B-C50C-407E-A947-70E740481C1C}">
                    <a14:useLocalDpi xmlns:a14="http://schemas.microsoft.com/office/drawing/2010/main" val="0"/>
                  </a:ext>
                </a:extLst>
              </a:blip>
              <a:stretch>
                <a:fillRect/>
              </a:stretch>
            </p:blipFill>
            <p:spPr>
              <a:xfrm>
                <a:off x="8467724" y="4452423"/>
                <a:ext cx="2393477" cy="1017029"/>
              </a:xfrm>
              <a:prstGeom prst="rect">
                <a:avLst/>
              </a:prstGeom>
            </p:spPr>
          </p:pic>
        </mc:Fallback>
      </mc:AlternateContent>
    </p:spTree>
    <p:extLst>
      <p:ext uri="{BB962C8B-B14F-4D97-AF65-F5344CB8AC3E}">
        <p14:creationId xmlns:p14="http://schemas.microsoft.com/office/powerpoint/2010/main" val="589139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VID_20201109_135723749">
            <a:hlinkClick r:id="" action="ppaction://media"/>
            <a:extLst>
              <a:ext uri="{FF2B5EF4-FFF2-40B4-BE49-F238E27FC236}">
                <a16:creationId xmlns:a16="http://schemas.microsoft.com/office/drawing/2014/main" id="{C1D6073B-F6B8-4215-804F-42BAE4E5AD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5975" y="1704975"/>
            <a:ext cx="5768622" cy="3244850"/>
          </a:xfrm>
          <a:prstGeom prst="rect">
            <a:avLst/>
          </a:prstGeom>
        </p:spPr>
      </p:pic>
      <p:sp>
        <p:nvSpPr>
          <p:cNvPr id="6" name="TextBox 5">
            <a:extLst>
              <a:ext uri="{FF2B5EF4-FFF2-40B4-BE49-F238E27FC236}">
                <a16:creationId xmlns:a16="http://schemas.microsoft.com/office/drawing/2014/main" id="{761FB6EC-4DBD-4BEC-89C3-2DA9A734D130}"/>
              </a:ext>
            </a:extLst>
          </p:cNvPr>
          <p:cNvSpPr txBox="1"/>
          <p:nvPr/>
        </p:nvSpPr>
        <p:spPr>
          <a:xfrm>
            <a:off x="6924674" y="1704975"/>
            <a:ext cx="4543425" cy="3170099"/>
          </a:xfrm>
          <a:prstGeom prst="rect">
            <a:avLst/>
          </a:prstGeom>
          <a:noFill/>
        </p:spPr>
        <p:txBody>
          <a:bodyPr wrap="square" rtlCol="0">
            <a:spAutoFit/>
          </a:bodyPr>
          <a:lstStyle/>
          <a:p>
            <a:r>
              <a:rPr lang="fr-CH" sz="2000" b="1">
                <a:solidFill>
                  <a:schemeClr val="bg1"/>
                </a:solidFill>
              </a:rPr>
              <a:t>Katherine, the readout system used allows a direct visual feedback. </a:t>
            </a:r>
          </a:p>
          <a:p>
            <a:r>
              <a:rPr lang="fr-CH" sz="2000" b="1">
                <a:solidFill>
                  <a:schemeClr val="bg1"/>
                </a:solidFill>
              </a:rPr>
              <a:t>Positrons hitting the MCP front face produce secondary electrons which get amplified in the channels. The electron clouds emerging from the MCP back side expand in the gap between the MCP and the chip. </a:t>
            </a:r>
          </a:p>
          <a:p>
            <a:r>
              <a:rPr lang="fr-CH" sz="2000" b="1">
                <a:solidFill>
                  <a:schemeClr val="bg1"/>
                </a:solidFill>
              </a:rPr>
              <a:t>On the screen you can see the electron </a:t>
            </a:r>
          </a:p>
          <a:p>
            <a:r>
              <a:rPr lang="fr-CH" sz="2000" b="1">
                <a:solidFill>
                  <a:schemeClr val="bg1"/>
                </a:solidFill>
              </a:rPr>
              <a:t>clouds impinging on the TimePix3 ASIC. </a:t>
            </a:r>
            <a:endParaRPr lang="en-GB" sz="2000" b="1">
              <a:solidFill>
                <a:schemeClr val="bg1"/>
              </a:solidFill>
            </a:endParaRPr>
          </a:p>
        </p:txBody>
      </p:sp>
    </p:spTree>
    <p:extLst>
      <p:ext uri="{BB962C8B-B14F-4D97-AF65-F5344CB8AC3E}">
        <p14:creationId xmlns:p14="http://schemas.microsoft.com/office/powerpoint/2010/main" val="371459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E2ADF2-B207-42DC-B3AF-A6DCD7D0F7CD}"/>
              </a:ext>
            </a:extLst>
          </p:cNvPr>
          <p:cNvSpPr txBox="1"/>
          <p:nvPr/>
        </p:nvSpPr>
        <p:spPr>
          <a:xfrm>
            <a:off x="483985" y="975906"/>
            <a:ext cx="2156360" cy="646331"/>
          </a:xfrm>
          <a:prstGeom prst="rect">
            <a:avLst/>
          </a:prstGeom>
          <a:noFill/>
        </p:spPr>
        <p:txBody>
          <a:bodyPr wrap="none" rtlCol="0">
            <a:spAutoFit/>
          </a:bodyPr>
          <a:lstStyle/>
          <a:p>
            <a:r>
              <a:rPr lang="fr-CH" sz="3600" b="1">
                <a:solidFill>
                  <a:schemeClr val="bg1"/>
                </a:solidFill>
              </a:rPr>
              <a:t>METHODS</a:t>
            </a:r>
            <a:endParaRPr lang="en-GB" sz="2800" b="1">
              <a:solidFill>
                <a:schemeClr val="bg1"/>
              </a:solidFill>
            </a:endParaRPr>
          </a:p>
        </p:txBody>
      </p:sp>
      <p:pic>
        <p:nvPicPr>
          <p:cNvPr id="4" name="Picture 3" descr="A picture containing shape&#10;&#10;Description automatically generated">
            <a:extLst>
              <a:ext uri="{FF2B5EF4-FFF2-40B4-BE49-F238E27FC236}">
                <a16:creationId xmlns:a16="http://schemas.microsoft.com/office/drawing/2014/main" id="{F69C86F2-9251-4310-BEE0-07AD380A1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152" y="3624236"/>
            <a:ext cx="6908800" cy="1790700"/>
          </a:xfrm>
          <a:prstGeom prst="rect">
            <a:avLst/>
          </a:prstGeom>
        </p:spPr>
      </p:pic>
      <p:pic>
        <p:nvPicPr>
          <p:cNvPr id="6" name="Picture 5" descr="Diagram&#10;&#10;Description automatically generated">
            <a:extLst>
              <a:ext uri="{FF2B5EF4-FFF2-40B4-BE49-F238E27FC236}">
                <a16:creationId xmlns:a16="http://schemas.microsoft.com/office/drawing/2014/main" id="{BE2D9737-27C1-44B8-B0CB-8F6337648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209" y="3219473"/>
            <a:ext cx="3435442" cy="3157574"/>
          </a:xfrm>
          <a:prstGeom prst="rect">
            <a:avLst/>
          </a:prstGeom>
        </p:spPr>
      </p:pic>
      <p:sp>
        <p:nvSpPr>
          <p:cNvPr id="7" name="TextBox 6">
            <a:extLst>
              <a:ext uri="{FF2B5EF4-FFF2-40B4-BE49-F238E27FC236}">
                <a16:creationId xmlns:a16="http://schemas.microsoft.com/office/drawing/2014/main" id="{75B2768F-0CB7-4B52-8165-1A0F4E018931}"/>
              </a:ext>
            </a:extLst>
          </p:cNvPr>
          <p:cNvSpPr txBox="1"/>
          <p:nvPr/>
        </p:nvSpPr>
        <p:spPr>
          <a:xfrm>
            <a:off x="7800796" y="326944"/>
            <a:ext cx="4294634" cy="2862322"/>
          </a:xfrm>
          <a:prstGeom prst="rect">
            <a:avLst/>
          </a:prstGeom>
          <a:noFill/>
        </p:spPr>
        <p:txBody>
          <a:bodyPr wrap="square" rtlCol="0">
            <a:spAutoFit/>
          </a:bodyPr>
          <a:lstStyle/>
          <a:p>
            <a:r>
              <a:rPr lang="en-GB" sz="2000" b="1">
                <a:solidFill>
                  <a:schemeClr val="bg1"/>
                </a:solidFill>
              </a:rPr>
              <a:t>DETECTION EFFICIENCY</a:t>
            </a:r>
          </a:p>
          <a:p>
            <a:r>
              <a:rPr lang="en-GB" sz="1600" b="1">
                <a:solidFill>
                  <a:schemeClr val="bg1"/>
                </a:solidFill>
              </a:rPr>
              <a:t>The efficiency of the detection module was</a:t>
            </a:r>
          </a:p>
          <a:p>
            <a:r>
              <a:rPr lang="en-GB" sz="1600" b="1">
                <a:solidFill>
                  <a:schemeClr val="bg1"/>
                </a:solidFill>
              </a:rPr>
              <a:t>measured as the ratio of positrons impinging </a:t>
            </a:r>
          </a:p>
          <a:p>
            <a:r>
              <a:rPr lang="en-GB" sz="1600" b="1">
                <a:solidFill>
                  <a:schemeClr val="bg1"/>
                </a:solidFill>
              </a:rPr>
              <a:t>on the surface of the MCP and the number of</a:t>
            </a:r>
          </a:p>
          <a:p>
            <a:r>
              <a:rPr lang="en-GB" sz="1600" b="1">
                <a:solidFill>
                  <a:schemeClr val="bg1"/>
                </a:solidFill>
              </a:rPr>
              <a:t>clusters registered by the device. The number </a:t>
            </a:r>
          </a:p>
          <a:p>
            <a:r>
              <a:rPr lang="en-GB" sz="1600" b="1">
                <a:solidFill>
                  <a:schemeClr val="bg1"/>
                </a:solidFill>
              </a:rPr>
              <a:t>of positrons was measured with a calibrated NaI</a:t>
            </a:r>
          </a:p>
          <a:p>
            <a:r>
              <a:rPr lang="en-GB" sz="1600" b="1">
                <a:solidFill>
                  <a:schemeClr val="bg1"/>
                </a:solidFill>
              </a:rPr>
              <a:t>scintillator coupled to a photomultiplier tube.</a:t>
            </a:r>
          </a:p>
          <a:p>
            <a:r>
              <a:rPr lang="en-GB" sz="1600" b="1">
                <a:solidFill>
                  <a:schemeClr val="bg1"/>
                </a:solidFill>
              </a:rPr>
              <a:t>The results, as in table 2, show a strong</a:t>
            </a:r>
          </a:p>
          <a:p>
            <a:r>
              <a:rPr lang="en-GB" sz="1600" b="1">
                <a:solidFill>
                  <a:schemeClr val="bg1"/>
                </a:solidFill>
              </a:rPr>
              <a:t>dependence on the MCP gain voltage and the</a:t>
            </a:r>
          </a:p>
          <a:p>
            <a:r>
              <a:rPr lang="en-GB" sz="1600" b="1">
                <a:solidFill>
                  <a:schemeClr val="bg1"/>
                </a:solidFill>
              </a:rPr>
              <a:t>acceleration voltage between the MCP back</a:t>
            </a:r>
          </a:p>
          <a:p>
            <a:r>
              <a:rPr lang="en-GB" sz="1600" b="1">
                <a:solidFill>
                  <a:schemeClr val="bg1"/>
                </a:solidFill>
              </a:rPr>
              <a:t>face and the TPX3 ASIC.</a:t>
            </a:r>
          </a:p>
        </p:txBody>
      </p:sp>
      <p:sp>
        <p:nvSpPr>
          <p:cNvPr id="8" name="TextBox 7">
            <a:extLst>
              <a:ext uri="{FF2B5EF4-FFF2-40B4-BE49-F238E27FC236}">
                <a16:creationId xmlns:a16="http://schemas.microsoft.com/office/drawing/2014/main" id="{12A56D7D-B538-4FD4-92CD-9978F74AB001}"/>
              </a:ext>
            </a:extLst>
          </p:cNvPr>
          <p:cNvSpPr txBox="1"/>
          <p:nvPr/>
        </p:nvSpPr>
        <p:spPr>
          <a:xfrm>
            <a:off x="483985" y="1986675"/>
            <a:ext cx="6967292" cy="1631216"/>
          </a:xfrm>
          <a:prstGeom prst="rect">
            <a:avLst/>
          </a:prstGeom>
          <a:noFill/>
        </p:spPr>
        <p:txBody>
          <a:bodyPr wrap="none" rtlCol="0">
            <a:spAutoFit/>
          </a:bodyPr>
          <a:lstStyle/>
          <a:p>
            <a:r>
              <a:rPr lang="en-GB" sz="2000" b="1">
                <a:solidFill>
                  <a:schemeClr val="bg1"/>
                </a:solidFill>
              </a:rPr>
              <a:t>SPATIAL RESOLUTION </a:t>
            </a:r>
          </a:p>
          <a:p>
            <a:r>
              <a:rPr lang="en-GB" sz="1600" b="1">
                <a:solidFill>
                  <a:schemeClr val="bg1"/>
                </a:solidFill>
              </a:rPr>
              <a:t>The spatial resolution of the detection module was determined with the edge</a:t>
            </a:r>
          </a:p>
          <a:p>
            <a:r>
              <a:rPr lang="en-GB" sz="1600" b="1">
                <a:solidFill>
                  <a:schemeClr val="bg1"/>
                </a:solidFill>
              </a:rPr>
              <a:t>spread function method. An image of a sharp edge was obtained with a</a:t>
            </a:r>
          </a:p>
          <a:p>
            <a:r>
              <a:rPr lang="en-GB" sz="1600" b="1">
                <a:solidFill>
                  <a:schemeClr val="bg1"/>
                </a:solidFill>
              </a:rPr>
              <a:t>positron beam of 0.5 keV. The image intensity along the edge is integrated and</a:t>
            </a:r>
          </a:p>
          <a:p>
            <a:r>
              <a:rPr lang="en-GB" sz="1600" b="1">
                <a:solidFill>
                  <a:schemeClr val="bg1"/>
                </a:solidFill>
              </a:rPr>
              <a:t>fitted with an error function. The resolution is extracted from the parameters of</a:t>
            </a:r>
          </a:p>
          <a:p>
            <a:r>
              <a:rPr lang="en-GB" sz="1600" b="1">
                <a:solidFill>
                  <a:schemeClr val="bg1"/>
                </a:solidFill>
              </a:rPr>
              <a:t>the fit.</a:t>
            </a:r>
          </a:p>
        </p:txBody>
      </p:sp>
    </p:spTree>
    <p:extLst>
      <p:ext uri="{BB962C8B-B14F-4D97-AF65-F5344CB8AC3E}">
        <p14:creationId xmlns:p14="http://schemas.microsoft.com/office/powerpoint/2010/main" val="497823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91F82-A43F-4DB9-922F-26FE094A6984}"/>
              </a:ext>
            </a:extLst>
          </p:cNvPr>
          <p:cNvSpPr txBox="1"/>
          <p:nvPr/>
        </p:nvSpPr>
        <p:spPr>
          <a:xfrm>
            <a:off x="518537" y="1206781"/>
            <a:ext cx="1790427" cy="646331"/>
          </a:xfrm>
          <a:prstGeom prst="rect">
            <a:avLst/>
          </a:prstGeom>
          <a:noFill/>
        </p:spPr>
        <p:txBody>
          <a:bodyPr wrap="none" rtlCol="0">
            <a:spAutoFit/>
          </a:bodyPr>
          <a:lstStyle/>
          <a:p>
            <a:r>
              <a:rPr lang="fr-CH" sz="3600" b="1">
                <a:solidFill>
                  <a:schemeClr val="bg1"/>
                </a:solidFill>
              </a:rPr>
              <a:t>RESULTS</a:t>
            </a:r>
            <a:endParaRPr lang="en-GB" sz="2800" b="1">
              <a:solidFill>
                <a:schemeClr val="bg1"/>
              </a:solidFill>
            </a:endParaRPr>
          </a:p>
        </p:txBody>
      </p:sp>
      <p:pic>
        <p:nvPicPr>
          <p:cNvPr id="4" name="Picture 3" descr="Table&#10;&#10;Description automatically generated">
            <a:extLst>
              <a:ext uri="{FF2B5EF4-FFF2-40B4-BE49-F238E27FC236}">
                <a16:creationId xmlns:a16="http://schemas.microsoft.com/office/drawing/2014/main" id="{A308BE1C-99E5-4564-BE09-302A15556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5450" y="976882"/>
            <a:ext cx="5911849" cy="2269082"/>
          </a:xfrm>
          <a:prstGeom prst="rect">
            <a:avLst/>
          </a:prstGeom>
        </p:spPr>
      </p:pic>
      <p:pic>
        <p:nvPicPr>
          <p:cNvPr id="6" name="Picture 5" descr="Table&#10;&#10;Description automatically generated">
            <a:extLst>
              <a:ext uri="{FF2B5EF4-FFF2-40B4-BE49-F238E27FC236}">
                <a16:creationId xmlns:a16="http://schemas.microsoft.com/office/drawing/2014/main" id="{543607B8-4A89-434D-8CD7-B767138FC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450" y="3828012"/>
            <a:ext cx="5911850" cy="2372862"/>
          </a:xfrm>
          <a:prstGeom prst="rect">
            <a:avLst/>
          </a:prstGeom>
        </p:spPr>
      </p:pic>
      <p:sp>
        <p:nvSpPr>
          <p:cNvPr id="7" name="TextBox 6">
            <a:extLst>
              <a:ext uri="{FF2B5EF4-FFF2-40B4-BE49-F238E27FC236}">
                <a16:creationId xmlns:a16="http://schemas.microsoft.com/office/drawing/2014/main" id="{C875B99E-1EBC-46FD-9DEE-90CBD0F23F90}"/>
              </a:ext>
            </a:extLst>
          </p:cNvPr>
          <p:cNvSpPr txBox="1"/>
          <p:nvPr/>
        </p:nvSpPr>
        <p:spPr>
          <a:xfrm>
            <a:off x="518537" y="1911733"/>
            <a:ext cx="4562475" cy="3416320"/>
          </a:xfrm>
          <a:prstGeom prst="rect">
            <a:avLst/>
          </a:prstGeom>
          <a:noFill/>
        </p:spPr>
        <p:txBody>
          <a:bodyPr wrap="square" rtlCol="0">
            <a:spAutoFit/>
          </a:bodyPr>
          <a:lstStyle/>
          <a:p>
            <a:r>
              <a:rPr lang="en-GB" b="1">
                <a:solidFill>
                  <a:schemeClr val="bg1"/>
                </a:solidFill>
              </a:rPr>
              <a:t>Displayed in table 1 and table 2 are the results of the spatial resolution – and detection efficiency tests as a function of the MCP gain factor and the acceleration voltage between the MCP back face and the TPX3 ASIC.</a:t>
            </a:r>
          </a:p>
          <a:p>
            <a:r>
              <a:rPr lang="en-GB" b="1">
                <a:solidFill>
                  <a:schemeClr val="bg1"/>
                </a:solidFill>
              </a:rPr>
              <a:t>Both parameters show a strong</a:t>
            </a:r>
          </a:p>
          <a:p>
            <a:r>
              <a:rPr lang="en-GB" b="1">
                <a:solidFill>
                  <a:schemeClr val="bg1"/>
                </a:solidFill>
              </a:rPr>
              <a:t>dependence on the MCP gain voltage and the</a:t>
            </a:r>
          </a:p>
          <a:p>
            <a:r>
              <a:rPr lang="en-GB" b="1">
                <a:solidFill>
                  <a:schemeClr val="bg1"/>
                </a:solidFill>
              </a:rPr>
              <a:t>acceleration voltage. Optimizing the parameters according to the applications, the detection efficiency can reach up to about 40% and a resolution limited by the inter channel distance of the MCP can be achieved. </a:t>
            </a:r>
          </a:p>
        </p:txBody>
      </p:sp>
      <p:sp>
        <p:nvSpPr>
          <p:cNvPr id="8" name="TextBox 7">
            <a:extLst>
              <a:ext uri="{FF2B5EF4-FFF2-40B4-BE49-F238E27FC236}">
                <a16:creationId xmlns:a16="http://schemas.microsoft.com/office/drawing/2014/main" id="{11EDC500-176B-4A4C-A88F-815A3EB615FF}"/>
              </a:ext>
            </a:extLst>
          </p:cNvPr>
          <p:cNvSpPr txBox="1"/>
          <p:nvPr/>
        </p:nvSpPr>
        <p:spPr>
          <a:xfrm>
            <a:off x="5415265" y="3429000"/>
            <a:ext cx="2397772" cy="646331"/>
          </a:xfrm>
          <a:prstGeom prst="rect">
            <a:avLst/>
          </a:prstGeom>
          <a:noFill/>
        </p:spPr>
        <p:txBody>
          <a:bodyPr wrap="none" rtlCol="0">
            <a:spAutoFit/>
          </a:bodyPr>
          <a:lstStyle/>
          <a:p>
            <a:r>
              <a:rPr lang="en-GB" sz="1800" b="1">
                <a:solidFill>
                  <a:schemeClr val="bg1"/>
                </a:solidFill>
              </a:rPr>
              <a:t>DETECTION EFFICIENCY</a:t>
            </a:r>
          </a:p>
          <a:p>
            <a:endParaRPr lang="en-GB"/>
          </a:p>
        </p:txBody>
      </p:sp>
      <p:sp>
        <p:nvSpPr>
          <p:cNvPr id="9" name="TextBox 8">
            <a:extLst>
              <a:ext uri="{FF2B5EF4-FFF2-40B4-BE49-F238E27FC236}">
                <a16:creationId xmlns:a16="http://schemas.microsoft.com/office/drawing/2014/main" id="{4D14CC59-267F-48F2-A74C-3516B5BF1473}"/>
              </a:ext>
            </a:extLst>
          </p:cNvPr>
          <p:cNvSpPr txBox="1"/>
          <p:nvPr/>
        </p:nvSpPr>
        <p:spPr>
          <a:xfrm>
            <a:off x="5457825" y="578917"/>
            <a:ext cx="2217402" cy="646331"/>
          </a:xfrm>
          <a:prstGeom prst="rect">
            <a:avLst/>
          </a:prstGeom>
          <a:noFill/>
        </p:spPr>
        <p:txBody>
          <a:bodyPr wrap="none" rtlCol="0">
            <a:spAutoFit/>
          </a:bodyPr>
          <a:lstStyle/>
          <a:p>
            <a:r>
              <a:rPr lang="en-GB" sz="1800" b="1">
                <a:solidFill>
                  <a:schemeClr val="bg1"/>
                </a:solidFill>
              </a:rPr>
              <a:t>SPATIAL RESOLUTION</a:t>
            </a:r>
          </a:p>
          <a:p>
            <a:endParaRPr lang="en-GB"/>
          </a:p>
        </p:txBody>
      </p:sp>
    </p:spTree>
    <p:extLst>
      <p:ext uri="{BB962C8B-B14F-4D97-AF65-F5344CB8AC3E}">
        <p14:creationId xmlns:p14="http://schemas.microsoft.com/office/powerpoint/2010/main" val="2016069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70CAB9-3500-4FBB-BD51-F07AB06A0559}"/>
              </a:ext>
            </a:extLst>
          </p:cNvPr>
          <p:cNvSpPr txBox="1"/>
          <p:nvPr/>
        </p:nvSpPr>
        <p:spPr>
          <a:xfrm>
            <a:off x="443630" y="1182469"/>
            <a:ext cx="7178440" cy="646331"/>
          </a:xfrm>
          <a:prstGeom prst="rect">
            <a:avLst/>
          </a:prstGeom>
          <a:noFill/>
        </p:spPr>
        <p:txBody>
          <a:bodyPr wrap="none" rtlCol="0">
            <a:spAutoFit/>
          </a:bodyPr>
          <a:lstStyle/>
          <a:p>
            <a:r>
              <a:rPr lang="fr-CH" sz="3600" b="1">
                <a:solidFill>
                  <a:schemeClr val="bg1"/>
                </a:solidFill>
              </a:rPr>
              <a:t>TRANSPORT REGION </a:t>
            </a:r>
            <a:r>
              <a:rPr lang="fr-CH" sz="2800" b="1">
                <a:solidFill>
                  <a:schemeClr val="bg1"/>
                </a:solidFill>
              </a:rPr>
              <a:t>- work in progress - </a:t>
            </a:r>
            <a:endParaRPr lang="en-GB" sz="2800" b="1">
              <a:solidFill>
                <a:schemeClr val="bg1"/>
              </a:solidFill>
            </a:endParaRPr>
          </a:p>
        </p:txBody>
      </p:sp>
      <p:pic>
        <p:nvPicPr>
          <p:cNvPr id="6" name="Picture 5" descr="Diagram&#10;&#10;Description automatically generated">
            <a:extLst>
              <a:ext uri="{FF2B5EF4-FFF2-40B4-BE49-F238E27FC236}">
                <a16:creationId xmlns:a16="http://schemas.microsoft.com/office/drawing/2014/main" id="{7250BFC1-AE55-42AD-B392-267EE6B6E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788" y="3002726"/>
            <a:ext cx="3435527" cy="2457576"/>
          </a:xfrm>
          <a:prstGeom prst="rect">
            <a:avLst/>
          </a:prstGeom>
        </p:spPr>
      </p:pic>
      <p:pic>
        <p:nvPicPr>
          <p:cNvPr id="7" name="Picture 6">
            <a:extLst>
              <a:ext uri="{FF2B5EF4-FFF2-40B4-BE49-F238E27FC236}">
                <a16:creationId xmlns:a16="http://schemas.microsoft.com/office/drawing/2014/main" id="{37B19F1F-F9DB-47E6-9986-E408CE71F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69" y="1981261"/>
            <a:ext cx="4203649" cy="2364553"/>
          </a:xfrm>
          <a:prstGeom prst="rect">
            <a:avLst/>
          </a:prstGeom>
        </p:spPr>
      </p:pic>
      <p:sp>
        <p:nvSpPr>
          <p:cNvPr id="5" name="TextBox 4">
            <a:extLst>
              <a:ext uri="{FF2B5EF4-FFF2-40B4-BE49-F238E27FC236}">
                <a16:creationId xmlns:a16="http://schemas.microsoft.com/office/drawing/2014/main" id="{0BE85F8A-0362-439B-A4B0-512CC44D8340}"/>
              </a:ext>
            </a:extLst>
          </p:cNvPr>
          <p:cNvSpPr txBox="1"/>
          <p:nvPr/>
        </p:nvSpPr>
        <p:spPr>
          <a:xfrm>
            <a:off x="514162" y="4383975"/>
            <a:ext cx="4065537" cy="307777"/>
          </a:xfrm>
          <a:prstGeom prst="rect">
            <a:avLst/>
          </a:prstGeom>
          <a:noFill/>
        </p:spPr>
        <p:txBody>
          <a:bodyPr wrap="none" rtlCol="0">
            <a:spAutoFit/>
          </a:bodyPr>
          <a:lstStyle/>
          <a:p>
            <a:r>
              <a:rPr lang="fr-CH" sz="1400">
                <a:solidFill>
                  <a:schemeClr val="bg1"/>
                </a:solidFill>
              </a:rPr>
              <a:t>First tests of the effects of a magnetic field with a coil</a:t>
            </a:r>
            <a:endParaRPr lang="en-GB" sz="1400">
              <a:solidFill>
                <a:schemeClr val="bg1"/>
              </a:solidFill>
            </a:endParaRPr>
          </a:p>
        </p:txBody>
      </p:sp>
      <p:grpSp>
        <p:nvGrpSpPr>
          <p:cNvPr id="9" name="Group 8">
            <a:extLst>
              <a:ext uri="{FF2B5EF4-FFF2-40B4-BE49-F238E27FC236}">
                <a16:creationId xmlns:a16="http://schemas.microsoft.com/office/drawing/2014/main" id="{4C6090ED-C389-486A-B15E-262C45D2A390}"/>
              </a:ext>
            </a:extLst>
          </p:cNvPr>
          <p:cNvGrpSpPr/>
          <p:nvPr/>
        </p:nvGrpSpPr>
        <p:grpSpPr>
          <a:xfrm>
            <a:off x="8407896" y="1110767"/>
            <a:ext cx="3490070" cy="1664666"/>
            <a:chOff x="7932067" y="668959"/>
            <a:chExt cx="3987550" cy="1901950"/>
          </a:xfrm>
        </p:grpSpPr>
        <p:pic>
          <p:nvPicPr>
            <p:cNvPr id="4" name="Picture 3" descr="Graphical user interface, application&#10;&#10;Description automatically generated">
              <a:extLst>
                <a:ext uri="{FF2B5EF4-FFF2-40B4-BE49-F238E27FC236}">
                  <a16:creationId xmlns:a16="http://schemas.microsoft.com/office/drawing/2014/main" id="{D46E9B61-6318-4175-AD8D-49036C273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1629" y="668959"/>
              <a:ext cx="3947988" cy="1901950"/>
            </a:xfrm>
            <a:prstGeom prst="rect">
              <a:avLst/>
            </a:prstGeom>
          </p:spPr>
        </p:pic>
        <p:sp>
          <p:nvSpPr>
            <p:cNvPr id="8" name="TextBox 7">
              <a:extLst>
                <a:ext uri="{FF2B5EF4-FFF2-40B4-BE49-F238E27FC236}">
                  <a16:creationId xmlns:a16="http://schemas.microsoft.com/office/drawing/2014/main" id="{C49C031F-7EEF-4A4C-9456-53F09F4865CE}"/>
                </a:ext>
              </a:extLst>
            </p:cNvPr>
            <p:cNvSpPr txBox="1"/>
            <p:nvPr/>
          </p:nvSpPr>
          <p:spPr>
            <a:xfrm rot="19975577">
              <a:off x="7932067" y="1730789"/>
              <a:ext cx="2000438" cy="316483"/>
            </a:xfrm>
            <a:prstGeom prst="rect">
              <a:avLst/>
            </a:prstGeom>
            <a:noFill/>
          </p:spPr>
          <p:txBody>
            <a:bodyPr wrap="square" rtlCol="0">
              <a:spAutoFit/>
            </a:bodyPr>
            <a:lstStyle/>
            <a:p>
              <a:r>
                <a:rPr lang="fr-CH" sz="1200" b="1"/>
                <a:t>Field-/Photo-Ionisation </a:t>
              </a:r>
              <a:endParaRPr lang="en-GB" sz="1200" b="1"/>
            </a:p>
          </p:txBody>
        </p:sp>
      </p:grpSp>
      <p:sp>
        <p:nvSpPr>
          <p:cNvPr id="10" name="TextBox 9">
            <a:extLst>
              <a:ext uri="{FF2B5EF4-FFF2-40B4-BE49-F238E27FC236}">
                <a16:creationId xmlns:a16="http://schemas.microsoft.com/office/drawing/2014/main" id="{A626F24D-4C83-4BDB-BE87-C1B4FDB3B468}"/>
              </a:ext>
            </a:extLst>
          </p:cNvPr>
          <p:cNvSpPr txBox="1"/>
          <p:nvPr/>
        </p:nvSpPr>
        <p:spPr>
          <a:xfrm>
            <a:off x="4932907" y="1847359"/>
            <a:ext cx="3286475" cy="3293209"/>
          </a:xfrm>
          <a:prstGeom prst="rect">
            <a:avLst/>
          </a:prstGeom>
          <a:noFill/>
        </p:spPr>
        <p:txBody>
          <a:bodyPr wrap="square" rtlCol="0">
            <a:spAutoFit/>
          </a:bodyPr>
          <a:lstStyle/>
          <a:p>
            <a:r>
              <a:rPr lang="fr-CH" sz="1600" b="1">
                <a:solidFill>
                  <a:schemeClr val="bg1"/>
                </a:solidFill>
              </a:rPr>
              <a:t>By applying a strong magnetic field in longitudinal direction, charged particles can be transported. They will circle around the magnetic field lines in a helix-like movement, called gyration. The magnetic transport of the positrons released in the ionisation process towards the MCP is used to preserve their spatial position in the ionisation plane. The smaller the cyclotron radius of the positrons, the better the spatial resolution that can be achieved. </a:t>
            </a:r>
            <a:endParaRPr lang="en-GB" sz="1600" b="1">
              <a:solidFill>
                <a:schemeClr val="bg1"/>
              </a:solidFill>
            </a:endParaRPr>
          </a:p>
        </p:txBody>
      </p:sp>
      <p:sp>
        <p:nvSpPr>
          <p:cNvPr id="11" name="TextBox 10">
            <a:extLst>
              <a:ext uri="{FF2B5EF4-FFF2-40B4-BE49-F238E27FC236}">
                <a16:creationId xmlns:a16="http://schemas.microsoft.com/office/drawing/2014/main" id="{D2414D03-DFDB-42B6-AF30-027CE769B6FF}"/>
              </a:ext>
            </a:extLst>
          </p:cNvPr>
          <p:cNvSpPr txBox="1"/>
          <p:nvPr/>
        </p:nvSpPr>
        <p:spPr>
          <a:xfrm>
            <a:off x="8335989" y="5460302"/>
            <a:ext cx="3790974" cy="461665"/>
          </a:xfrm>
          <a:prstGeom prst="rect">
            <a:avLst/>
          </a:prstGeom>
          <a:noFill/>
        </p:spPr>
        <p:txBody>
          <a:bodyPr wrap="none" rtlCol="0">
            <a:spAutoFit/>
          </a:bodyPr>
          <a:lstStyle/>
          <a:p>
            <a:r>
              <a:rPr lang="fr-CH" sz="1200">
                <a:solidFill>
                  <a:schemeClr val="bg1"/>
                </a:solidFill>
              </a:rPr>
              <a:t>Image: B. Rienäcker, </a:t>
            </a:r>
            <a:r>
              <a:rPr lang="en-GB" sz="1200">
                <a:solidFill>
                  <a:schemeClr val="bg1"/>
                </a:solidFill>
              </a:rPr>
              <a:t>Investigation of positron/positronium</a:t>
            </a:r>
          </a:p>
          <a:p>
            <a:r>
              <a:rPr lang="en-GB" sz="1200">
                <a:solidFill>
                  <a:schemeClr val="bg1"/>
                </a:solidFill>
              </a:rPr>
              <a:t>converter targets at AEgIS (CERN)</a:t>
            </a:r>
            <a:r>
              <a:rPr lang="fr-CH" sz="1200">
                <a:solidFill>
                  <a:schemeClr val="bg1"/>
                </a:solidFill>
              </a:rPr>
              <a:t>, Master’s thesis, 2015</a:t>
            </a:r>
            <a:endParaRPr lang="en-GB" sz="1200">
              <a:solidFill>
                <a:schemeClr val="bg1"/>
              </a:solidFill>
            </a:endParaRPr>
          </a:p>
        </p:txBody>
      </p:sp>
    </p:spTree>
    <p:extLst>
      <p:ext uri="{BB962C8B-B14F-4D97-AF65-F5344CB8AC3E}">
        <p14:creationId xmlns:p14="http://schemas.microsoft.com/office/powerpoint/2010/main" val="3488884932"/>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2616</TotalTime>
  <Words>1324</Words>
  <Application>Microsoft Office PowerPoint</Application>
  <PresentationFormat>Widescreen</PresentationFormat>
  <Paragraphs>105</Paragraphs>
  <Slides>11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Cambria Math</vt:lpstr>
      <vt:lpstr>Tahoma</vt:lpstr>
      <vt:lpstr>Tahoma,sans-serif</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Theresa Gloggler</dc:creator>
  <cp:lastModifiedBy>Lisa Theresa Gloggler</cp:lastModifiedBy>
  <cp:revision>69</cp:revision>
  <dcterms:created xsi:type="dcterms:W3CDTF">2021-08-28T09:46:43Z</dcterms:created>
  <dcterms:modified xsi:type="dcterms:W3CDTF">2021-08-31T21:32:46Z</dcterms:modified>
</cp:coreProperties>
</file>