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26"/>
  </p:notesMasterIdLst>
  <p:sldIdLst>
    <p:sldId id="256" r:id="rId2"/>
    <p:sldId id="349" r:id="rId3"/>
    <p:sldId id="309" r:id="rId4"/>
    <p:sldId id="260" r:id="rId5"/>
    <p:sldId id="370" r:id="rId6"/>
    <p:sldId id="299" r:id="rId7"/>
    <p:sldId id="366" r:id="rId8"/>
    <p:sldId id="325" r:id="rId9"/>
    <p:sldId id="389" r:id="rId10"/>
    <p:sldId id="368" r:id="rId11"/>
    <p:sldId id="380" r:id="rId12"/>
    <p:sldId id="401" r:id="rId13"/>
    <p:sldId id="393" r:id="rId14"/>
    <p:sldId id="400" r:id="rId15"/>
    <p:sldId id="335" r:id="rId16"/>
    <p:sldId id="312" r:id="rId17"/>
    <p:sldId id="351" r:id="rId18"/>
    <p:sldId id="354" r:id="rId19"/>
    <p:sldId id="265" r:id="rId20"/>
    <p:sldId id="384" r:id="rId21"/>
    <p:sldId id="345" r:id="rId22"/>
    <p:sldId id="267" r:id="rId23"/>
    <p:sldId id="329" r:id="rId24"/>
    <p:sldId id="385" r:id="rId2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6CB0"/>
    <a:srgbClr val="026CB1"/>
    <a:srgbClr val="0365C0"/>
    <a:srgbClr val="2C99FC"/>
    <a:srgbClr val="FFFFFF"/>
    <a:srgbClr val="B4DBFE"/>
    <a:srgbClr val="E6E6E6"/>
    <a:srgbClr val="006699"/>
    <a:srgbClr val="0345C9"/>
    <a:srgbClr val="B9E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ittlere Formatvorlage 4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Mittlere Formatvorlag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083E6E3-FA7D-4D7B-A595-EF9225AFEA82}" styleName="Helle Formatvorlage 1 - Akz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Helle Formatvorlage 3 - Akz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Mittlere Formatvorlage 1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unkle Formatvorlag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16DA210-FB5B-4158-B5E0-FEB733F419BA}" styleName="Helle Formatvorlag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02" autoAdjust="0"/>
    <p:restoredTop sz="94659" autoAdjust="0"/>
  </p:normalViewPr>
  <p:slideViewPr>
    <p:cSldViewPr snapToGrid="0">
      <p:cViewPr varScale="1">
        <p:scale>
          <a:sx n="62" d="100"/>
          <a:sy n="62" d="100"/>
        </p:scale>
        <p:origin x="1334" y="62"/>
      </p:cViewPr>
      <p:guideLst/>
    </p:cSldViewPr>
  </p:slideViewPr>
  <p:outlineViewPr>
    <p:cViewPr>
      <p:scale>
        <a:sx n="33" d="100"/>
        <a:sy n="33" d="100"/>
      </p:scale>
      <p:origin x="0" y="-2210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7387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59087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https://www.ketek.net/sipm/technology/</a:t>
            </a:r>
          </a:p>
          <a:p>
            <a:r>
              <a:rPr lang="de-AT" dirty="0"/>
              <a:t>https://www.hamamatsu.com/resources/pdf/etd/PMT_handbook_v3aE.pdf</a:t>
            </a:r>
          </a:p>
        </p:txBody>
      </p:sp>
    </p:spTree>
    <p:extLst>
      <p:ext uri="{BB962C8B-B14F-4D97-AF65-F5344CB8AC3E}">
        <p14:creationId xmlns:p14="http://schemas.microsoft.com/office/powerpoint/2010/main" val="29481790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65336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2044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itle Text"/>
          <p:cNvSpPr txBox="1">
            <a:spLocks noGrp="1"/>
          </p:cNvSpPr>
          <p:nvPr>
            <p:ph type="title"/>
          </p:nvPr>
        </p:nvSpPr>
        <p:spPr>
          <a:xfrm>
            <a:off x="893762" y="519112"/>
            <a:ext cx="11217276" cy="1885951"/>
          </a:xfrm>
          <a:prstGeom prst="rect">
            <a:avLst/>
          </a:prstGeom>
        </p:spPr>
        <p:txBody>
          <a:bodyPr lIns="45719" tIns="45719" rIns="45719" bIns="45719"/>
          <a:lstStyle>
            <a:lvl1pPr algn="l" defTabSz="914400">
              <a:lnSpc>
                <a:spcPct val="90000"/>
              </a:lnSpc>
              <a:defRPr sz="44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30" name="Body Level One…"/>
          <p:cNvSpPr txBox="1">
            <a:spLocks noGrp="1"/>
          </p:cNvSpPr>
          <p:nvPr>
            <p:ph type="body" idx="1"/>
          </p:nvPr>
        </p:nvSpPr>
        <p:spPr>
          <a:xfrm>
            <a:off x="893762" y="2597150"/>
            <a:ext cx="11217276" cy="6188075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228600" indent="-228600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sz="2800">
                <a:latin typeface="Calibri"/>
                <a:ea typeface="Calibri"/>
                <a:cs typeface="Calibri"/>
                <a:sym typeface="Calibri"/>
              </a:defRPr>
            </a:lvl1pPr>
            <a:lvl2pPr marL="723900" indent="-266700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sz="2800">
                <a:latin typeface="Calibri"/>
                <a:ea typeface="Calibri"/>
                <a:cs typeface="Calibri"/>
                <a:sym typeface="Calibri"/>
              </a:defRPr>
            </a:lvl2pPr>
            <a:lvl3pPr marL="1234439" indent="-320039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sz="2800">
                <a:latin typeface="Calibri"/>
                <a:ea typeface="Calibri"/>
                <a:cs typeface="Calibri"/>
                <a:sym typeface="Calibri"/>
              </a:defRPr>
            </a:lvl3pPr>
            <a:lvl4pPr marL="1727200" indent="-355600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sz="2800">
                <a:latin typeface="Calibri"/>
                <a:ea typeface="Calibri"/>
                <a:cs typeface="Calibri"/>
                <a:sym typeface="Calibri"/>
              </a:defRPr>
            </a:lvl4pPr>
            <a:lvl5pPr marL="2184400" indent="-355600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sz="2800"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847056" y="9165748"/>
            <a:ext cx="263982" cy="269241"/>
          </a:xfrm>
          <a:prstGeom prst="rect">
            <a:avLst/>
          </a:prstGeom>
        </p:spPr>
        <p:txBody>
          <a:bodyPr lIns="45719" tIns="45719" rIns="45719" bIns="45719" anchor="ctr"/>
          <a:lstStyle>
            <a:lvl1pPr algn="r" defTabSz="914400"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itle Text"/>
          <p:cNvSpPr txBox="1">
            <a:spLocks noGrp="1"/>
          </p:cNvSpPr>
          <p:nvPr>
            <p:ph type="title"/>
          </p:nvPr>
        </p:nvSpPr>
        <p:spPr>
          <a:xfrm>
            <a:off x="893762" y="519112"/>
            <a:ext cx="11217276" cy="1885951"/>
          </a:xfrm>
          <a:prstGeom prst="rect">
            <a:avLst/>
          </a:prstGeom>
        </p:spPr>
        <p:txBody>
          <a:bodyPr lIns="45719" tIns="45719" rIns="45719" bIns="45719"/>
          <a:lstStyle>
            <a:lvl1pPr algn="l" defTabSz="914400">
              <a:lnSpc>
                <a:spcPct val="90000"/>
              </a:lnSpc>
              <a:defRPr sz="44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39" name="Body Level One…"/>
          <p:cNvSpPr txBox="1">
            <a:spLocks noGrp="1"/>
          </p:cNvSpPr>
          <p:nvPr>
            <p:ph type="body" idx="1"/>
          </p:nvPr>
        </p:nvSpPr>
        <p:spPr>
          <a:xfrm>
            <a:off x="893762" y="2597150"/>
            <a:ext cx="11217276" cy="6188075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228600" indent="-228600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sz="2800">
                <a:latin typeface="Calibri"/>
                <a:ea typeface="Calibri"/>
                <a:cs typeface="Calibri"/>
                <a:sym typeface="Calibri"/>
              </a:defRPr>
            </a:lvl1pPr>
            <a:lvl2pPr marL="723900" indent="-266700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sz="2800">
                <a:latin typeface="Calibri"/>
                <a:ea typeface="Calibri"/>
                <a:cs typeface="Calibri"/>
                <a:sym typeface="Calibri"/>
              </a:defRPr>
            </a:lvl2pPr>
            <a:lvl3pPr marL="1234439" indent="-320039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sz="2800">
                <a:latin typeface="Calibri"/>
                <a:ea typeface="Calibri"/>
                <a:cs typeface="Calibri"/>
                <a:sym typeface="Calibri"/>
              </a:defRPr>
            </a:lvl3pPr>
            <a:lvl4pPr marL="1727200" indent="-355600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sz="2800">
                <a:latin typeface="Calibri"/>
                <a:ea typeface="Calibri"/>
                <a:cs typeface="Calibri"/>
                <a:sym typeface="Calibri"/>
              </a:defRPr>
            </a:lvl4pPr>
            <a:lvl5pPr marL="2184400" indent="-355600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sz="2800"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847056" y="9165748"/>
            <a:ext cx="263982" cy="269241"/>
          </a:xfrm>
          <a:prstGeom prst="rect">
            <a:avLst/>
          </a:prstGeom>
        </p:spPr>
        <p:txBody>
          <a:bodyPr lIns="45719" tIns="45719" rIns="45719" bIns="45719" anchor="ctr"/>
          <a:lstStyle>
            <a:lvl1pPr algn="r" defTabSz="914400"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 Text"/>
          <p:cNvSpPr txBox="1">
            <a:spLocks noGrp="1"/>
          </p:cNvSpPr>
          <p:nvPr>
            <p:ph type="title"/>
          </p:nvPr>
        </p:nvSpPr>
        <p:spPr>
          <a:xfrm>
            <a:off x="893762" y="519112"/>
            <a:ext cx="11217276" cy="1885951"/>
          </a:xfrm>
          <a:prstGeom prst="rect">
            <a:avLst/>
          </a:prstGeom>
        </p:spPr>
        <p:txBody>
          <a:bodyPr lIns="45719" tIns="45719" rIns="45719" bIns="45719"/>
          <a:lstStyle>
            <a:lvl1pPr algn="l" defTabSz="914400">
              <a:lnSpc>
                <a:spcPct val="90000"/>
              </a:lnSpc>
              <a:defRPr sz="44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48" name="Body Level One…"/>
          <p:cNvSpPr txBox="1">
            <a:spLocks noGrp="1"/>
          </p:cNvSpPr>
          <p:nvPr>
            <p:ph type="body" idx="1"/>
          </p:nvPr>
        </p:nvSpPr>
        <p:spPr>
          <a:xfrm>
            <a:off x="893762" y="2597150"/>
            <a:ext cx="11217276" cy="6188075"/>
          </a:xfrm>
          <a:prstGeom prst="rect">
            <a:avLst/>
          </a:prstGeom>
        </p:spPr>
        <p:txBody>
          <a:bodyPr lIns="45719" tIns="45719" rIns="45719" bIns="45719" anchor="t"/>
          <a:lstStyle>
            <a:lvl1pPr marL="228600" indent="-228600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sz="2800">
                <a:latin typeface="Calibri"/>
                <a:ea typeface="Calibri"/>
                <a:cs typeface="Calibri"/>
                <a:sym typeface="Calibri"/>
              </a:defRPr>
            </a:lvl1pPr>
            <a:lvl2pPr marL="723900" indent="-266700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sz="2800">
                <a:latin typeface="Calibri"/>
                <a:ea typeface="Calibri"/>
                <a:cs typeface="Calibri"/>
                <a:sym typeface="Calibri"/>
              </a:defRPr>
            </a:lvl2pPr>
            <a:lvl3pPr marL="1234439" indent="-320039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sz="2800">
                <a:latin typeface="Calibri"/>
                <a:ea typeface="Calibri"/>
                <a:cs typeface="Calibri"/>
                <a:sym typeface="Calibri"/>
              </a:defRPr>
            </a:lvl3pPr>
            <a:lvl4pPr marL="1727200" indent="-355600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sz="2800">
                <a:latin typeface="Calibri"/>
                <a:ea typeface="Calibri"/>
                <a:cs typeface="Calibri"/>
                <a:sym typeface="Calibri"/>
              </a:defRPr>
            </a:lvl4pPr>
            <a:lvl5pPr marL="2184400" indent="-355600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sz="2800"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847056" y="9165748"/>
            <a:ext cx="263982" cy="269241"/>
          </a:xfrm>
          <a:prstGeom prst="rect">
            <a:avLst/>
          </a:prstGeom>
        </p:spPr>
        <p:txBody>
          <a:bodyPr lIns="45719" tIns="45719" rIns="45719" bIns="45719" anchor="ctr"/>
          <a:lstStyle>
            <a:lvl1pPr algn="r" defTabSz="914400"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image.png" descr="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57950" y="1501775"/>
            <a:ext cx="3917950" cy="1889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18" name="image.png" descr="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19125" y="598487"/>
            <a:ext cx="2808288" cy="121602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9" name="image.png" descr="imag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217275" y="608012"/>
            <a:ext cx="1216025" cy="121602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Rectangle"/>
          <p:cNvSpPr/>
          <p:nvPr/>
        </p:nvSpPr>
        <p:spPr>
          <a:xfrm>
            <a:off x="5913437" y="1027112"/>
            <a:ext cx="5018088" cy="395288"/>
          </a:xfrm>
          <a:prstGeom prst="rect">
            <a:avLst/>
          </a:prstGeom>
          <a:solidFill>
            <a:srgbClr val="008C95"/>
          </a:solidFill>
          <a:ln w="12700">
            <a:miter lim="400000"/>
          </a:ln>
        </p:spPr>
        <p:txBody>
          <a:bodyPr lIns="45719" rIns="45719" anchor="ctr"/>
          <a:lstStyle/>
          <a:p>
            <a:pPr defTabSz="457200">
              <a:defRPr sz="18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sp>
        <p:nvSpPr>
          <p:cNvPr id="121" name="Rectangle"/>
          <p:cNvSpPr/>
          <p:nvPr/>
        </p:nvSpPr>
        <p:spPr>
          <a:xfrm>
            <a:off x="3697287" y="1027112"/>
            <a:ext cx="2232026" cy="395288"/>
          </a:xfrm>
          <a:prstGeom prst="rect">
            <a:avLst/>
          </a:prstGeom>
          <a:solidFill>
            <a:srgbClr val="84BD00"/>
          </a:solidFill>
          <a:ln w="12700">
            <a:miter lim="400000"/>
          </a:ln>
        </p:spPr>
        <p:txBody>
          <a:bodyPr lIns="45719" rIns="45719" anchor="ctr"/>
          <a:lstStyle/>
          <a:p>
            <a:pPr defTabSz="457200">
              <a:defRPr sz="18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sp>
        <p:nvSpPr>
          <p:cNvPr id="1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85652" y="8779791"/>
            <a:ext cx="3034455" cy="520701"/>
          </a:xfrm>
          <a:prstGeom prst="rect">
            <a:avLst/>
          </a:prstGeom>
        </p:spPr>
        <p:txBody>
          <a:bodyPr lIns="45719" tIns="45719" rIns="45719" bIns="45719" anchor="ctr"/>
          <a:lstStyle>
            <a:lvl1pPr algn="r">
              <a:defRPr sz="1200"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9" r:id="rId8"/>
    <p:sldLayoutId id="2147483661" r:id="rId9"/>
    <p:sldLayoutId id="2147483662" r:id="rId10"/>
    <p:sldLayoutId id="2147483663" r:id="rId11"/>
    <p:sldLayoutId id="2147483664" r:id="rId12"/>
  </p:sldLayoutIdLst>
  <p:transition spd="med"/>
  <p:hf hdr="0" ftr="0" dt="0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10.PNG"/><Relationship Id="rId5" Type="http://schemas.openxmlformats.org/officeDocument/2006/relationships/image" Target="../media/image400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.png"/><Relationship Id="rId4" Type="http://schemas.openxmlformats.org/officeDocument/2006/relationships/image" Target="../media/image30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DD Test for Kaonic Atom Measurements at J-PARC"/>
          <p:cNvSpPr txBox="1"/>
          <p:nvPr/>
        </p:nvSpPr>
        <p:spPr>
          <a:xfrm>
            <a:off x="622300" y="2838142"/>
            <a:ext cx="11760200" cy="2492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defRPr sz="7600">
                <a:solidFill>
                  <a:srgbClr val="282828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</a:lstStyle>
          <a:p>
            <a:r>
              <a:rPr lang="en-AT" sz="5400" dirty="0" smtClean="0"/>
              <a:t>Main Features of the SIDDHARTA-2 Apparatus For Kaonic Deuterium X-R</a:t>
            </a:r>
            <a:r>
              <a:rPr lang="en-US" sz="5400" dirty="0" smtClean="0"/>
              <a:t>a</a:t>
            </a:r>
            <a:r>
              <a:rPr lang="en-AT" sz="5400" dirty="0" smtClean="0"/>
              <a:t>y Measurements</a:t>
            </a:r>
            <a:endParaRPr lang="en-GB" sz="5400" dirty="0"/>
          </a:p>
        </p:txBody>
      </p:sp>
      <p:sp>
        <p:nvSpPr>
          <p:cNvPr id="168" name="Carina Trippl…"/>
          <p:cNvSpPr txBox="1"/>
          <p:nvPr/>
        </p:nvSpPr>
        <p:spPr>
          <a:xfrm>
            <a:off x="622300" y="6010275"/>
            <a:ext cx="11761788" cy="14927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 defTabSz="457200">
              <a:defRPr sz="3500" b="0">
                <a:latin typeface="Palatino Linotype"/>
                <a:ea typeface="Palatino Linotype"/>
                <a:cs typeface="Palatino Linotype"/>
                <a:sym typeface="Palatino Linotype"/>
              </a:defRPr>
            </a:pPr>
            <a:r>
              <a:rPr lang="de-AT" dirty="0"/>
              <a:t>Marlene </a:t>
            </a:r>
            <a:r>
              <a:rPr lang="de-AT" dirty="0" err="1" smtClean="0"/>
              <a:t>Tüchler</a:t>
            </a:r>
            <a:endParaRPr lang="en-AT" dirty="0" smtClean="0"/>
          </a:p>
          <a:p>
            <a:pPr algn="l" defTabSz="457200">
              <a:defRPr sz="3500" b="0">
                <a:latin typeface="Palatino Linotype"/>
                <a:ea typeface="Palatino Linotype"/>
                <a:cs typeface="Palatino Linotype"/>
                <a:sym typeface="Palatino Linotype"/>
              </a:defRPr>
            </a:pPr>
            <a:r>
              <a:rPr lang="en-AT" sz="2800" dirty="0" smtClean="0"/>
              <a:t>Poster Session</a:t>
            </a:r>
            <a:endParaRPr lang="de-AT" sz="2800" dirty="0"/>
          </a:p>
          <a:p>
            <a:pPr algn="l" defTabSz="457200">
              <a:defRPr sz="3500" b="0">
                <a:latin typeface="Palatino Linotype"/>
                <a:ea typeface="Palatino Linotype"/>
                <a:cs typeface="Palatino Linotype"/>
                <a:sym typeface="Palatino Linotype"/>
              </a:defRPr>
            </a:pPr>
            <a:r>
              <a:rPr lang="de-AT" sz="2800" dirty="0" smtClean="0"/>
              <a:t>E</a:t>
            </a:r>
            <a:r>
              <a:rPr lang="en-AT" sz="2800" dirty="0" smtClean="0"/>
              <a:t>XA 2021</a:t>
            </a:r>
            <a:endParaRPr sz="28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6451" y="8575721"/>
            <a:ext cx="1656049" cy="731955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9"/>
          <a:stretch/>
        </p:blipFill>
        <p:spPr>
          <a:xfrm>
            <a:off x="8786251" y="8501579"/>
            <a:ext cx="1889713" cy="100076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image2.jpeg" descr="image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4EC6760D-0BA2-413E-93C3-6C76AB41699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10</a:t>
            </a:fld>
            <a:endParaRPr lang="en-GB"/>
          </a:p>
        </p:txBody>
      </p:sp>
      <p:sp>
        <p:nvSpPr>
          <p:cNvPr id="10" name="DETECTOR SYSTEM">
            <a:extLst>
              <a:ext uri="{FF2B5EF4-FFF2-40B4-BE49-F238E27FC236}">
                <a16:creationId xmlns:a16="http://schemas.microsoft.com/office/drawing/2014/main" id="{5F73CD4E-67C5-4F19-9420-4887CEA7F93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3762" y="188912"/>
            <a:ext cx="11217276" cy="1885951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r>
              <a:rPr lang="en-AT" dirty="0" smtClean="0"/>
              <a:t>THE X-RAY </a:t>
            </a:r>
            <a:r>
              <a:rPr lang="de-AT" dirty="0" smtClean="0"/>
              <a:t>DETECT</a:t>
            </a:r>
            <a:r>
              <a:rPr lang="en-AT" dirty="0" smtClean="0"/>
              <a:t>ION</a:t>
            </a:r>
            <a:r>
              <a:rPr lang="de-AT" dirty="0" smtClean="0"/>
              <a:t> SYSTEM</a:t>
            </a:r>
            <a:endParaRPr dirty="0"/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65DBB54E-955E-474A-BAF6-84057909A337}"/>
              </a:ext>
            </a:extLst>
          </p:cNvPr>
          <p:cNvSpPr/>
          <p:nvPr/>
        </p:nvSpPr>
        <p:spPr>
          <a:xfrm>
            <a:off x="464655" y="1580892"/>
            <a:ext cx="8637063" cy="1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sp>
        <p:nvSpPr>
          <p:cNvPr id="23" name="exotic kaonic atoms provide unique way to study strong interaction with strangeness…">
            <a:extLst>
              <a:ext uri="{FF2B5EF4-FFF2-40B4-BE49-F238E27FC236}">
                <a16:creationId xmlns:a16="http://schemas.microsoft.com/office/drawing/2014/main" id="{3ED4010B-94F1-4A14-BBC9-C9FFC07294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93761" y="2074863"/>
            <a:ext cx="5642963" cy="6732857"/>
          </a:xfrm>
          <a:prstGeom prst="rect">
            <a:avLst/>
          </a:prstGeom>
        </p:spPr>
        <p:txBody>
          <a:bodyPr>
            <a:normAutofit/>
          </a:bodyPr>
          <a:lstStyle>
            <a:lvl1pPr marL="212271" indent="-212271">
              <a:lnSpc>
                <a:spcPct val="150000"/>
              </a:lnSpc>
              <a:defRPr sz="2600"/>
            </a:lvl1pPr>
            <a:lvl2pPr marL="669471" indent="-212271">
              <a:lnSpc>
                <a:spcPct val="150000"/>
              </a:lnSpc>
              <a:defRPr sz="2600"/>
            </a:lvl2pPr>
          </a:lstStyle>
          <a:p>
            <a:pPr marL="228600" indent="-228600"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en-AT" sz="3100" b="1" dirty="0" smtClean="0">
                <a:solidFill>
                  <a:srgbClr val="026CB0"/>
                </a:solidFill>
                <a:latin typeface="Palatino Linotype" panose="02040502050505030304" pitchFamily="18" charset="0"/>
              </a:rPr>
              <a:t>Silicon Drift Detectors</a:t>
            </a:r>
          </a:p>
          <a:p>
            <a:pPr marL="685800" lvl="1" indent="-228600"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en-AT" sz="2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Updated design for SIDDHARTA-2</a:t>
            </a:r>
          </a:p>
          <a:p>
            <a:pPr marL="685800" lvl="1" indent="-228600"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en-AT" sz="2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CUBE preamplifier (MOSFET)</a:t>
            </a:r>
          </a:p>
          <a:p>
            <a:pPr marL="685800" lvl="1" indent="-228600"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en-AT" sz="2400" dirty="0">
                <a:latin typeface="Palatino Linotype" panose="02040502050505030304" pitchFamily="18" charset="0"/>
              </a:rPr>
              <a:t>48 arrays with 246 cm</a:t>
            </a:r>
            <a:r>
              <a:rPr lang="en-AT" sz="2400" baseline="30000" dirty="0">
                <a:latin typeface="Palatino Linotype" panose="02040502050505030304" pitchFamily="18" charset="0"/>
              </a:rPr>
              <a:t>2</a:t>
            </a:r>
            <a:r>
              <a:rPr lang="en-AT" sz="2400" dirty="0">
                <a:latin typeface="Palatino Linotype" panose="02040502050505030304" pitchFamily="18" charset="0"/>
              </a:rPr>
              <a:t> active area</a:t>
            </a:r>
          </a:p>
          <a:p>
            <a:pPr marL="685800" lvl="1" indent="-228600"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endParaRPr lang="en-AT" sz="2400" dirty="0" smtClean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marL="457200" lvl="1" indent="0">
              <a:buNone/>
            </a:pPr>
            <a:endParaRPr lang="en-GB" sz="24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lvl="1"/>
            <a:endParaRPr lang="en-GB" sz="3200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2" y="5427536"/>
            <a:ext cx="5478754" cy="3159839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" t="1276" r="2939" b="56988"/>
          <a:stretch/>
        </p:blipFill>
        <p:spPr>
          <a:xfrm>
            <a:off x="7251653" y="2183508"/>
            <a:ext cx="4868668" cy="2504964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sp>
        <p:nvSpPr>
          <p:cNvPr id="13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986" y="4940894"/>
            <a:ext cx="4163565" cy="2944845"/>
          </a:xfrm>
          <a:prstGeom prst="rect">
            <a:avLst/>
          </a:prstGeom>
          <a:ln>
            <a:noFill/>
          </a:ln>
        </p:spPr>
      </p:pic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04973CB8-6BBE-4DA2-B949-A4DA2C87E907}"/>
              </a:ext>
            </a:extLst>
          </p:cNvPr>
          <p:cNvGrpSpPr>
            <a:grpSpLocks noChangeAspect="1"/>
          </p:cNvGrpSpPr>
          <p:nvPr/>
        </p:nvGrpSpPr>
        <p:grpSpPr>
          <a:xfrm>
            <a:off x="9703533" y="7371009"/>
            <a:ext cx="2559280" cy="1436711"/>
            <a:chOff x="7375524" y="3208339"/>
            <a:chExt cx="4699000" cy="2649538"/>
          </a:xfrm>
        </p:grpSpPr>
        <p:pic>
          <p:nvPicPr>
            <p:cNvPr id="16" name="Grafik 20">
              <a:extLst>
                <a:ext uri="{FF2B5EF4-FFF2-40B4-BE49-F238E27FC236}">
                  <a16:creationId xmlns:a16="http://schemas.microsoft.com/office/drawing/2014/main" id="{4841BDD0-7748-4812-B76E-625211CD1E5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98" t="32195" r="20125" b="14635"/>
            <a:stretch>
              <a:fillRect/>
            </a:stretch>
          </p:blipFill>
          <p:spPr bwMode="auto">
            <a:xfrm>
              <a:off x="7375524" y="3208339"/>
              <a:ext cx="4699000" cy="264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7" name="Gerader Verbinder 16">
              <a:extLst>
                <a:ext uri="{FF2B5EF4-FFF2-40B4-BE49-F238E27FC236}">
                  <a16:creationId xmlns:a16="http://schemas.microsoft.com/office/drawing/2014/main" id="{9FF6E322-5184-400A-805C-71A54547399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52148" y="3763285"/>
              <a:ext cx="2868781" cy="884129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8" name="Gerader Verbinder 17">
              <a:extLst>
                <a:ext uri="{FF2B5EF4-FFF2-40B4-BE49-F238E27FC236}">
                  <a16:creationId xmlns:a16="http://schemas.microsoft.com/office/drawing/2014/main" id="{61FFD8FE-2D50-428E-A2DE-EE558CE29F3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455150" y="3763285"/>
              <a:ext cx="735226" cy="884130"/>
            </a:xfrm>
            <a:prstGeom prst="line">
              <a:avLst/>
            </a:prstGeom>
            <a:ln w="952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9" name="Gerader Verbinder 18">
              <a:extLst>
                <a:ext uri="{FF2B5EF4-FFF2-40B4-BE49-F238E27FC236}">
                  <a16:creationId xmlns:a16="http://schemas.microsoft.com/office/drawing/2014/main" id="{BC03F1B7-820F-4FE7-982B-781FDAA9E7D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785782" y="3996966"/>
              <a:ext cx="603315" cy="914399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Gerader Verbinder 19">
              <a:extLst>
                <a:ext uri="{FF2B5EF4-FFF2-40B4-BE49-F238E27FC236}">
                  <a16:creationId xmlns:a16="http://schemas.microsoft.com/office/drawing/2014/main" id="{1932348C-5054-45BF-A45A-BE29887A9BF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190375" y="3610468"/>
              <a:ext cx="734195" cy="777710"/>
            </a:xfrm>
            <a:prstGeom prst="line">
              <a:avLst/>
            </a:prstGeom>
            <a:ln w="952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424589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image2.jpeg" descr="image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4EC6760D-0BA2-413E-93C3-6C76AB41699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11</a:t>
            </a:fld>
            <a:endParaRPr lang="en-GB"/>
          </a:p>
        </p:txBody>
      </p:sp>
      <p:sp>
        <p:nvSpPr>
          <p:cNvPr id="10" name="DETECTOR SYSTEM">
            <a:extLst>
              <a:ext uri="{FF2B5EF4-FFF2-40B4-BE49-F238E27FC236}">
                <a16:creationId xmlns:a16="http://schemas.microsoft.com/office/drawing/2014/main" id="{5F73CD4E-67C5-4F19-9420-4887CEA7F93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3762" y="188912"/>
            <a:ext cx="11217276" cy="1885951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r>
              <a:rPr lang="en-AT" dirty="0" smtClean="0"/>
              <a:t>THE X-RAY </a:t>
            </a:r>
            <a:r>
              <a:rPr lang="de-AT" dirty="0" smtClean="0"/>
              <a:t>DETECT</a:t>
            </a:r>
            <a:r>
              <a:rPr lang="en-AT" dirty="0" smtClean="0"/>
              <a:t>ION</a:t>
            </a:r>
            <a:r>
              <a:rPr lang="de-AT" dirty="0" smtClean="0"/>
              <a:t> SYSTEM</a:t>
            </a:r>
            <a:endParaRPr dirty="0"/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65DBB54E-955E-474A-BAF6-84057909A337}"/>
              </a:ext>
            </a:extLst>
          </p:cNvPr>
          <p:cNvSpPr/>
          <p:nvPr/>
        </p:nvSpPr>
        <p:spPr>
          <a:xfrm>
            <a:off x="464655" y="1580892"/>
            <a:ext cx="8637063" cy="1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sp>
        <p:nvSpPr>
          <p:cNvPr id="23" name="exotic kaonic atoms provide unique way to study strong interaction with strangeness…">
            <a:extLst>
              <a:ext uri="{FF2B5EF4-FFF2-40B4-BE49-F238E27FC236}">
                <a16:creationId xmlns:a16="http://schemas.microsoft.com/office/drawing/2014/main" id="{3ED4010B-94F1-4A14-BBC9-C9FFC07294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93760" y="2074863"/>
            <a:ext cx="8658013" cy="6732857"/>
          </a:xfrm>
          <a:prstGeom prst="rect">
            <a:avLst/>
          </a:prstGeom>
        </p:spPr>
        <p:txBody>
          <a:bodyPr>
            <a:normAutofit/>
          </a:bodyPr>
          <a:lstStyle>
            <a:lvl1pPr marL="212271" indent="-212271">
              <a:lnSpc>
                <a:spcPct val="150000"/>
              </a:lnSpc>
              <a:defRPr sz="2600"/>
            </a:lvl1pPr>
            <a:lvl2pPr marL="669471" indent="-212271">
              <a:lnSpc>
                <a:spcPct val="150000"/>
              </a:lnSpc>
              <a:defRPr sz="2600"/>
            </a:lvl2pPr>
          </a:lstStyle>
          <a:p>
            <a:pPr marL="228600" indent="-228600"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en-AT" sz="3100" b="1" dirty="0" smtClean="0">
                <a:solidFill>
                  <a:srgbClr val="026CB0"/>
                </a:solidFill>
                <a:latin typeface="Palatino Linotype" panose="02040502050505030304" pitchFamily="18" charset="0"/>
              </a:rPr>
              <a:t>Silicon Drift Detectors</a:t>
            </a:r>
            <a:endParaRPr lang="en-AT" sz="800" b="1" dirty="0" smtClean="0">
              <a:solidFill>
                <a:srgbClr val="026CB0"/>
              </a:solidFill>
              <a:latin typeface="Palatino Linotype" panose="02040502050505030304" pitchFamily="18" charset="0"/>
            </a:endParaRPr>
          </a:p>
          <a:p>
            <a:pPr marL="457200" lvl="1" indent="0">
              <a:buNone/>
            </a:pPr>
            <a:endParaRPr lang="en-GB" sz="24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lvl="1"/>
            <a:endParaRPr lang="en-GB" sz="3200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sp>
        <p:nvSpPr>
          <p:cNvPr id="24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55" y="2894265"/>
            <a:ext cx="7646506" cy="5452080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7834184" y="3163330"/>
            <a:ext cx="4144863" cy="52732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marL="342900" marR="0" indent="-3429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AT" sz="24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Palatino Linotype" panose="02040502050505030304" pitchFamily="18" charset="0"/>
              <a:sym typeface="Helvetica Neue"/>
            </a:endParaRPr>
          </a:p>
          <a:p>
            <a:pPr marL="342900" marR="0" indent="-3429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AT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Calibration measurement</a:t>
            </a:r>
            <a:r>
              <a:rPr kumimoji="0" lang="en-AT" sz="24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 in lab </a:t>
            </a:r>
            <a:r>
              <a:rPr kumimoji="0" lang="en-AT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with Fe-55 source and Ti foil</a:t>
            </a:r>
          </a:p>
          <a:p>
            <a:pPr marL="342900" marR="0" indent="-3429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en-AT" b="0" dirty="0">
              <a:latin typeface="Palatino Linotype" panose="02040502050505030304" pitchFamily="18" charset="0"/>
            </a:endParaRPr>
          </a:p>
          <a:p>
            <a:pPr marL="342900" marR="0" indent="-3429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AT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During run: calibration with X-ray source</a:t>
            </a:r>
          </a:p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lang="en-AT" b="0" dirty="0">
              <a:latin typeface="Palatino Linotype" panose="02040502050505030304" pitchFamily="18" charset="0"/>
            </a:endParaRPr>
          </a:p>
          <a:p>
            <a:pPr marL="342900" marR="0" indent="-3429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AT" b="0" dirty="0" smtClean="0">
                <a:latin typeface="Palatino Linotype" panose="02040502050505030304" pitchFamily="18" charset="0"/>
              </a:rPr>
              <a:t>Energy resolution at 6 keV and ~120 K of 145 eV (FWHM)</a:t>
            </a:r>
          </a:p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kumimoji="0" lang="en-AT" sz="24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Palatino Linotype" panose="02040502050505030304" pitchFamily="18" charset="0"/>
              <a:sym typeface="Helvetica Neue"/>
            </a:endParaRPr>
          </a:p>
          <a:p>
            <a:pPr marL="342900" marR="0" indent="-3429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AT" sz="24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Palatino Linotype" panose="02040502050505030304" pitchFamily="18" charset="0"/>
              <a:sym typeface="Helvetica Neue"/>
            </a:endParaRPr>
          </a:p>
          <a:p>
            <a:pPr marL="342900" marR="0" indent="-3429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Palatino Linotype" panose="0204050205050503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90385777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xotic kaonic atoms provide unique way to study strong interaction with strangeness…">
            <a:extLst>
              <a:ext uri="{FF2B5EF4-FFF2-40B4-BE49-F238E27FC236}">
                <a16:creationId xmlns:a16="http://schemas.microsoft.com/office/drawing/2014/main" id="{5C6BBC13-4543-442B-92AE-0CA6E6E0D6F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93762" y="2196558"/>
            <a:ext cx="6532409" cy="6560958"/>
          </a:xfrm>
          <a:prstGeom prst="rect">
            <a:avLst/>
          </a:prstGeom>
        </p:spPr>
        <p:txBody>
          <a:bodyPr numCol="1">
            <a:normAutofit/>
          </a:bodyPr>
          <a:lstStyle/>
          <a:p>
            <a:pPr marL="212271" indent="-212271">
              <a:lnSpc>
                <a:spcPct val="100000"/>
              </a:lnSpc>
              <a:defRPr sz="2600"/>
            </a:pPr>
            <a:r>
              <a:rPr lang="en-GB" sz="22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O</a:t>
            </a:r>
            <a:r>
              <a:rPr lang="en-AT" sz="22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uter layer of veto system</a:t>
            </a:r>
          </a:p>
          <a:p>
            <a:pPr marL="212271" indent="-212271">
              <a:lnSpc>
                <a:spcPct val="100000"/>
              </a:lnSpc>
              <a:defRPr sz="2600"/>
            </a:pPr>
            <a:r>
              <a:rPr lang="en-AT" sz="22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Distinction between kaon stops in gas and in surrounding material using </a:t>
            </a:r>
            <a:r>
              <a:rPr lang="en-AT" sz="22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timing information</a:t>
            </a:r>
          </a:p>
          <a:p>
            <a:pPr marL="212271" indent="-212271">
              <a:lnSpc>
                <a:spcPct val="100000"/>
              </a:lnSpc>
              <a:defRPr sz="2600"/>
            </a:pPr>
            <a:r>
              <a:rPr lang="en-AT" sz="22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Time resolution of </a:t>
            </a:r>
            <a:r>
              <a:rPr lang="en-AT" sz="22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&lt; 1 ns</a:t>
            </a:r>
            <a:r>
              <a:rPr lang="en-AT" sz="22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required</a:t>
            </a:r>
            <a:endParaRPr lang="en-AT" sz="22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marL="212271" indent="-212271">
              <a:lnSpc>
                <a:spcPct val="150000"/>
              </a:lnSpc>
              <a:defRPr sz="2600"/>
            </a:pPr>
            <a:r>
              <a:rPr lang="en-AT" sz="2400" b="1" dirty="0" smtClean="0">
                <a:solidFill>
                  <a:srgbClr val="0365C0"/>
                </a:solidFill>
                <a:latin typeface="Palatino Linotype" panose="02040502050505030304" pitchFamily="18" charset="0"/>
              </a:rPr>
              <a:t>Setup:</a:t>
            </a:r>
          </a:p>
          <a:p>
            <a:pPr marL="707571" lvl="1" indent="-212271">
              <a:lnSpc>
                <a:spcPct val="150000"/>
              </a:lnSpc>
              <a:defRPr sz="2600"/>
            </a:pPr>
            <a:r>
              <a:rPr lang="en-AT" sz="22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Plastic scintillators - read out on both ends by photomultipliers (PMTs) using light guides</a:t>
            </a:r>
          </a:p>
          <a:p>
            <a:pPr marL="707571" lvl="1" indent="-212271">
              <a:lnSpc>
                <a:spcPct val="100000"/>
              </a:lnSpc>
              <a:defRPr sz="2600"/>
            </a:pPr>
            <a:endParaRPr lang="en-AT" sz="2200" dirty="0" smtClean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marL="495300" lvl="1" indent="0">
              <a:lnSpc>
                <a:spcPct val="100000"/>
              </a:lnSpc>
              <a:buNone/>
              <a:defRPr sz="2600"/>
            </a:pPr>
            <a:endParaRPr lang="en-GB" sz="2200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306" name="image2.jpeg" descr="image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6CF23F5D-678C-4C5C-B92C-A7D665DD1EC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12</a:t>
            </a:fld>
            <a:endParaRPr lang="en-GB"/>
          </a:p>
        </p:txBody>
      </p:sp>
      <p:sp>
        <p:nvSpPr>
          <p:cNvPr id="10" name="DETECTOR SYSTEM">
            <a:extLst>
              <a:ext uri="{FF2B5EF4-FFF2-40B4-BE49-F238E27FC236}">
                <a16:creationId xmlns:a16="http://schemas.microsoft.com/office/drawing/2014/main" id="{BAF356F2-6ECA-43C4-851A-58A540050C2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3762" y="188912"/>
            <a:ext cx="11217276" cy="1885951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r>
              <a:rPr lang="de-AT" dirty="0" smtClean="0"/>
              <a:t>T</a:t>
            </a:r>
            <a:r>
              <a:rPr lang="en-AT" dirty="0" smtClean="0"/>
              <a:t>HE VETO-1 SYSTEM</a:t>
            </a:r>
            <a:endParaRPr dirty="0"/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24C5F77E-5B23-4ECE-A269-E74AF5EC1146}"/>
              </a:ext>
            </a:extLst>
          </p:cNvPr>
          <p:cNvSpPr/>
          <p:nvPr/>
        </p:nvSpPr>
        <p:spPr>
          <a:xfrm>
            <a:off x="464655" y="1580892"/>
            <a:ext cx="8637063" cy="1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sp>
        <p:nvSpPr>
          <p:cNvPr id="18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605791A9-A08B-4591-98BB-3EEDDBC830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808" y="2069164"/>
            <a:ext cx="4324682" cy="3133122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0B44AEFD-5A68-4CA3-9B27-0AD94A12475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9" r="8895"/>
          <a:stretch/>
        </p:blipFill>
        <p:spPr>
          <a:xfrm>
            <a:off x="8029063" y="5202286"/>
            <a:ext cx="3474175" cy="3963462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A495A99B-826A-4A06-A912-3DF5375A5D1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1"/>
          <a:stretch/>
        </p:blipFill>
        <p:spPr>
          <a:xfrm>
            <a:off x="588946" y="6170865"/>
            <a:ext cx="4710686" cy="3129503"/>
          </a:xfrm>
          <a:prstGeom prst="rect">
            <a:avLst/>
          </a:prstGeom>
        </p:spPr>
      </p:pic>
      <p:sp>
        <p:nvSpPr>
          <p:cNvPr id="23" name="exotic kaonic atoms provide unique way to study strong interaction with strangeness…">
            <a:extLst>
              <a:ext uri="{FF2B5EF4-FFF2-40B4-BE49-F238E27FC236}">
                <a16:creationId xmlns:a16="http://schemas.microsoft.com/office/drawing/2014/main" id="{94339D40-0031-408A-ADA8-B5E11C63F50C}"/>
              </a:ext>
            </a:extLst>
          </p:cNvPr>
          <p:cNvSpPr txBox="1">
            <a:spLocks/>
          </p:cNvSpPr>
          <p:nvPr/>
        </p:nvSpPr>
        <p:spPr>
          <a:xfrm>
            <a:off x="5321308" y="6267791"/>
            <a:ext cx="2265500" cy="2489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19" rIns="45719" bIns="45719" anchor="t">
            <a:normAutofit fontScale="55000" lnSpcReduction="20000"/>
          </a:bodyPr>
          <a:lstStyle>
            <a:lvl1pPr marL="212271" marR="0" indent="-212271" algn="l" defTabSz="914400" rtl="0" latinLnBrk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669471" marR="0" indent="-212271" algn="l" defTabSz="914400" rtl="0" latinLnBrk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1234439" marR="0" indent="-320039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2667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111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556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000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indent="0" algn="just" hangingPunct="1">
              <a:buFont typeface="Arial"/>
              <a:buNone/>
            </a:pPr>
            <a:endParaRPr lang="de-AT" sz="2000" dirty="0">
              <a:latin typeface="Trebuchet MS" panose="020B0603020202020204" pitchFamily="34" charset="0"/>
            </a:endParaRPr>
          </a:p>
          <a:p>
            <a:pPr algn="just" hangingPunct="1"/>
            <a:r>
              <a:rPr lang="de-AT" sz="2100" b="1" dirty="0">
                <a:solidFill>
                  <a:srgbClr val="00B800"/>
                </a:solidFill>
                <a:latin typeface="Trebuchet MS" panose="020B0603020202020204" pitchFamily="34" charset="0"/>
              </a:rPr>
              <a:t>K</a:t>
            </a:r>
            <a:r>
              <a:rPr lang="de-AT" sz="2100" b="1" baseline="30000" dirty="0">
                <a:solidFill>
                  <a:srgbClr val="00B800"/>
                </a:solidFill>
                <a:latin typeface="Trebuchet MS" panose="020B0603020202020204" pitchFamily="34" charset="0"/>
              </a:rPr>
              <a:t>+</a:t>
            </a:r>
            <a:r>
              <a:rPr lang="de-AT" sz="2100" b="1" dirty="0">
                <a:solidFill>
                  <a:srgbClr val="00B800"/>
                </a:solidFill>
                <a:latin typeface="Trebuchet MS" panose="020B0603020202020204" pitchFamily="34" charset="0"/>
              </a:rPr>
              <a:t> in </a:t>
            </a:r>
            <a:r>
              <a:rPr lang="de-AT" sz="2100" b="1" dirty="0" err="1">
                <a:solidFill>
                  <a:srgbClr val="00B800"/>
                </a:solidFill>
                <a:latin typeface="Trebuchet MS" panose="020B0603020202020204" pitchFamily="34" charset="0"/>
              </a:rPr>
              <a:t>bottom</a:t>
            </a:r>
            <a:r>
              <a:rPr lang="de-AT" sz="2100" b="1" dirty="0">
                <a:solidFill>
                  <a:srgbClr val="00B800"/>
                </a:solidFill>
                <a:latin typeface="Trebuchet MS" panose="020B0603020202020204" pitchFamily="34" charset="0"/>
              </a:rPr>
              <a:t> </a:t>
            </a:r>
            <a:r>
              <a:rPr lang="de-AT" sz="2100" b="1" dirty="0" err="1">
                <a:solidFill>
                  <a:srgbClr val="00B800"/>
                </a:solidFill>
                <a:latin typeface="Trebuchet MS" panose="020B0603020202020204" pitchFamily="34" charset="0"/>
              </a:rPr>
              <a:t>scintillator</a:t>
            </a:r>
            <a:r>
              <a:rPr lang="de-AT" sz="2100" b="1" dirty="0">
                <a:solidFill>
                  <a:srgbClr val="00B800"/>
                </a:solidFill>
                <a:latin typeface="Trebuchet MS" panose="020B0603020202020204" pitchFamily="34" charset="0"/>
              </a:rPr>
              <a:t> </a:t>
            </a:r>
            <a:r>
              <a:rPr lang="de-AT" sz="2100" b="1" dirty="0" err="1">
                <a:solidFill>
                  <a:srgbClr val="00B800"/>
                </a:solidFill>
                <a:latin typeface="Trebuchet MS" panose="020B0603020202020204" pitchFamily="34" charset="0"/>
              </a:rPr>
              <a:t>of</a:t>
            </a:r>
            <a:r>
              <a:rPr lang="de-AT" sz="2100" b="1" dirty="0">
                <a:solidFill>
                  <a:srgbClr val="00B800"/>
                </a:solidFill>
                <a:latin typeface="Trebuchet MS" panose="020B0603020202020204" pitchFamily="34" charset="0"/>
              </a:rPr>
              <a:t> </a:t>
            </a:r>
            <a:r>
              <a:rPr lang="de-AT" sz="2100" b="1" dirty="0" err="1">
                <a:solidFill>
                  <a:srgbClr val="00B800"/>
                </a:solidFill>
                <a:latin typeface="Trebuchet MS" panose="020B0603020202020204" pitchFamily="34" charset="0"/>
              </a:rPr>
              <a:t>kaon</a:t>
            </a:r>
            <a:r>
              <a:rPr lang="de-AT" sz="2100" b="1" dirty="0">
                <a:solidFill>
                  <a:srgbClr val="00B800"/>
                </a:solidFill>
                <a:latin typeface="Trebuchet MS" panose="020B0603020202020204" pitchFamily="34" charset="0"/>
              </a:rPr>
              <a:t> monitor</a:t>
            </a:r>
          </a:p>
          <a:p>
            <a:pPr algn="just" hangingPunct="1"/>
            <a:r>
              <a:rPr lang="de-AT" sz="2100" b="1" dirty="0">
                <a:solidFill>
                  <a:srgbClr val="FF0000"/>
                </a:solidFill>
                <a:latin typeface="Trebuchet MS" panose="020B0603020202020204" pitchFamily="34" charset="0"/>
              </a:rPr>
              <a:t>K</a:t>
            </a:r>
            <a:r>
              <a:rPr lang="de-AT" sz="2100" b="1" baseline="30000" dirty="0">
                <a:solidFill>
                  <a:srgbClr val="FF0000"/>
                </a:solidFill>
                <a:latin typeface="Trebuchet MS" panose="020B0603020202020204" pitchFamily="34" charset="0"/>
              </a:rPr>
              <a:t>-</a:t>
            </a:r>
            <a:r>
              <a:rPr lang="de-AT" sz="2100" b="1" dirty="0">
                <a:solidFill>
                  <a:srgbClr val="FF0000"/>
                </a:solidFill>
                <a:latin typeface="Trebuchet MS" panose="020B0603020202020204" pitchFamily="34" charset="0"/>
              </a:rPr>
              <a:t> in </a:t>
            </a:r>
            <a:r>
              <a:rPr lang="de-AT" sz="21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bottom</a:t>
            </a:r>
            <a:r>
              <a:rPr lang="de-AT" sz="21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de-AT" sz="21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scintillator</a:t>
            </a:r>
            <a:r>
              <a:rPr lang="de-AT" sz="21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de-AT" sz="21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of</a:t>
            </a:r>
            <a:r>
              <a:rPr lang="de-AT" sz="2100" b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de-AT" sz="2100" b="1" dirty="0" err="1">
                <a:solidFill>
                  <a:srgbClr val="FF0000"/>
                </a:solidFill>
                <a:latin typeface="Trebuchet MS" panose="020B0603020202020204" pitchFamily="34" charset="0"/>
              </a:rPr>
              <a:t>kaon</a:t>
            </a:r>
            <a:r>
              <a:rPr lang="de-AT" sz="2100" b="1" dirty="0">
                <a:solidFill>
                  <a:srgbClr val="FF0000"/>
                </a:solidFill>
                <a:latin typeface="Trebuchet MS" panose="020B0603020202020204" pitchFamily="34" charset="0"/>
              </a:rPr>
              <a:t> monitor</a:t>
            </a:r>
          </a:p>
          <a:p>
            <a:pPr algn="just" hangingPunct="1"/>
            <a:r>
              <a:rPr lang="de-AT" sz="2100" b="1" dirty="0" err="1">
                <a:solidFill>
                  <a:srgbClr val="0345C9"/>
                </a:solidFill>
                <a:latin typeface="Trebuchet MS" panose="020B0603020202020204" pitchFamily="34" charset="0"/>
              </a:rPr>
              <a:t>Neither</a:t>
            </a:r>
            <a:r>
              <a:rPr lang="de-AT" sz="2100" b="1" dirty="0">
                <a:solidFill>
                  <a:srgbClr val="0345C9"/>
                </a:solidFill>
                <a:latin typeface="Trebuchet MS" panose="020B0603020202020204" pitchFamily="34" charset="0"/>
              </a:rPr>
              <a:t> K</a:t>
            </a:r>
            <a:r>
              <a:rPr lang="de-AT" sz="2100" b="1" baseline="30000" dirty="0">
                <a:solidFill>
                  <a:srgbClr val="0345C9"/>
                </a:solidFill>
                <a:latin typeface="Trebuchet MS" panose="020B0603020202020204" pitchFamily="34" charset="0"/>
              </a:rPr>
              <a:t>+</a:t>
            </a:r>
            <a:r>
              <a:rPr lang="de-AT" sz="2100" b="1" dirty="0">
                <a:solidFill>
                  <a:srgbClr val="0345C9"/>
                </a:solidFill>
                <a:latin typeface="Trebuchet MS" panose="020B0603020202020204" pitchFamily="34" charset="0"/>
              </a:rPr>
              <a:t> </a:t>
            </a:r>
            <a:r>
              <a:rPr lang="de-AT" sz="2100" b="1" dirty="0" err="1">
                <a:solidFill>
                  <a:srgbClr val="0345C9"/>
                </a:solidFill>
                <a:latin typeface="Trebuchet MS" panose="020B0603020202020204" pitchFamily="34" charset="0"/>
              </a:rPr>
              <a:t>nor</a:t>
            </a:r>
            <a:r>
              <a:rPr lang="de-AT" sz="2100" b="1" dirty="0">
                <a:solidFill>
                  <a:srgbClr val="0345C9"/>
                </a:solidFill>
                <a:latin typeface="Trebuchet MS" panose="020B0603020202020204" pitchFamily="34" charset="0"/>
              </a:rPr>
              <a:t> K</a:t>
            </a:r>
            <a:r>
              <a:rPr lang="de-AT" sz="2100" b="1" baseline="30000" dirty="0">
                <a:solidFill>
                  <a:srgbClr val="0345C9"/>
                </a:solidFill>
                <a:latin typeface="Trebuchet MS" panose="020B0603020202020204" pitchFamily="34" charset="0"/>
              </a:rPr>
              <a:t>-</a:t>
            </a:r>
            <a:r>
              <a:rPr lang="de-AT" sz="2100" b="1" dirty="0">
                <a:solidFill>
                  <a:srgbClr val="0345C9"/>
                </a:solidFill>
                <a:latin typeface="Trebuchet MS" panose="020B0603020202020204" pitchFamily="34" charset="0"/>
              </a:rPr>
              <a:t> </a:t>
            </a:r>
            <a:r>
              <a:rPr lang="de-AT" sz="2100" b="1" dirty="0" err="1">
                <a:solidFill>
                  <a:srgbClr val="0345C9"/>
                </a:solidFill>
                <a:latin typeface="Trebuchet MS" panose="020B0603020202020204" pitchFamily="34" charset="0"/>
              </a:rPr>
              <a:t>detected</a:t>
            </a:r>
            <a:endParaRPr lang="de-AT" sz="2100" b="1" dirty="0">
              <a:solidFill>
                <a:srgbClr val="0345C9"/>
              </a:solidFill>
              <a:latin typeface="Trebuchet MS" panose="020B0603020202020204" pitchFamily="34" charset="0"/>
            </a:endParaRPr>
          </a:p>
          <a:p>
            <a:pPr algn="just" hangingPunct="1"/>
            <a:r>
              <a:rPr lang="de-AT" sz="2100" b="1" dirty="0" err="1">
                <a:latin typeface="Trebuchet MS" panose="020B0603020202020204" pitchFamily="34" charset="0"/>
              </a:rPr>
              <a:t>Sum</a:t>
            </a:r>
            <a:r>
              <a:rPr lang="de-AT" sz="2100" b="1" dirty="0">
                <a:latin typeface="Trebuchet MS" panose="020B0603020202020204" pitchFamily="34" charset="0"/>
              </a:rPr>
              <a:t> </a:t>
            </a:r>
            <a:r>
              <a:rPr lang="de-AT" sz="2100" b="1" dirty="0" err="1">
                <a:latin typeface="Trebuchet MS" panose="020B0603020202020204" pitchFamily="34" charset="0"/>
              </a:rPr>
              <a:t>of</a:t>
            </a:r>
            <a:r>
              <a:rPr lang="de-AT" sz="2100" b="1" dirty="0">
                <a:latin typeface="Trebuchet MS" panose="020B0603020202020204" pitchFamily="34" charset="0"/>
              </a:rPr>
              <a:t> all </a:t>
            </a:r>
            <a:r>
              <a:rPr lang="de-AT" sz="2100" b="1" dirty="0" err="1">
                <a:latin typeface="Trebuchet MS" panose="020B0603020202020204" pitchFamily="34" charset="0"/>
              </a:rPr>
              <a:t>distributions</a:t>
            </a:r>
            <a:endParaRPr lang="de-AT" sz="2100" b="1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19260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" name="image2.jpeg" descr="image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3EF39E18-351D-4014-ADE0-101195527DF1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13</a:t>
            </a:fld>
            <a:endParaRPr lang="en-GB"/>
          </a:p>
        </p:txBody>
      </p:sp>
      <p:sp>
        <p:nvSpPr>
          <p:cNvPr id="9" name="DETECTOR SYSTEM">
            <a:extLst>
              <a:ext uri="{FF2B5EF4-FFF2-40B4-BE49-F238E27FC236}">
                <a16:creationId xmlns:a16="http://schemas.microsoft.com/office/drawing/2014/main" id="{05404453-DF81-450E-B69C-C473CF980C0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3762" y="188912"/>
            <a:ext cx="11217276" cy="1885951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r>
              <a:rPr lang="de-AT" dirty="0" smtClean="0"/>
              <a:t>T</a:t>
            </a:r>
            <a:r>
              <a:rPr lang="en-AT" dirty="0" smtClean="0"/>
              <a:t>HE VETO-2 </a:t>
            </a:r>
            <a:r>
              <a:rPr lang="en-AT" dirty="0"/>
              <a:t>SYSTEM</a:t>
            </a:r>
            <a:endParaRPr dirty="0"/>
          </a:p>
        </p:txBody>
      </p:sp>
      <p:sp>
        <p:nvSpPr>
          <p:cNvPr id="10" name="Line">
            <a:extLst>
              <a:ext uri="{FF2B5EF4-FFF2-40B4-BE49-F238E27FC236}">
                <a16:creationId xmlns:a16="http://schemas.microsoft.com/office/drawing/2014/main" id="{E540EB3B-7EBA-41B1-9BA2-45EDC9DB9199}"/>
              </a:ext>
            </a:extLst>
          </p:cNvPr>
          <p:cNvSpPr/>
          <p:nvPr/>
        </p:nvSpPr>
        <p:spPr>
          <a:xfrm>
            <a:off x="464655" y="1580892"/>
            <a:ext cx="8637063" cy="1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2665ADE1-EB53-4E72-87CD-A9153914EBEA}"/>
              </a:ext>
            </a:extLst>
          </p:cNvPr>
          <p:cNvSpPr/>
          <p:nvPr/>
        </p:nvSpPr>
        <p:spPr>
          <a:xfrm>
            <a:off x="5636301" y="2196501"/>
            <a:ext cx="104931" cy="108806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 cap="flat">
            <a:noFill/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F1F5BC2C-C984-48D5-8968-44A23FE0632A}"/>
              </a:ext>
            </a:extLst>
          </p:cNvPr>
          <p:cNvCxnSpPr>
            <a:cxnSpLocks/>
          </p:cNvCxnSpPr>
          <p:nvPr/>
        </p:nvCxnSpPr>
        <p:spPr>
          <a:xfrm>
            <a:off x="2788170" y="2740532"/>
            <a:ext cx="5636302" cy="0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olid"/>
            <a:miter lim="400000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0DFAFB6B-60EB-4334-B284-0E17D20D8004}"/>
              </a:ext>
            </a:extLst>
          </p:cNvPr>
          <p:cNvGrpSpPr/>
          <p:nvPr/>
        </p:nvGrpSpPr>
        <p:grpSpPr>
          <a:xfrm>
            <a:off x="2788170" y="3406201"/>
            <a:ext cx="5636302" cy="1430927"/>
            <a:chOff x="2788170" y="3406201"/>
            <a:chExt cx="5636302" cy="1430927"/>
          </a:xfrm>
        </p:grpSpPr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C0322BBB-D9A2-4429-92D3-039FB1783AAF}"/>
                </a:ext>
              </a:extLst>
            </p:cNvPr>
            <p:cNvSpPr/>
            <p:nvPr/>
          </p:nvSpPr>
          <p:spPr>
            <a:xfrm>
              <a:off x="5636301" y="3749066"/>
              <a:ext cx="104931" cy="108806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cxnSp>
          <p:nvCxnSpPr>
            <p:cNvPr id="15" name="Gerade Verbindung mit Pfeil 14">
              <a:extLst>
                <a:ext uri="{FF2B5EF4-FFF2-40B4-BE49-F238E27FC236}">
                  <a16:creationId xmlns:a16="http://schemas.microsoft.com/office/drawing/2014/main" id="{13D85A6C-434F-4842-81F6-C7B3CD9D0752}"/>
                </a:ext>
              </a:extLst>
            </p:cNvPr>
            <p:cNvCxnSpPr/>
            <p:nvPr/>
          </p:nvCxnSpPr>
          <p:spPr>
            <a:xfrm flipV="1">
              <a:off x="2788170" y="3406201"/>
              <a:ext cx="5636302" cy="785399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28" name="Textfeld 27">
            <a:extLst>
              <a:ext uri="{FF2B5EF4-FFF2-40B4-BE49-F238E27FC236}">
                <a16:creationId xmlns:a16="http://schemas.microsoft.com/office/drawing/2014/main" id="{6800D892-4D68-480F-8FF6-2F28ACD6B397}"/>
              </a:ext>
            </a:extLst>
          </p:cNvPr>
          <p:cNvSpPr txBox="1"/>
          <p:nvPr/>
        </p:nvSpPr>
        <p:spPr>
          <a:xfrm>
            <a:off x="2121109" y="2449289"/>
            <a:ext cx="464694" cy="5027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l-GR" sz="2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π</a:t>
            </a:r>
            <a:endParaRPr kumimoji="0" lang="en-GB" sz="2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Palatino Linotype" panose="02040502050505030304" pitchFamily="18" charset="0"/>
              <a:sym typeface="Helvetica Neue"/>
            </a:endParaRP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158E1037-D083-4B19-85EB-58B404554C93}"/>
              </a:ext>
            </a:extLst>
          </p:cNvPr>
          <p:cNvSpPr txBox="1"/>
          <p:nvPr/>
        </p:nvSpPr>
        <p:spPr>
          <a:xfrm>
            <a:off x="2121109" y="3885838"/>
            <a:ext cx="464694" cy="5027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l-GR" sz="2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π</a:t>
            </a:r>
            <a:endParaRPr kumimoji="0" lang="en-GB" sz="2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Palatino Linotype" panose="02040502050505030304" pitchFamily="18" charset="0"/>
              <a:sym typeface="Helvetica Neue"/>
            </a:endParaRP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69C71BE3-6FF8-4597-B77D-37568EE3C5A4}"/>
              </a:ext>
            </a:extLst>
          </p:cNvPr>
          <p:cNvSpPr txBox="1"/>
          <p:nvPr/>
        </p:nvSpPr>
        <p:spPr>
          <a:xfrm>
            <a:off x="2121109" y="5132743"/>
            <a:ext cx="464694" cy="5027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l-GR" sz="2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π</a:t>
            </a:r>
            <a:endParaRPr kumimoji="0" lang="en-GB" sz="2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Palatino Linotype" panose="02040502050505030304" pitchFamily="18" charset="0"/>
              <a:sym typeface="Helvetica Neue"/>
            </a:endParaRP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4F6DC5EE-7E0F-45DD-BED6-1FFB404219BE}"/>
              </a:ext>
            </a:extLst>
          </p:cNvPr>
          <p:cNvSpPr txBox="1"/>
          <p:nvPr/>
        </p:nvSpPr>
        <p:spPr>
          <a:xfrm>
            <a:off x="2139638" y="7054397"/>
            <a:ext cx="464694" cy="5027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l-GR" sz="2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π</a:t>
            </a:r>
            <a:endParaRPr kumimoji="0" lang="en-GB" sz="2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Palatino Linotype" panose="02040502050505030304" pitchFamily="18" charset="0"/>
              <a:sym typeface="Helvetica Neue"/>
            </a:endParaRPr>
          </a:p>
        </p:txBody>
      </p: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81F70E42-FC76-4506-B0CC-D18551084406}"/>
              </a:ext>
            </a:extLst>
          </p:cNvPr>
          <p:cNvGrpSpPr/>
          <p:nvPr/>
        </p:nvGrpSpPr>
        <p:grpSpPr>
          <a:xfrm>
            <a:off x="2788170" y="5231082"/>
            <a:ext cx="5636302" cy="1886855"/>
            <a:chOff x="2788170" y="5231082"/>
            <a:chExt cx="5636302" cy="1886855"/>
          </a:xfrm>
        </p:grpSpPr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BAE24061-0D2D-4A13-A19D-3B96A63D605D}"/>
                </a:ext>
              </a:extLst>
            </p:cNvPr>
            <p:cNvSpPr/>
            <p:nvPr/>
          </p:nvSpPr>
          <p:spPr>
            <a:xfrm>
              <a:off x="5359399" y="5231082"/>
              <a:ext cx="658731" cy="188685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D75A4F78-26A2-4BDD-88CC-726C91B06AB5}"/>
                </a:ext>
              </a:extLst>
            </p:cNvPr>
            <p:cNvSpPr/>
            <p:nvPr/>
          </p:nvSpPr>
          <p:spPr>
            <a:xfrm>
              <a:off x="5636300" y="5630479"/>
              <a:ext cx="104931" cy="108806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cxnSp>
          <p:nvCxnSpPr>
            <p:cNvPr id="22" name="Gerade Verbindung mit Pfeil 21">
              <a:extLst>
                <a:ext uri="{FF2B5EF4-FFF2-40B4-BE49-F238E27FC236}">
                  <a16:creationId xmlns:a16="http://schemas.microsoft.com/office/drawing/2014/main" id="{06482AA2-E911-44C3-AC08-EA131ACD2FF6}"/>
                </a:ext>
              </a:extLst>
            </p:cNvPr>
            <p:cNvCxnSpPr/>
            <p:nvPr/>
          </p:nvCxnSpPr>
          <p:spPr>
            <a:xfrm>
              <a:off x="2788170" y="5471410"/>
              <a:ext cx="5636302" cy="0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3" name="Gerade Verbindung mit Pfeil 32">
              <a:extLst>
                <a:ext uri="{FF2B5EF4-FFF2-40B4-BE49-F238E27FC236}">
                  <a16:creationId xmlns:a16="http://schemas.microsoft.com/office/drawing/2014/main" id="{04920073-B543-4A87-8413-4F82FFA2810B}"/>
                </a:ext>
              </a:extLst>
            </p:cNvPr>
            <p:cNvCxnSpPr/>
            <p:nvPr/>
          </p:nvCxnSpPr>
          <p:spPr>
            <a:xfrm flipH="1">
              <a:off x="5741231" y="5471410"/>
              <a:ext cx="104933" cy="374754"/>
            </a:xfrm>
            <a:prstGeom prst="straightConnector1">
              <a:avLst/>
            </a:prstGeom>
            <a:noFill/>
            <a:ln w="25400" cap="flat">
              <a:solidFill>
                <a:srgbClr val="FF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8539C0F9-80DA-4DBD-85B0-0238403B17E6}"/>
              </a:ext>
            </a:extLst>
          </p:cNvPr>
          <p:cNvGrpSpPr/>
          <p:nvPr/>
        </p:nvGrpSpPr>
        <p:grpSpPr>
          <a:xfrm>
            <a:off x="2788170" y="6942352"/>
            <a:ext cx="5810890" cy="1711270"/>
            <a:chOff x="2788170" y="6942352"/>
            <a:chExt cx="5810890" cy="1711270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551D3465-3260-4CD7-999B-AADE7B29A174}"/>
                </a:ext>
              </a:extLst>
            </p:cNvPr>
            <p:cNvSpPr/>
            <p:nvPr/>
          </p:nvSpPr>
          <p:spPr>
            <a:xfrm>
              <a:off x="5636300" y="7557099"/>
              <a:ext cx="104931" cy="108806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44F5E263-1AC5-433B-A235-F2D797586F5B}"/>
                </a:ext>
              </a:extLst>
            </p:cNvPr>
            <p:cNvSpPr/>
            <p:nvPr/>
          </p:nvSpPr>
          <p:spPr>
            <a:xfrm>
              <a:off x="7507843" y="6942352"/>
              <a:ext cx="1091217" cy="171127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cxnSp>
          <p:nvCxnSpPr>
            <p:cNvPr id="26" name="Gerade Verbindung mit Pfeil 25">
              <a:extLst>
                <a:ext uri="{FF2B5EF4-FFF2-40B4-BE49-F238E27FC236}">
                  <a16:creationId xmlns:a16="http://schemas.microsoft.com/office/drawing/2014/main" id="{F3FB293A-CC04-416C-9E1E-9ECF0E79E800}"/>
                </a:ext>
              </a:extLst>
            </p:cNvPr>
            <p:cNvCxnSpPr>
              <a:cxnSpLocks/>
            </p:cNvCxnSpPr>
            <p:nvPr/>
          </p:nvCxnSpPr>
          <p:spPr>
            <a:xfrm>
              <a:off x="2788170" y="7405141"/>
              <a:ext cx="5531371" cy="0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5" name="Gerade Verbindung mit Pfeil 34">
              <a:extLst>
                <a:ext uri="{FF2B5EF4-FFF2-40B4-BE49-F238E27FC236}">
                  <a16:creationId xmlns:a16="http://schemas.microsoft.com/office/drawing/2014/main" id="{91A89F85-3FA9-4060-899F-CB5BA1CF99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41231" y="7405141"/>
              <a:ext cx="2470314" cy="1128037"/>
            </a:xfrm>
            <a:prstGeom prst="straightConnector1">
              <a:avLst/>
            </a:prstGeom>
            <a:noFill/>
            <a:ln w="25400" cap="flat">
              <a:solidFill>
                <a:srgbClr val="FF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37" name="Textfeld 36">
            <a:extLst>
              <a:ext uri="{FF2B5EF4-FFF2-40B4-BE49-F238E27FC236}">
                <a16:creationId xmlns:a16="http://schemas.microsoft.com/office/drawing/2014/main" id="{3C1DCCC1-AD39-45E1-9093-9C8088B8DCC8}"/>
              </a:ext>
            </a:extLst>
          </p:cNvPr>
          <p:cNvSpPr txBox="1"/>
          <p:nvPr/>
        </p:nvSpPr>
        <p:spPr>
          <a:xfrm>
            <a:off x="9497527" y="2473424"/>
            <a:ext cx="1870705" cy="5027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AT" sz="2600" dirty="0">
                <a:latin typeface="Palatino Linotype" panose="02040502050505030304" pitchFamily="18" charset="0"/>
              </a:rPr>
              <a:t>l</a:t>
            </a:r>
            <a:r>
              <a:rPr kumimoji="0" lang="de-AT" sz="26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arge </a:t>
            </a:r>
            <a:r>
              <a:rPr kumimoji="0" lang="de-AT" sz="260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sign</a:t>
            </a:r>
            <a:r>
              <a:rPr lang="de-AT" sz="2600" dirty="0" err="1">
                <a:latin typeface="Palatino Linotype" panose="02040502050505030304" pitchFamily="18" charset="0"/>
              </a:rPr>
              <a:t>al</a:t>
            </a:r>
            <a:endParaRPr kumimoji="0" lang="en-GB" sz="26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Palatino Linotype" panose="02040502050505030304" pitchFamily="18" charset="0"/>
              <a:sym typeface="Helvetica Neue"/>
            </a:endParaRP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6246D1EB-CA30-4677-8226-3781078D8233}"/>
              </a:ext>
            </a:extLst>
          </p:cNvPr>
          <p:cNvSpPr txBox="1"/>
          <p:nvPr/>
        </p:nvSpPr>
        <p:spPr>
          <a:xfrm>
            <a:off x="8744131" y="5610202"/>
            <a:ext cx="3621184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AT" b="0" dirty="0" smtClean="0">
                <a:latin typeface="Palatino Linotype" panose="02040502050505030304" pitchFamily="18" charset="0"/>
              </a:rPr>
              <a:t>(2) </a:t>
            </a:r>
            <a:r>
              <a:rPr lang="de-AT" b="0" dirty="0" smtClean="0">
                <a:latin typeface="Palatino Linotype" panose="02040502050505030304" pitchFamily="18" charset="0"/>
              </a:rPr>
              <a:t>d</a:t>
            </a:r>
            <a:r>
              <a:rPr kumimoji="0" lang="de-AT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elta-</a:t>
            </a:r>
            <a:r>
              <a:rPr kumimoji="0" lang="de-AT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ray</a:t>
            </a:r>
            <a:r>
              <a:rPr kumimoji="0" lang="de-AT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 </a:t>
            </a:r>
            <a:r>
              <a:rPr kumimoji="0" lang="de-AT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(knock-on e</a:t>
            </a:r>
            <a:r>
              <a:rPr kumimoji="0" lang="de-AT" b="0" i="0" u="none" strike="noStrike" cap="none" spc="0" normalizeH="0" baseline="3000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-</a:t>
            </a:r>
            <a:r>
              <a:rPr kumimoji="0" lang="de-AT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)</a:t>
            </a:r>
            <a:endParaRPr kumimoji="0" lang="en-GB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Palatino Linotype" panose="02040502050505030304" pitchFamily="18" charset="0"/>
              <a:sym typeface="Helvetica Neue"/>
            </a:endParaRP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CDD58C1F-83FF-4F4A-BA47-FF010119A7B7}"/>
              </a:ext>
            </a:extLst>
          </p:cNvPr>
          <p:cNvSpPr txBox="1"/>
          <p:nvPr/>
        </p:nvSpPr>
        <p:spPr>
          <a:xfrm>
            <a:off x="8801979" y="7305748"/>
            <a:ext cx="3504164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AT" b="0" dirty="0" smtClean="0">
                <a:latin typeface="Palatino Linotype" panose="02040502050505030304" pitchFamily="18" charset="0"/>
              </a:rPr>
              <a:t>(3) </a:t>
            </a:r>
            <a:r>
              <a:rPr lang="de-AT" b="0" dirty="0" err="1" smtClean="0">
                <a:latin typeface="Palatino Linotype" panose="02040502050505030304" pitchFamily="18" charset="0"/>
              </a:rPr>
              <a:t>s</a:t>
            </a:r>
            <a:r>
              <a:rPr kumimoji="0" lang="de-AT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econdary</a:t>
            </a:r>
            <a:r>
              <a:rPr kumimoji="0" lang="de-AT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 </a:t>
            </a:r>
            <a:r>
              <a:rPr kumimoji="0" lang="de-AT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X-</a:t>
            </a:r>
            <a:r>
              <a:rPr kumimoji="0" lang="de-AT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ray</a:t>
            </a:r>
            <a:r>
              <a:rPr kumimoji="0" lang="de-AT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 </a:t>
            </a:r>
            <a:r>
              <a:rPr kumimoji="0" lang="de-AT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or</a:t>
            </a:r>
            <a:r>
              <a:rPr kumimoji="0" lang="de-AT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 e</a:t>
            </a:r>
            <a:r>
              <a:rPr kumimoji="0" lang="de-AT" b="0" i="0" u="none" strike="noStrike" cap="none" spc="0" normalizeH="0" baseline="3000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-</a:t>
            </a:r>
            <a:r>
              <a:rPr kumimoji="0" lang="de-AT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 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from</a:t>
            </a:r>
            <a:r>
              <a:rPr kumimoji="0" lang="de-AT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 </a:t>
            </a:r>
            <a:r>
              <a:rPr kumimoji="0" lang="de-AT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setup</a:t>
            </a:r>
            <a:endParaRPr kumimoji="0" lang="en-GB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Palatino Linotype" panose="02040502050505030304" pitchFamily="18" charset="0"/>
              <a:sym typeface="Helvetica Neue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CAD2F2B-5E29-41C1-BE9E-BCD3DCD756D3}"/>
              </a:ext>
            </a:extLst>
          </p:cNvPr>
          <p:cNvSpPr txBox="1"/>
          <p:nvPr/>
        </p:nvSpPr>
        <p:spPr>
          <a:xfrm>
            <a:off x="5169729" y="1774460"/>
            <a:ext cx="1038070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SDD</a:t>
            </a:r>
            <a:endParaRPr kumimoji="0" lang="en-GB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Palatino Linotype" panose="02040502050505030304" pitchFamily="18" charset="0"/>
              <a:sym typeface="Helvetica Neue"/>
            </a:endParaRPr>
          </a:p>
        </p:txBody>
      </p:sp>
      <p:pic>
        <p:nvPicPr>
          <p:cNvPr id="34" name="Grafik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sp>
        <p:nvSpPr>
          <p:cNvPr id="44" name="Textfeld 43">
            <a:extLst>
              <a:ext uri="{FF2B5EF4-FFF2-40B4-BE49-F238E27FC236}">
                <a16:creationId xmlns:a16="http://schemas.microsoft.com/office/drawing/2014/main" id="{9699206F-38B2-43E6-BC00-C7E7CCD5C4F7}"/>
              </a:ext>
            </a:extLst>
          </p:cNvPr>
          <p:cNvSpPr txBox="1"/>
          <p:nvPr/>
        </p:nvSpPr>
        <p:spPr>
          <a:xfrm>
            <a:off x="8193378" y="3584082"/>
            <a:ext cx="4203074" cy="9028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AT" sz="2600" dirty="0" err="1">
                <a:latin typeface="Palatino Linotype" panose="02040502050505030304" pitchFamily="18" charset="0"/>
              </a:rPr>
              <a:t>s</a:t>
            </a:r>
            <a:r>
              <a:rPr kumimoji="0" lang="de-AT" sz="260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ignal</a:t>
            </a:r>
            <a:r>
              <a:rPr kumimoji="0" lang="de-AT" sz="260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 in </a:t>
            </a:r>
            <a:r>
              <a:rPr kumimoji="0" lang="de-AT" sz="260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region</a:t>
            </a:r>
            <a:r>
              <a:rPr kumimoji="0" lang="de-AT" sz="260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 </a:t>
            </a:r>
            <a:r>
              <a:rPr kumimoji="0" lang="de-AT" sz="260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of</a:t>
            </a:r>
            <a:r>
              <a:rPr kumimoji="0" lang="de-AT" sz="260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 </a:t>
            </a:r>
            <a:r>
              <a:rPr kumimoji="0" lang="de-AT" sz="260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interest</a:t>
            </a:r>
            <a:r>
              <a:rPr kumimoji="0" lang="en-AT" sz="260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: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AT" b="0" dirty="0" smtClean="0">
                <a:latin typeface="Palatino Linotype" panose="02040502050505030304" pitchFamily="18" charset="0"/>
              </a:rPr>
              <a:t>(1) edge of active area</a:t>
            </a:r>
            <a:endParaRPr kumimoji="0" lang="en-GB" b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Palatino Linotype" panose="02040502050505030304" pitchFamily="18" charset="0"/>
              <a:sym typeface="Helvetica Neue"/>
            </a:endParaRPr>
          </a:p>
        </p:txBody>
      </p:sp>
      <p:sp>
        <p:nvSpPr>
          <p:cNvPr id="38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7047651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image2.jpeg" descr="image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4EC6760D-0BA2-413E-93C3-6C76AB41699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14</a:t>
            </a:fld>
            <a:endParaRPr lang="en-GB"/>
          </a:p>
        </p:txBody>
      </p:sp>
      <p:sp>
        <p:nvSpPr>
          <p:cNvPr id="10" name="DETECTOR SYSTEM">
            <a:extLst>
              <a:ext uri="{FF2B5EF4-FFF2-40B4-BE49-F238E27FC236}">
                <a16:creationId xmlns:a16="http://schemas.microsoft.com/office/drawing/2014/main" id="{5F73CD4E-67C5-4F19-9420-4887CEA7F93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3762" y="188912"/>
            <a:ext cx="11217276" cy="1885951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r>
              <a:rPr lang="de-AT" dirty="0" smtClean="0"/>
              <a:t>T</a:t>
            </a:r>
            <a:r>
              <a:rPr lang="en-AT" dirty="0" smtClean="0"/>
              <a:t>HE VETO-2 SYSTEM</a:t>
            </a:r>
            <a:endParaRPr dirty="0"/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65DBB54E-955E-474A-BAF6-84057909A337}"/>
              </a:ext>
            </a:extLst>
          </p:cNvPr>
          <p:cNvSpPr/>
          <p:nvPr/>
        </p:nvSpPr>
        <p:spPr>
          <a:xfrm>
            <a:off x="464655" y="1580892"/>
            <a:ext cx="8637063" cy="1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sp>
        <p:nvSpPr>
          <p:cNvPr id="8" name="exotic kaonic atoms provide unique way to study strong interaction with strangeness…">
            <a:extLst>
              <a:ext uri="{FF2B5EF4-FFF2-40B4-BE49-F238E27FC236}">
                <a16:creationId xmlns:a16="http://schemas.microsoft.com/office/drawing/2014/main" id="{3ED4010B-94F1-4A14-BBC9-C9FFC07294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93762" y="2074863"/>
            <a:ext cx="7076346" cy="6732857"/>
          </a:xfrm>
          <a:prstGeom prst="rect">
            <a:avLst/>
          </a:prstGeom>
        </p:spPr>
        <p:txBody>
          <a:bodyPr>
            <a:normAutofit/>
          </a:bodyPr>
          <a:lstStyle>
            <a:lvl1pPr marL="212271" indent="-212271">
              <a:lnSpc>
                <a:spcPct val="150000"/>
              </a:lnSpc>
              <a:defRPr sz="2600"/>
            </a:lvl1pPr>
            <a:lvl2pPr marL="669471" indent="-212271">
              <a:lnSpc>
                <a:spcPct val="150000"/>
              </a:lnSpc>
              <a:defRPr sz="2600"/>
            </a:lvl2pPr>
          </a:lstStyle>
          <a:p>
            <a:pPr marL="228600" indent="-228600">
              <a:lnSpc>
                <a:spcPct val="100000"/>
              </a:lnSpc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en-AT" sz="2200" dirty="0" smtClean="0">
                <a:latin typeface="Palatino Linotype" panose="02040502050505030304" pitchFamily="18" charset="0"/>
              </a:rPr>
              <a:t>Inner layer of veto system</a:t>
            </a:r>
          </a:p>
          <a:p>
            <a:pPr marL="228600" indent="-228600">
              <a:lnSpc>
                <a:spcPct val="100000"/>
              </a:lnSpc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en-AT" sz="2200" dirty="0" smtClean="0">
                <a:latin typeface="Palatino Linotype" panose="02040502050505030304" pitchFamily="18" charset="0"/>
              </a:rPr>
              <a:t>Supression of MIP signals in region of interest using </a:t>
            </a:r>
            <a:r>
              <a:rPr lang="en-AT" sz="22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spatial correlation</a:t>
            </a:r>
          </a:p>
          <a:p>
            <a:pPr marL="228600" lvl="1" indent="-228600">
              <a:lnSpc>
                <a:spcPct val="100000"/>
              </a:lnSpc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en-AT" sz="2200" dirty="0">
                <a:solidFill>
                  <a:schemeClr val="tx1"/>
                </a:solidFill>
                <a:latin typeface="Palatino Linotype" panose="02040502050505030304" pitchFamily="18" charset="0"/>
              </a:rPr>
              <a:t>Detection efficiency of (99.1 ± 0.2)% </a:t>
            </a:r>
            <a:endParaRPr lang="en-AT" sz="22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marL="228600" indent="-228600">
              <a:lnSpc>
                <a:spcPct val="100000"/>
              </a:lnSpc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en-AT" sz="2400" b="1" dirty="0" smtClean="0">
                <a:solidFill>
                  <a:srgbClr val="0365C0"/>
                </a:solidFill>
                <a:latin typeface="Palatino Linotype" panose="02040502050505030304" pitchFamily="18" charset="0"/>
              </a:rPr>
              <a:t>Setup:</a:t>
            </a:r>
          </a:p>
          <a:p>
            <a:pPr marL="685800" lvl="1" indent="-228600">
              <a:lnSpc>
                <a:spcPct val="100000"/>
              </a:lnSpc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en-AT" sz="2200" dirty="0" smtClean="0">
                <a:latin typeface="Palatino Linotype" panose="02040502050505030304" pitchFamily="18" charset="0"/>
              </a:rPr>
              <a:t>96</a:t>
            </a:r>
            <a:r>
              <a:rPr lang="en-GB" sz="2200" dirty="0" smtClean="0">
                <a:latin typeface="Palatino Linotype" panose="02040502050505030304" pitchFamily="18" charset="0"/>
              </a:rPr>
              <a:t> </a:t>
            </a:r>
            <a:r>
              <a:rPr lang="en-GB" sz="2200" dirty="0">
                <a:latin typeface="Palatino Linotype" panose="02040502050505030304" pitchFamily="18" charset="0"/>
              </a:rPr>
              <a:t>plastic </a:t>
            </a:r>
            <a:r>
              <a:rPr lang="en-GB" sz="2200" dirty="0" smtClean="0">
                <a:latin typeface="Palatino Linotype" panose="02040502050505030304" pitchFamily="18" charset="0"/>
              </a:rPr>
              <a:t>scintillators</a:t>
            </a:r>
            <a:r>
              <a:rPr lang="en-AT" sz="2200" dirty="0" smtClean="0">
                <a:latin typeface="Palatino Linotype" panose="02040502050505030304" pitchFamily="18" charset="0"/>
              </a:rPr>
              <a:t> read out by </a:t>
            </a:r>
          </a:p>
          <a:p>
            <a:pPr marL="685800" lvl="1" indent="-228600">
              <a:lnSpc>
                <a:spcPct val="100000"/>
              </a:lnSpc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en-AT" sz="2200" dirty="0" smtClean="0">
                <a:latin typeface="Palatino Linotype" panose="02040502050505030304" pitchFamily="18" charset="0"/>
              </a:rPr>
              <a:t>96 exchangable SiPMs</a:t>
            </a:r>
          </a:p>
          <a:p>
            <a:pPr lvl="1">
              <a:lnSpc>
                <a:spcPct val="100000"/>
              </a:lnSpc>
            </a:pPr>
            <a:r>
              <a:rPr lang="en-AT" sz="22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48 pulsed LEDs for in-situ calibration</a:t>
            </a:r>
            <a:endParaRPr lang="en-AT" sz="24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lvl="1">
              <a:lnSpc>
                <a:spcPct val="100000"/>
              </a:lnSpc>
            </a:pPr>
            <a:endParaRPr lang="en-AT" sz="2400" dirty="0" smtClean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marL="457200" lvl="1" indent="0">
              <a:buNone/>
            </a:pPr>
            <a:endParaRPr lang="en-GB" sz="24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lvl="1"/>
            <a:endParaRPr lang="en-GB" sz="3200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267" y="2145525"/>
            <a:ext cx="4097052" cy="2642636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sp>
        <p:nvSpPr>
          <p:cNvPr id="13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" t="11154" b="7928"/>
          <a:stretch/>
        </p:blipFill>
        <p:spPr>
          <a:xfrm>
            <a:off x="10738664" y="3817070"/>
            <a:ext cx="1746814" cy="1526656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3762" y="5694352"/>
            <a:ext cx="5223750" cy="3568945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6671" y="5752130"/>
            <a:ext cx="5119391" cy="3461739"/>
          </a:xfrm>
          <a:prstGeom prst="rect">
            <a:avLst/>
          </a:prstGeom>
        </p:spPr>
      </p:pic>
      <p:sp>
        <p:nvSpPr>
          <p:cNvPr id="16" name="Textfeld 15"/>
          <p:cNvSpPr txBox="1"/>
          <p:nvPr/>
        </p:nvSpPr>
        <p:spPr>
          <a:xfrm>
            <a:off x="4279145" y="6764141"/>
            <a:ext cx="1359243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AT" sz="2400" b="1" i="0" u="none" strike="noStrike" cap="none" spc="0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rebuchet MS" panose="020B0603020202020204" pitchFamily="34" charset="0"/>
                <a:sym typeface="Helvetica Neue"/>
              </a:rPr>
              <a:t>60</a:t>
            </a:r>
            <a:r>
              <a:rPr kumimoji="0" lang="en-AT" sz="24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rebuchet MS" panose="020B0603020202020204" pitchFamily="34" charset="0"/>
                <a:sym typeface="Helvetica Neue"/>
              </a:rPr>
              <a:t>Co</a:t>
            </a:r>
            <a:endParaRPr kumimoji="0" 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 panose="020B0603020202020204" pitchFamily="34" charset="0"/>
              <a:sym typeface="Helvetica Neue"/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9607695" y="6764141"/>
            <a:ext cx="1359243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AT" sz="2400" b="1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rebuchet MS" panose="020B0603020202020204" pitchFamily="34" charset="0"/>
                <a:sym typeface="Helvetica Neue"/>
              </a:rPr>
              <a:t>LED</a:t>
            </a:r>
            <a:endParaRPr kumimoji="0" lang="en-US" sz="2400" b="1" i="0" u="none" strike="noStrike" cap="none" spc="0" normalizeH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 panose="020B060302020202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53958577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MOTIVATION"/>
          <p:cNvSpPr txBox="1">
            <a:spLocks noGrp="1"/>
          </p:cNvSpPr>
          <p:nvPr>
            <p:ph type="title"/>
          </p:nvPr>
        </p:nvSpPr>
        <p:spPr>
          <a:xfrm>
            <a:off x="1017858" y="3933824"/>
            <a:ext cx="11217276" cy="18859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200"/>
            </a:lvl1pPr>
          </a:lstStyle>
          <a:p>
            <a:r>
              <a:rPr lang="en-GB" sz="4800" b="1" dirty="0">
                <a:latin typeface="Palatino Linotype" panose="02040502050505030304" pitchFamily="18" charset="0"/>
              </a:rPr>
              <a:t>Attachment</a:t>
            </a:r>
          </a:p>
        </p:txBody>
      </p:sp>
      <p:pic>
        <p:nvPicPr>
          <p:cNvPr id="178" name="image2.jpeg" descr="image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Line"/>
          <p:cNvSpPr/>
          <p:nvPr/>
        </p:nvSpPr>
        <p:spPr>
          <a:xfrm flipV="1">
            <a:off x="769666" y="5411450"/>
            <a:ext cx="9719274" cy="6306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DE121394-BDC3-44EB-A758-83C6E810703B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15</a:t>
            </a:fld>
            <a:endParaRPr lang="en-GB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sp>
        <p:nvSpPr>
          <p:cNvPr id="10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9"/>
          <a:stretch/>
        </p:blipFill>
        <p:spPr>
          <a:xfrm>
            <a:off x="7295502" y="587851"/>
            <a:ext cx="1889713" cy="1000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25105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: abgerundete Ecken 3">
            <a:extLst>
              <a:ext uri="{FF2B5EF4-FFF2-40B4-BE49-F238E27FC236}">
                <a16:creationId xmlns:a16="http://schemas.microsoft.com/office/drawing/2014/main" id="{B544FCB9-0D97-4C04-8993-93ABF44D5A4F}"/>
              </a:ext>
            </a:extLst>
          </p:cNvPr>
          <p:cNvSpPr/>
          <p:nvPr/>
        </p:nvSpPr>
        <p:spPr>
          <a:xfrm>
            <a:off x="7629857" y="7266089"/>
            <a:ext cx="2255549" cy="1106187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22225" cap="flat">
            <a:noFill/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Trebuchet MS" panose="020B060302020202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13" name="Rechteck: abgerundete Ecken 3">
            <a:extLst>
              <a:ext uri="{FF2B5EF4-FFF2-40B4-BE49-F238E27FC236}">
                <a16:creationId xmlns:a16="http://schemas.microsoft.com/office/drawing/2014/main" id="{B544FCB9-0D97-4C04-8993-93ABF44D5A4F}"/>
              </a:ext>
            </a:extLst>
          </p:cNvPr>
          <p:cNvSpPr/>
          <p:nvPr/>
        </p:nvSpPr>
        <p:spPr>
          <a:xfrm>
            <a:off x="4510216" y="4474449"/>
            <a:ext cx="3107284" cy="2420621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22225" cap="flat">
            <a:noFill/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Trebuchet MS" panose="020B060302020202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176" name="MOTIVATION"/>
          <p:cNvSpPr txBox="1">
            <a:spLocks noGrp="1"/>
          </p:cNvSpPr>
          <p:nvPr>
            <p:ph type="title"/>
          </p:nvPr>
        </p:nvSpPr>
        <p:spPr>
          <a:xfrm>
            <a:off x="893762" y="188912"/>
            <a:ext cx="11217276" cy="1885951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r>
              <a:rPr lang="de-AT" dirty="0"/>
              <a:t>FORMATION OF KAONIC ATOMS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7" name="exotic kaonic atoms provide unique way to study strong interaction with strangeness…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893762" y="2196557"/>
                <a:ext cx="11217276" cy="6188076"/>
              </a:xfrm>
              <a:prstGeom prst="rect">
                <a:avLst/>
              </a:prstGeom>
            </p:spPr>
            <p:txBody>
              <a:bodyPr>
                <a:normAutofit fontScale="92500" lnSpcReduction="10000"/>
              </a:bodyPr>
              <a:lstStyle>
                <a:lvl1pPr marL="212271" indent="-212271">
                  <a:lnSpc>
                    <a:spcPct val="150000"/>
                  </a:lnSpc>
                  <a:defRPr sz="2600"/>
                </a:lvl1pPr>
                <a:lvl2pPr marL="669471" indent="-212271">
                  <a:lnSpc>
                    <a:spcPct val="150000"/>
                  </a:lnSpc>
                  <a:defRPr sz="2600"/>
                </a:lvl2pPr>
              </a:lstStyle>
              <a:p>
                <a:r>
                  <a:rPr lang="de-AT" sz="3200" b="1" dirty="0">
                    <a:solidFill>
                      <a:schemeClr val="accent1">
                        <a:lumMod val="50000"/>
                      </a:schemeClr>
                    </a:solidFill>
                    <a:latin typeface="Palatino Linotype" panose="02040502050505030304" pitchFamily="18" charset="0"/>
                  </a:rPr>
                  <a:t>Properties:</a:t>
                </a:r>
              </a:p>
              <a:p>
                <a:pPr lvl="1"/>
                <a:r>
                  <a:rPr lang="de-AT" sz="28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m</a:t>
                </a:r>
                <a:r>
                  <a:rPr lang="de-AT" sz="2800" baseline="-250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K</a:t>
                </a:r>
                <a:r>
                  <a:rPr lang="de-AT" sz="2800" baseline="300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- </a:t>
                </a:r>
                <a:r>
                  <a:rPr lang="de-AT" sz="28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: 493.677 </a:t>
                </a:r>
                <a:r>
                  <a:rPr lang="de-AT" sz="2800" dirty="0" err="1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MeV</a:t>
                </a:r>
                <a:endParaRPr lang="de-AT" sz="2800" dirty="0">
                  <a:solidFill>
                    <a:schemeClr val="tx1"/>
                  </a:solidFill>
                  <a:latin typeface="Palatino Linotype" panose="02040502050505030304" pitchFamily="18" charset="0"/>
                </a:endParaRPr>
              </a:p>
              <a:p>
                <a:pPr lvl="1"/>
                <a:r>
                  <a:rPr lang="de-AT" sz="28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Bohr </a:t>
                </a:r>
                <a:r>
                  <a:rPr lang="de-AT" sz="2800" dirty="0" err="1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energy</a:t>
                </a:r>
                <a:r>
                  <a:rPr lang="de-AT" sz="28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</a:t>
                </a:r>
                <a:r>
                  <a:rPr lang="de-AT" sz="2800" dirty="0" err="1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levels</a:t>
                </a:r>
                <a:r>
                  <a:rPr lang="de-AT" sz="28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and Bohr </a:t>
                </a:r>
                <a:r>
                  <a:rPr lang="de-AT" sz="2800" dirty="0" err="1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orbit</a:t>
                </a:r>
                <a:r>
                  <a:rPr lang="de-AT" sz="28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:</a:t>
                </a:r>
              </a:p>
              <a:p>
                <a:pPr lvl="1"/>
                <a:endParaRPr lang="de-AT" sz="1800" dirty="0">
                  <a:solidFill>
                    <a:schemeClr val="tx1"/>
                  </a:solidFill>
                  <a:latin typeface="Palatino Linotype" panose="02040502050505030304" pitchFamily="18" charset="0"/>
                </a:endParaRPr>
              </a:p>
              <a:p>
                <a:pPr marL="914400" lvl="2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AT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AT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de-AT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de-AT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de-AT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AT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  <m:sSup>
                            <m:sSupPr>
                              <m:ctrlPr>
                                <a:rPr lang="de-AT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AT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p>
                              <m:r>
                                <a:rPr lang="de-AT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de-AT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de-AT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AT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f>
                            <m:fPr>
                              <m:ctrlPr>
                                <a:rPr lang="de-AT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de-AT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  <m:r>
                                <a:rPr lang="de-AT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𝛼</m:t>
                              </m:r>
                            </m:num>
                            <m:den>
                              <m:r>
                                <a:rPr lang="de-AT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  <m:r>
                            <a:rPr lang="de-AT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de-AT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de-AT" dirty="0">
                  <a:solidFill>
                    <a:schemeClr val="tx1"/>
                  </a:solidFill>
                  <a:latin typeface="Palatino Linotype" panose="02040502050505030304" pitchFamily="18" charset="0"/>
                </a:endParaRPr>
              </a:p>
              <a:p>
                <a:pPr marL="914400" lvl="2" indent="0">
                  <a:buNone/>
                </a:pPr>
                <a:endParaRPr lang="de-AT" dirty="0">
                  <a:solidFill>
                    <a:schemeClr val="tx1"/>
                  </a:solidFill>
                  <a:latin typeface="Palatino Linotype" panose="02040502050505030304" pitchFamily="18" charset="0"/>
                </a:endParaRPr>
              </a:p>
              <a:p>
                <a:pPr marL="914400" lvl="2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AT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AT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de-AT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de-AT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e-AT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de-AT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AT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ħ</m:t>
                              </m:r>
                            </m:e>
                            <m:sup>
                              <m:r>
                                <a:rPr lang="de-AT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l-GR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  <m:sSup>
                            <m:sSupPr>
                              <m:ctrlPr>
                                <a:rPr lang="el-GR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AT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de-AT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f>
                        <m:fPr>
                          <m:ctrlPr>
                            <a:rPr lang="de-AT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de-AT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AT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de-AT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de-AT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𝑍</m:t>
                          </m:r>
                        </m:den>
                      </m:f>
                    </m:oMath>
                  </m:oMathPara>
                </a14:m>
                <a:endParaRPr lang="de-AT" sz="2800" dirty="0">
                  <a:solidFill>
                    <a:schemeClr val="tx1"/>
                  </a:solidFill>
                  <a:latin typeface="Palatino Linotype" panose="02040502050505030304" pitchFamily="18" charset="0"/>
                </a:endParaRPr>
              </a:p>
              <a:p>
                <a:pPr marL="914400" lvl="2" indent="0">
                  <a:buNone/>
                </a:pPr>
                <a:endParaRPr lang="de-AT" sz="1400" dirty="0">
                  <a:solidFill>
                    <a:schemeClr val="tx1"/>
                  </a:solidFill>
                  <a:latin typeface="Palatino Linotype" panose="02040502050505030304" pitchFamily="18" charset="0"/>
                </a:endParaRPr>
              </a:p>
              <a:p>
                <a:pPr lvl="1"/>
                <a:r>
                  <a:rPr lang="de-AT" sz="28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Particle </a:t>
                </a:r>
                <a:r>
                  <a:rPr lang="de-AT" sz="2800" dirty="0" err="1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captured</a:t>
                </a:r>
                <a:r>
                  <a:rPr lang="de-AT" sz="28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in </a:t>
                </a:r>
                <a:r>
                  <a:rPr lang="de-AT" sz="2800" dirty="0" err="1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highly</a:t>
                </a:r>
                <a:r>
                  <a:rPr lang="de-AT" sz="28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</a:t>
                </a:r>
                <a:r>
                  <a:rPr lang="de-AT" sz="2800" dirty="0" err="1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excited</a:t>
                </a:r>
                <a:r>
                  <a:rPr lang="de-AT" sz="28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</a:t>
                </a:r>
                <a:r>
                  <a:rPr lang="de-AT" sz="2800" dirty="0" err="1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state</a:t>
                </a:r>
                <a:r>
                  <a:rPr lang="de-AT" sz="28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: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AT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AT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de-AT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sub>
                    </m:sSub>
                    <m:r>
                      <a:rPr lang="de-AT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  <m:sSub>
                      <m:sSubPr>
                        <m:ctrlPr>
                          <a:rPr lang="de-AT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AT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de-AT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sub>
                    </m:sSub>
                    <m:rad>
                      <m:radPr>
                        <m:degHide m:val="on"/>
                        <m:ctrlPr>
                          <a:rPr lang="de-AT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de-AT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de-AT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AT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de-AT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𝑋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de-AT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AT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de-AT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𝑒</m:t>
                                </m:r>
                              </m:sub>
                            </m:sSub>
                          </m:den>
                        </m:f>
                      </m:e>
                    </m:rad>
                  </m:oMath>
                </a14:m>
                <a:endParaRPr lang="de-AT" sz="2800" dirty="0">
                  <a:solidFill>
                    <a:schemeClr val="tx1"/>
                  </a:solidFill>
                  <a:latin typeface="Palatino Linotype" panose="02040502050505030304" pitchFamily="18" charset="0"/>
                </a:endParaRPr>
              </a:p>
              <a:p>
                <a:pPr lvl="1"/>
                <a:endParaRPr lang="de-AT" sz="1400" dirty="0">
                  <a:solidFill>
                    <a:schemeClr val="tx1"/>
                  </a:solidFill>
                  <a:latin typeface="Palatino Linotype" panose="02040502050505030304" pitchFamily="18" charset="0"/>
                </a:endParaRPr>
              </a:p>
              <a:p>
                <a:pPr marL="914400" lvl="2" indent="0">
                  <a:buNone/>
                </a:pPr>
                <a:endParaRPr lang="de-AT" dirty="0">
                  <a:solidFill>
                    <a:schemeClr val="tx1"/>
                  </a:solidFill>
                  <a:latin typeface="Palatino Linotype" panose="02040502050505030304" pitchFamily="18" charset="0"/>
                </a:endParaRPr>
              </a:p>
              <a:p>
                <a:pPr lvl="2">
                  <a:buFont typeface="Arial" panose="020B0604020202020204" pitchFamily="34" charset="0"/>
                  <a:buChar char="•"/>
                </a:pPr>
                <a:endParaRPr lang="de-AT" dirty="0">
                  <a:solidFill>
                    <a:schemeClr val="tx1"/>
                  </a:solidFill>
                  <a:latin typeface="Palatino Linotype" panose="02040502050505030304" pitchFamily="18" charset="0"/>
                </a:endParaRPr>
              </a:p>
              <a:p>
                <a:pPr marL="914400" lvl="2" indent="0">
                  <a:buNone/>
                </a:pPr>
                <a:endParaRPr lang="de-AT" dirty="0">
                  <a:solidFill>
                    <a:schemeClr val="tx1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177" name="exotic kaonic atoms provide unique way to study strong interaction with strangeness…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93762" y="2196557"/>
                <a:ext cx="11217276" cy="6188076"/>
              </a:xfrm>
              <a:prstGeom prst="rect">
                <a:avLst/>
              </a:prstGeom>
              <a:blipFill>
                <a:blip r:embed="rId2"/>
                <a:stretch>
                  <a:fillRect l="-15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8" name="image2.jpeg" descr="image2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Line"/>
          <p:cNvSpPr/>
          <p:nvPr/>
        </p:nvSpPr>
        <p:spPr>
          <a:xfrm>
            <a:off x="464655" y="1618992"/>
            <a:ext cx="8637063" cy="1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9C33FD8-C85A-432C-A8F7-0F240128E16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16</a:t>
            </a:fld>
            <a:endParaRPr lang="en-GB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ABA0C8E-2DE3-447C-AA91-7315B01FABD5}"/>
              </a:ext>
            </a:extLst>
          </p:cNvPr>
          <p:cNvSpPr txBox="1"/>
          <p:nvPr/>
        </p:nvSpPr>
        <p:spPr>
          <a:xfrm>
            <a:off x="8078575" y="4913787"/>
            <a:ext cx="4155341" cy="13336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l-GR" sz="2000" b="0" dirty="0">
                <a:latin typeface="Palatino Linotype" panose="02040502050505030304" pitchFamily="18" charset="0"/>
              </a:rPr>
              <a:t>α</a:t>
            </a:r>
            <a:r>
              <a:rPr kumimoji="0" lang="de-AT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… </a:t>
            </a:r>
            <a:r>
              <a:rPr kumimoji="0" lang="de-AT" sz="2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fine</a:t>
            </a:r>
            <a:r>
              <a:rPr kumimoji="0" lang="de-AT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 </a:t>
            </a:r>
            <a:r>
              <a:rPr kumimoji="0" lang="de-AT" sz="2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structure</a:t>
            </a:r>
            <a:r>
              <a:rPr kumimoji="0" lang="de-AT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 </a:t>
            </a:r>
            <a:r>
              <a:rPr kumimoji="0" lang="de-AT" sz="2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constant</a:t>
            </a:r>
            <a:endParaRPr kumimoji="0" lang="de-AT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Palatino Linotype" panose="02040502050505030304" pitchFamily="18" charset="0"/>
              <a:sym typeface="Helvetica Neue"/>
            </a:endParaRPr>
          </a:p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l-GR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μ</a:t>
            </a:r>
            <a:r>
              <a:rPr kumimoji="0" lang="de-AT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…. </a:t>
            </a:r>
            <a:r>
              <a:rPr kumimoji="0" lang="de-AT" sz="2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reduced</a:t>
            </a:r>
            <a:r>
              <a:rPr kumimoji="0" lang="de-AT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 </a:t>
            </a:r>
            <a:r>
              <a:rPr kumimoji="0" lang="de-AT" sz="2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mass</a:t>
            </a:r>
            <a:r>
              <a:rPr kumimoji="0" lang="de-AT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 </a:t>
            </a:r>
            <a:r>
              <a:rPr kumimoji="0" lang="de-AT" sz="2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of</a:t>
            </a:r>
            <a:r>
              <a:rPr kumimoji="0" lang="de-AT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 </a:t>
            </a:r>
            <a:r>
              <a:rPr kumimoji="0" lang="de-AT" sz="2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moving</a:t>
            </a:r>
            <a:r>
              <a:rPr kumimoji="0" lang="de-AT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    	</a:t>
            </a:r>
            <a:r>
              <a:rPr kumimoji="0" lang="de-AT" sz="2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particle</a:t>
            </a:r>
            <a:endParaRPr kumimoji="0" lang="de-AT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Palatino Linotype" panose="02040502050505030304" pitchFamily="18" charset="0"/>
              <a:sym typeface="Helvetica Neue"/>
            </a:endParaRPr>
          </a:p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n… </a:t>
            </a:r>
            <a:r>
              <a:rPr lang="de-AT" sz="2000" b="0" dirty="0" err="1">
                <a:latin typeface="Palatino Linotype" panose="02040502050505030304" pitchFamily="18" charset="0"/>
              </a:rPr>
              <a:t>principal</a:t>
            </a:r>
            <a:r>
              <a:rPr lang="de-AT" sz="2000" b="0" dirty="0">
                <a:latin typeface="Palatino Linotype" panose="02040502050505030304" pitchFamily="18" charset="0"/>
              </a:rPr>
              <a:t> </a:t>
            </a:r>
            <a:r>
              <a:rPr lang="de-AT" sz="2000" b="0" dirty="0" err="1">
                <a:latin typeface="Palatino Linotype" panose="02040502050505030304" pitchFamily="18" charset="0"/>
              </a:rPr>
              <a:t>quantum</a:t>
            </a:r>
            <a:r>
              <a:rPr lang="de-AT" sz="2000" b="0" dirty="0">
                <a:latin typeface="Palatino Linotype" panose="02040502050505030304" pitchFamily="18" charset="0"/>
              </a:rPr>
              <a:t> </a:t>
            </a:r>
            <a:r>
              <a:rPr lang="de-AT" sz="2000" b="0" dirty="0" err="1">
                <a:latin typeface="Palatino Linotype" panose="02040502050505030304" pitchFamily="18" charset="0"/>
              </a:rPr>
              <a:t>number</a:t>
            </a:r>
            <a:r>
              <a:rPr kumimoji="0" lang="de-AT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 </a:t>
            </a:r>
            <a:endParaRPr kumimoji="0" lang="en-GB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Palatino Linotype" panose="02040502050505030304" pitchFamily="18" charset="0"/>
              <a:sym typeface="Helvetica Neue"/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sp>
        <p:nvSpPr>
          <p:cNvPr id="15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241712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: abgerundete Ecken 3">
            <a:extLst>
              <a:ext uri="{FF2B5EF4-FFF2-40B4-BE49-F238E27FC236}">
                <a16:creationId xmlns:a16="http://schemas.microsoft.com/office/drawing/2014/main" id="{B544FCB9-0D97-4C04-8993-93ABF44D5A4F}"/>
              </a:ext>
            </a:extLst>
          </p:cNvPr>
          <p:cNvSpPr/>
          <p:nvPr/>
        </p:nvSpPr>
        <p:spPr>
          <a:xfrm>
            <a:off x="3134284" y="2839224"/>
            <a:ext cx="6736231" cy="782052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22225" cap="flat">
            <a:noFill/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789838EA-C453-4901-8EA0-6FB97F35F950}"/>
              </a:ext>
            </a:extLst>
          </p:cNvPr>
          <p:cNvSpPr/>
          <p:nvPr/>
        </p:nvSpPr>
        <p:spPr>
          <a:xfrm>
            <a:off x="3134284" y="5366084"/>
            <a:ext cx="6736231" cy="3488585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22225" cap="flat">
            <a:noFill/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9" name="exotic kaonic atoms provide unique way to study strong interaction with strangeness…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893762" y="2034115"/>
                <a:ext cx="11217276" cy="6809093"/>
              </a:xfrm>
              <a:prstGeom prst="rect">
                <a:avLst/>
              </a:prstGeom>
            </p:spPr>
            <p:txBody>
              <a:bodyPr>
                <a:normAutofit fontScale="85000" lnSpcReduction="10000"/>
              </a:bodyPr>
              <a:lstStyle>
                <a:lvl1pPr marL="212271" indent="-212271">
                  <a:lnSpc>
                    <a:spcPct val="150000"/>
                  </a:lnSpc>
                  <a:defRPr sz="2600"/>
                </a:lvl1pPr>
                <a:lvl2pPr marL="669471" indent="-212271">
                  <a:lnSpc>
                    <a:spcPct val="150000"/>
                  </a:lnSpc>
                  <a:defRPr sz="2600"/>
                </a:lvl2pPr>
              </a:lstStyle>
              <a:p>
                <a:r>
                  <a:rPr lang="de-AT" sz="3200" b="1" dirty="0" err="1">
                    <a:solidFill>
                      <a:schemeClr val="accent1">
                        <a:lumMod val="50000"/>
                      </a:schemeClr>
                    </a:solidFill>
                    <a:latin typeface="Palatino Linotype" panose="02040502050505030304" pitchFamily="18" charset="0"/>
                  </a:rPr>
                  <a:t>Improved</a:t>
                </a:r>
                <a:r>
                  <a:rPr lang="de-AT" sz="3200" b="1" dirty="0">
                    <a:solidFill>
                      <a:schemeClr val="accent1">
                        <a:lumMod val="50000"/>
                      </a:schemeClr>
                    </a:solidFill>
                    <a:latin typeface="Palatino Linotype" panose="02040502050505030304" pitchFamily="18" charset="0"/>
                  </a:rPr>
                  <a:t> </a:t>
                </a:r>
                <a:r>
                  <a:rPr lang="de-AT" sz="3200" b="1" dirty="0" err="1">
                    <a:solidFill>
                      <a:schemeClr val="accent1">
                        <a:lumMod val="50000"/>
                      </a:schemeClr>
                    </a:solidFill>
                    <a:latin typeface="Palatino Linotype" panose="02040502050505030304" pitchFamily="18" charset="0"/>
                  </a:rPr>
                  <a:t>Deser-Trueman</a:t>
                </a:r>
                <a:r>
                  <a:rPr lang="de-AT" sz="3200" b="1" dirty="0">
                    <a:solidFill>
                      <a:schemeClr val="accent1">
                        <a:lumMod val="50000"/>
                      </a:schemeClr>
                    </a:solidFill>
                    <a:latin typeface="Palatino Linotype" panose="02040502050505030304" pitchFamily="18" charset="0"/>
                  </a:rPr>
                  <a:t>: </a:t>
                </a:r>
              </a:p>
              <a:p>
                <a:endParaRPr lang="de-AT" sz="2800" b="1" dirty="0">
                  <a:latin typeface="Palatino Linotype" panose="02040502050505030304" pitchFamily="18" charset="0"/>
                </a:endParaRPr>
              </a:p>
              <a:p>
                <a:endParaRPr lang="de-AT" sz="2800" b="1" dirty="0">
                  <a:latin typeface="Palatino Linotype" panose="02040502050505030304" pitchFamily="18" charset="0"/>
                </a:endParaRPr>
              </a:p>
              <a:p>
                <a:endParaRPr lang="de-AT" sz="2800" b="1" dirty="0">
                  <a:latin typeface="Palatino Linotype" panose="02040502050505030304" pitchFamily="18" charset="0"/>
                </a:endParaRPr>
              </a:p>
              <a:p>
                <a:r>
                  <a:rPr lang="de-AT" sz="3200" b="1" dirty="0">
                    <a:solidFill>
                      <a:schemeClr val="accent1">
                        <a:lumMod val="50000"/>
                      </a:schemeClr>
                    </a:solidFill>
                    <a:latin typeface="Palatino Linotype" panose="02040502050505030304" pitchFamily="18" charset="0"/>
                  </a:rPr>
                  <a:t>Isospin-dependent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de-AT" sz="32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de-AT" sz="3200" b="1" i="0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𝐊</m:t>
                        </m:r>
                      </m:e>
                    </m:acc>
                    <m:r>
                      <a:rPr lang="de-AT" sz="3200" b="1" i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𝐍</m:t>
                    </m:r>
                  </m:oMath>
                </a14:m>
                <a:r>
                  <a:rPr lang="de-AT" sz="3200" b="1" dirty="0">
                    <a:solidFill>
                      <a:schemeClr val="accent1">
                        <a:lumMod val="50000"/>
                      </a:schemeClr>
                    </a:solidFill>
                    <a:latin typeface="Palatino Linotype" panose="02040502050505030304" pitchFamily="18" charset="0"/>
                  </a:rPr>
                  <a:t> </a:t>
                </a:r>
                <a:r>
                  <a:rPr lang="de-AT" sz="3200" b="1" dirty="0" err="1">
                    <a:solidFill>
                      <a:schemeClr val="accent1">
                        <a:lumMod val="50000"/>
                      </a:schemeClr>
                    </a:solidFill>
                    <a:latin typeface="Palatino Linotype" panose="02040502050505030304" pitchFamily="18" charset="0"/>
                  </a:rPr>
                  <a:t>scattering</a:t>
                </a:r>
                <a:r>
                  <a:rPr lang="de-AT" sz="3200" b="1" dirty="0">
                    <a:solidFill>
                      <a:schemeClr val="accent1">
                        <a:lumMod val="50000"/>
                      </a:schemeClr>
                    </a:solidFill>
                    <a:latin typeface="Palatino Linotype" panose="02040502050505030304" pitchFamily="18" charset="0"/>
                  </a:rPr>
                  <a:t> </a:t>
                </a:r>
                <a:r>
                  <a:rPr lang="de-AT" sz="3200" b="1" dirty="0" err="1">
                    <a:solidFill>
                      <a:schemeClr val="accent1">
                        <a:lumMod val="50000"/>
                      </a:schemeClr>
                    </a:solidFill>
                    <a:latin typeface="Palatino Linotype" panose="02040502050505030304" pitchFamily="18" charset="0"/>
                  </a:rPr>
                  <a:t>lengths</a:t>
                </a:r>
                <a:r>
                  <a:rPr lang="de-AT" sz="3200" b="1" dirty="0">
                    <a:solidFill>
                      <a:schemeClr val="accent1">
                        <a:lumMod val="50000"/>
                      </a:schemeClr>
                    </a:solidFill>
                    <a:latin typeface="Palatino Linotype" panose="0204050205050503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AT" sz="32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AT" sz="32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de-AT" sz="32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de-AT" sz="3200" b="1" dirty="0">
                    <a:solidFill>
                      <a:schemeClr val="accent1">
                        <a:lumMod val="50000"/>
                      </a:schemeClr>
                    </a:solidFill>
                    <a:latin typeface="Palatino Linotype" panose="020405020505050303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AT" sz="3200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AT" sz="3200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de-AT" sz="3200" b="1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de-AT" sz="3200" b="1" i="1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:</m:t>
                    </m:r>
                    <m:r>
                      <a:rPr lang="de-AT" sz="3200" b="0" i="1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de-AT" sz="3200" b="0" i="1" dirty="0">
                  <a:solidFill>
                    <a:schemeClr val="accent1">
                      <a:lumMod val="50000"/>
                    </a:schemeClr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AT" b="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sSup>
                            <m:sSup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AT" b="0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p>
                              <m:r>
                                <a:rPr lang="de-AT" b="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sup>
                          </m:sSup>
                          <m:r>
                            <a:rPr lang="de-AT" b="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de-AT" b="0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de-AT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AT" b="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de-AT" b="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de-AT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AT" b="0" i="1" dirty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de-AT" b="0" i="1" dirty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de-AT" b="0" i="1" dirty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AT" b="0" i="1" dirty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de-AT" b="0" i="1" dirty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AT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AT" b="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sSup>
                            <m:sSup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AT" b="0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p>
                              <m:r>
                                <a:rPr lang="de-AT" b="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sup>
                          </m:sSup>
                          <m:r>
                            <a:rPr lang="de-AT" b="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de-AT" b="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de-AT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AT" b="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de-AT" b="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AT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AT" b="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sSup>
                            <m:sSup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AT" b="0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p>
                              <m:r>
                                <a:rPr lang="de-AT" b="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sup>
                          </m:sSup>
                          <m:r>
                            <a:rPr lang="de-AT" b="0" i="1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de-AT" b="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e-AT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AT" b="0" i="1">
                              <a:latin typeface="Cambria Math" panose="02040503050406030204" pitchFamily="18" charset="0"/>
                            </a:rPr>
                            <m:t>𝑘</m:t>
                          </m:r>
                        </m:num>
                        <m:den>
                          <m:r>
                            <a:rPr lang="de-AT" b="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de-AT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AT" b="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de-AT" b="0" i="1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p>
                                  <m:r>
                                    <a:rPr lang="de-AT" b="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</m:sup>
                              </m:sSup>
                              <m:r>
                                <a:rPr lang="de-AT" b="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  <m:r>
                            <a:rPr lang="de-AT" b="0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AT" b="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de-AT" b="0" i="1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p>
                                  <m:r>
                                    <a:rPr lang="de-AT" b="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</m:sup>
                              </m:sSup>
                              <m:r>
                                <a:rPr lang="de-AT" b="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e>
                      </m:d>
                      <m:r>
                        <a:rPr lang="de-AT" b="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de-AT" b="0" i="1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de-AT" b="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e-AT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AT" b="0" i="1">
                              <a:latin typeface="Cambria Math" panose="02040503050406030204" pitchFamily="18" charset="0"/>
                            </a:rPr>
                            <m:t>𝑘</m:t>
                          </m:r>
                        </m:num>
                        <m:den>
                          <m:r>
                            <a:rPr lang="de-AT" b="0" i="1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de-AT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A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AT" b="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de-AT" b="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de-AT" b="0" i="1">
                              <a:latin typeface="Cambria Math" panose="02040503050406030204" pitchFamily="18" charset="0"/>
                            </a:rPr>
                            <m:t>+3</m:t>
                          </m:r>
                          <m:sSub>
                            <m:sSubPr>
                              <m:ctrlPr>
                                <a:rPr lang="de-A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AT" b="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de-AT" b="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de-AT" b="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de-AT" b="0" i="1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de-AT" dirty="0">
                  <a:latin typeface="Palatino Linotype" panose="02040502050505030304" pitchFamily="18" charset="0"/>
                </a:endParaRPr>
              </a:p>
              <a:p>
                <a:pPr marL="0" indent="0">
                  <a:buNone/>
                </a:pPr>
                <a:r>
                  <a:rPr lang="de-AT" dirty="0">
                    <a:latin typeface="Palatino Linotype" panose="02040502050505030304" pitchFamily="18" charset="0"/>
                  </a:rPr>
                  <a:t>					</a:t>
                </a:r>
                <a:r>
                  <a:rPr lang="de-AT" dirty="0"/>
                  <a:t> </a:t>
                </a:r>
                <a14:m>
                  <m:oMath xmlns:m="http://schemas.openxmlformats.org/officeDocument/2006/math">
                    <m:r>
                      <a:rPr lang="de-AT" b="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de-AT" b="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A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AT" b="0" i="1">
                            <a:latin typeface="Cambria Math" panose="02040503050406030204" pitchFamily="18" charset="0"/>
                          </a:rPr>
                          <m:t>4[</m:t>
                        </m:r>
                        <m:sSub>
                          <m:sSubPr>
                            <m:ctrlPr>
                              <a:rPr lang="de-A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AT" b="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de-AT" b="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de-AT" b="0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de-A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AT" b="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de-AT" b="0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</m:sub>
                        </m:sSub>
                        <m:r>
                          <a:rPr lang="de-AT" b="0" i="1">
                            <a:latin typeface="Cambria Math" panose="02040503050406030204" pitchFamily="18" charset="0"/>
                          </a:rPr>
                          <m:t>]</m:t>
                        </m:r>
                      </m:num>
                      <m:den>
                        <m:r>
                          <a:rPr lang="de-AT" b="0" i="1">
                            <a:latin typeface="Cambria Math" panose="02040503050406030204" pitchFamily="18" charset="0"/>
                          </a:rPr>
                          <m:t>[2</m:t>
                        </m:r>
                        <m:sSub>
                          <m:sSubPr>
                            <m:ctrlPr>
                              <a:rPr lang="de-A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AT" b="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de-AT" b="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de-AT" b="0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de-A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AT" b="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de-AT" b="0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</m:sub>
                        </m:sSub>
                        <m:r>
                          <a:rPr lang="de-AT" b="0" i="1">
                            <a:latin typeface="Cambria Math" panose="02040503050406030204" pitchFamily="18" charset="0"/>
                          </a:rPr>
                          <m:t>]</m:t>
                        </m:r>
                      </m:den>
                    </m:f>
                  </m:oMath>
                </a14:m>
                <a:endParaRPr lang="de-AT" sz="2400" dirty="0">
                  <a:latin typeface="Palatino Linotype" panose="02040502050505030304" pitchFamily="18" charset="0"/>
                </a:endParaRPr>
              </a:p>
              <a:p>
                <a:pPr marL="0" indent="0">
                  <a:buNone/>
                </a:pPr>
                <a:endParaRPr lang="de-AT" sz="2400" b="1" dirty="0"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219" name="exotic kaonic atoms provide unique way to study strong interaction with strangeness…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93762" y="2034115"/>
                <a:ext cx="11217276" cy="6809093"/>
              </a:xfrm>
              <a:prstGeom prst="rect">
                <a:avLst/>
              </a:prstGeom>
              <a:blipFill>
                <a:blip r:embed="rId2"/>
                <a:stretch>
                  <a:fillRect l="-13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3" name="image2.jpeg" descr="image2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DE2AF501-367A-43D8-96DA-71B9BE5843D1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17</a:t>
            </a:fld>
            <a:endParaRPr lang="en-GB"/>
          </a:p>
        </p:txBody>
      </p:sp>
      <p:sp>
        <p:nvSpPr>
          <p:cNvPr id="18" name="DETECTOR SYSTEM">
            <a:extLst>
              <a:ext uri="{FF2B5EF4-FFF2-40B4-BE49-F238E27FC236}">
                <a16:creationId xmlns:a16="http://schemas.microsoft.com/office/drawing/2014/main" id="{55F775BE-4BA1-4B06-A325-136FBCEE2C7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3762" y="188912"/>
            <a:ext cx="11217276" cy="1885951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r>
              <a:rPr lang="de-AT" dirty="0"/>
              <a:t>SCATTERING LENGTHS</a:t>
            </a:r>
            <a:endParaRPr dirty="0"/>
          </a:p>
        </p:txBody>
      </p:sp>
      <p:sp>
        <p:nvSpPr>
          <p:cNvPr id="19" name="Line">
            <a:extLst>
              <a:ext uri="{FF2B5EF4-FFF2-40B4-BE49-F238E27FC236}">
                <a16:creationId xmlns:a16="http://schemas.microsoft.com/office/drawing/2014/main" id="{717C2B82-E02B-47EF-8141-6001FF40CFD1}"/>
              </a:ext>
            </a:extLst>
          </p:cNvPr>
          <p:cNvSpPr/>
          <p:nvPr/>
        </p:nvSpPr>
        <p:spPr>
          <a:xfrm>
            <a:off x="464655" y="1580892"/>
            <a:ext cx="8637063" cy="1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pic>
        <p:nvPicPr>
          <p:cNvPr id="15" name="image7.pdf" descr="image7.pdf">
            <a:extLst>
              <a:ext uri="{FF2B5EF4-FFF2-40B4-BE49-F238E27FC236}">
                <a16:creationId xmlns:a16="http://schemas.microsoft.com/office/drawing/2014/main" id="{AA599A0D-54B0-4037-BE0D-47AD064ACB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342598" y="2811698"/>
            <a:ext cx="6319604" cy="784853"/>
          </a:xfrm>
          <a:prstGeom prst="rect">
            <a:avLst/>
          </a:prstGeom>
          <a:noFill/>
          <a:ln w="12700">
            <a:noFill/>
            <a:miter lim="400000"/>
          </a:ln>
        </p:spPr>
      </p:pic>
      <p:sp>
        <p:nvSpPr>
          <p:cNvPr id="16" name="𝛂 … fine structure constant…">
            <a:extLst>
              <a:ext uri="{FF2B5EF4-FFF2-40B4-BE49-F238E27FC236}">
                <a16:creationId xmlns:a16="http://schemas.microsoft.com/office/drawing/2014/main" id="{4A5514C2-CB3E-4651-A2E3-319EC49F8FA2}"/>
              </a:ext>
            </a:extLst>
          </p:cNvPr>
          <p:cNvSpPr txBox="1"/>
          <p:nvPr/>
        </p:nvSpPr>
        <p:spPr>
          <a:xfrm>
            <a:off x="3342598" y="3608012"/>
            <a:ext cx="3939538" cy="9685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algn="l">
              <a:lnSpc>
                <a:spcPct val="150000"/>
              </a:lnSpc>
              <a:buSzPct val="100000"/>
              <a:defRPr sz="2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dirty="0">
                <a:latin typeface="Palatino Linotype" panose="02040502050505030304" pitchFamily="18" charset="0"/>
              </a:rPr>
              <a:t>𝛂 … fine structure constant</a:t>
            </a:r>
          </a:p>
          <a:p>
            <a:pPr algn="l">
              <a:lnSpc>
                <a:spcPct val="150000"/>
              </a:lnSpc>
              <a:buSzPct val="100000"/>
              <a:defRPr sz="2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dirty="0">
                <a:latin typeface="Palatino Linotype" panose="02040502050505030304" pitchFamily="18" charset="0"/>
              </a:rPr>
              <a:t>µ</a:t>
            </a:r>
            <a:r>
              <a:rPr lang="de-AT" baseline="-25000" dirty="0">
                <a:latin typeface="Palatino Linotype" panose="02040502050505030304" pitchFamily="18" charset="0"/>
              </a:rPr>
              <a:t>C</a:t>
            </a:r>
            <a:r>
              <a:rPr dirty="0">
                <a:latin typeface="Palatino Linotype" panose="02040502050505030304" pitchFamily="18" charset="0"/>
              </a:rPr>
              <a:t> … reduced mass of K</a:t>
            </a:r>
            <a:r>
              <a:rPr baseline="30000" dirty="0">
                <a:latin typeface="Palatino Linotype" panose="02040502050505030304" pitchFamily="18" charset="0"/>
              </a:rPr>
              <a:t>-</a:t>
            </a:r>
            <a:r>
              <a:rPr dirty="0">
                <a:latin typeface="Palatino Linotype" panose="02040502050505030304" pitchFamily="18" charset="0"/>
              </a:rPr>
              <a:t>p system</a:t>
            </a: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sp>
        <p:nvSpPr>
          <p:cNvPr id="13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8691534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exotic kaonic atoms provide unique way to study strong interaction with strangeness…"/>
          <p:cNvSpPr txBox="1">
            <a:spLocks noGrp="1"/>
          </p:cNvSpPr>
          <p:nvPr>
            <p:ph type="body" idx="1"/>
          </p:nvPr>
        </p:nvSpPr>
        <p:spPr>
          <a:xfrm>
            <a:off x="893762" y="2192815"/>
            <a:ext cx="11217276" cy="6809093"/>
          </a:xfrm>
          <a:prstGeom prst="rect">
            <a:avLst/>
          </a:prstGeom>
        </p:spPr>
        <p:txBody>
          <a:bodyPr>
            <a:normAutofit/>
          </a:bodyPr>
          <a:lstStyle>
            <a:lvl1pPr marL="212271" indent="-212271">
              <a:lnSpc>
                <a:spcPct val="150000"/>
              </a:lnSpc>
              <a:defRPr sz="2600"/>
            </a:lvl1pPr>
            <a:lvl2pPr marL="669471" indent="-212271">
              <a:lnSpc>
                <a:spcPct val="150000"/>
              </a:lnSpc>
              <a:defRPr sz="2600"/>
            </a:lvl2pPr>
          </a:lstStyle>
          <a:p>
            <a:r>
              <a:rPr lang="de-AT" sz="3000" b="1" dirty="0" err="1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Theoretical</a:t>
            </a:r>
            <a:r>
              <a:rPr lang="de-AT" sz="3000" b="1" dirty="0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 </a:t>
            </a:r>
            <a:r>
              <a:rPr lang="de-AT" sz="3000" b="1" dirty="0" err="1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Predictions</a:t>
            </a:r>
            <a:r>
              <a:rPr lang="de-AT" sz="3000" b="1" dirty="0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:</a:t>
            </a:r>
          </a:p>
          <a:p>
            <a:pPr marL="0" indent="0">
              <a:buNone/>
            </a:pPr>
            <a:endParaRPr lang="de-AT" sz="400" b="1" dirty="0">
              <a:solidFill>
                <a:schemeClr val="accent1">
                  <a:lumMod val="50000"/>
                </a:schemeClr>
              </a:solidFill>
              <a:latin typeface="Palatino Linotype" panose="02040502050505030304" pitchFamily="18" charset="0"/>
            </a:endParaRPr>
          </a:p>
          <a:p>
            <a:pPr lvl="1"/>
            <a:r>
              <a:rPr lang="de-AT" sz="2400" dirty="0" err="1">
                <a:latin typeface="Palatino Linotype" panose="02040502050505030304" pitchFamily="18" charset="0"/>
              </a:rPr>
              <a:t>Expected</a:t>
            </a:r>
            <a:r>
              <a:rPr lang="de-AT" sz="2400" dirty="0">
                <a:latin typeface="Palatino Linotype" panose="02040502050505030304" pitchFamily="18" charset="0"/>
              </a:rPr>
              <a:t> </a:t>
            </a:r>
            <a:r>
              <a:rPr lang="de-AT" sz="2400" dirty="0" err="1">
                <a:latin typeface="Palatino Linotype" panose="02040502050505030304" pitchFamily="18" charset="0"/>
              </a:rPr>
              <a:t>values</a:t>
            </a:r>
            <a:r>
              <a:rPr lang="de-AT" sz="2400" dirty="0">
                <a:latin typeface="Palatino Linotype" panose="02040502050505030304" pitchFamily="18" charset="0"/>
              </a:rPr>
              <a:t> </a:t>
            </a:r>
            <a:r>
              <a:rPr lang="de-AT" sz="2400" dirty="0" err="1">
                <a:latin typeface="Palatino Linotype" panose="02040502050505030304" pitchFamily="18" charset="0"/>
              </a:rPr>
              <a:t>for</a:t>
            </a:r>
            <a:r>
              <a:rPr lang="de-AT" sz="2400" dirty="0">
                <a:latin typeface="Palatino Linotype" panose="02040502050505030304" pitchFamily="18" charset="0"/>
              </a:rPr>
              <a:t> </a:t>
            </a:r>
            <a:r>
              <a:rPr lang="de-AT" sz="2400" dirty="0" err="1">
                <a:latin typeface="Palatino Linotype" panose="02040502050505030304" pitchFamily="18" charset="0"/>
              </a:rPr>
              <a:t>kaonic</a:t>
            </a:r>
            <a:r>
              <a:rPr lang="de-AT" sz="2400" dirty="0">
                <a:latin typeface="Palatino Linotype" panose="02040502050505030304" pitchFamily="18" charset="0"/>
              </a:rPr>
              <a:t> </a:t>
            </a:r>
            <a:r>
              <a:rPr lang="de-AT" sz="2400" dirty="0" err="1">
                <a:latin typeface="Palatino Linotype" panose="02040502050505030304" pitchFamily="18" charset="0"/>
              </a:rPr>
              <a:t>deuterium</a:t>
            </a:r>
            <a:endParaRPr lang="de-AT" sz="24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de-AT" sz="2800" b="1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de-AT" sz="24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de-AT" sz="2400" b="1" dirty="0">
              <a:latin typeface="Palatino Linotype" panose="02040502050505030304" pitchFamily="18" charset="0"/>
            </a:endParaRPr>
          </a:p>
        </p:txBody>
      </p:sp>
      <p:pic>
        <p:nvPicPr>
          <p:cNvPr id="223" name="image2.jpeg" descr="image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DE2AF501-367A-43D8-96DA-71B9BE5843D1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18</a:t>
            </a:fld>
            <a:endParaRPr lang="en-GB"/>
          </a:p>
        </p:txBody>
      </p:sp>
      <p:sp>
        <p:nvSpPr>
          <p:cNvPr id="18" name="DETECTOR SYSTEM">
            <a:extLst>
              <a:ext uri="{FF2B5EF4-FFF2-40B4-BE49-F238E27FC236}">
                <a16:creationId xmlns:a16="http://schemas.microsoft.com/office/drawing/2014/main" id="{55F775BE-4BA1-4B06-A325-136FBCEE2C7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3762" y="188912"/>
            <a:ext cx="11217276" cy="1885951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r>
              <a:rPr lang="de-AT" dirty="0"/>
              <a:t>SCATTERING LENGTHS</a:t>
            </a:r>
            <a:endParaRPr dirty="0"/>
          </a:p>
        </p:txBody>
      </p:sp>
      <p:sp>
        <p:nvSpPr>
          <p:cNvPr id="19" name="Line">
            <a:extLst>
              <a:ext uri="{FF2B5EF4-FFF2-40B4-BE49-F238E27FC236}">
                <a16:creationId xmlns:a16="http://schemas.microsoft.com/office/drawing/2014/main" id="{717C2B82-E02B-47EF-8141-6001FF40CFD1}"/>
              </a:ext>
            </a:extLst>
          </p:cNvPr>
          <p:cNvSpPr/>
          <p:nvPr/>
        </p:nvSpPr>
        <p:spPr>
          <a:xfrm>
            <a:off x="464655" y="1580892"/>
            <a:ext cx="8637063" cy="1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elle 2">
                <a:extLst>
                  <a:ext uri="{FF2B5EF4-FFF2-40B4-BE49-F238E27FC236}">
                    <a16:creationId xmlns:a16="http://schemas.microsoft.com/office/drawing/2014/main" id="{AEAA5D86-9516-4E9D-B824-A8AE53C917D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738006" y="4232887"/>
              <a:ext cx="9528788" cy="2728951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948896">
                      <a:extLst>
                        <a:ext uri="{9D8B030D-6E8A-4147-A177-3AD203B41FA5}">
                          <a16:colId xmlns:a16="http://schemas.microsoft.com/office/drawing/2014/main" val="2365284918"/>
                        </a:ext>
                      </a:extLst>
                    </a:gridCol>
                    <a:gridCol w="1900989">
                      <a:extLst>
                        <a:ext uri="{9D8B030D-6E8A-4147-A177-3AD203B41FA5}">
                          <a16:colId xmlns:a16="http://schemas.microsoft.com/office/drawing/2014/main" val="629654529"/>
                        </a:ext>
                      </a:extLst>
                    </a:gridCol>
                    <a:gridCol w="2646948">
                      <a:extLst>
                        <a:ext uri="{9D8B030D-6E8A-4147-A177-3AD203B41FA5}">
                          <a16:colId xmlns:a16="http://schemas.microsoft.com/office/drawing/2014/main" val="555414399"/>
                        </a:ext>
                      </a:extLst>
                    </a:gridCol>
                    <a:gridCol w="3031955">
                      <a:extLst>
                        <a:ext uri="{9D8B030D-6E8A-4147-A177-3AD203B41FA5}">
                          <a16:colId xmlns:a16="http://schemas.microsoft.com/office/drawing/2014/main" val="282535449"/>
                        </a:ext>
                      </a:extLst>
                    </a:gridCol>
                  </a:tblGrid>
                  <a:tr h="446973">
                    <a:tc>
                      <a:txBody>
                        <a:bodyPr/>
                        <a:lstStyle/>
                        <a:p>
                          <a:r>
                            <a:rPr lang="el-GR" sz="2200" b="1" dirty="0">
                              <a:latin typeface="Palatino Linotype" panose="02040502050505030304" pitchFamily="18" charset="0"/>
                            </a:rPr>
                            <a:t>ε</a:t>
                          </a:r>
                          <a:r>
                            <a:rPr lang="de-AT" sz="2200" b="1" baseline="-25000" dirty="0">
                              <a:latin typeface="Palatino Linotype" panose="02040502050505030304" pitchFamily="18" charset="0"/>
                            </a:rPr>
                            <a:t>1s </a:t>
                          </a:r>
                          <a:r>
                            <a:rPr lang="de-AT" sz="2200" b="1" baseline="0" dirty="0">
                              <a:latin typeface="Palatino Linotype" panose="02040502050505030304" pitchFamily="18" charset="0"/>
                            </a:rPr>
                            <a:t>(eV)</a:t>
                          </a:r>
                          <a:endParaRPr lang="en-GB" sz="2200" b="1" baseline="0" dirty="0">
                            <a:latin typeface="Palatino Linotype" panose="02040502050505030304" pitchFamily="18" charset="0"/>
                          </a:endParaRPr>
                        </a:p>
                      </a:txBody>
                      <a:tcP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l-GR" sz="2200" b="1" dirty="0">
                              <a:latin typeface="Palatino Linotype" panose="02040502050505030304" pitchFamily="18" charset="0"/>
                            </a:rPr>
                            <a:t>Γ</a:t>
                          </a:r>
                          <a:r>
                            <a:rPr lang="de-AT" sz="2200" b="1" baseline="-25000" dirty="0">
                              <a:latin typeface="Palatino Linotype" panose="02040502050505030304" pitchFamily="18" charset="0"/>
                            </a:rPr>
                            <a:t>1s </a:t>
                          </a:r>
                          <a:r>
                            <a:rPr lang="de-AT" sz="2200" b="1" baseline="0" dirty="0">
                              <a:latin typeface="Palatino Linotype" panose="02040502050505030304" pitchFamily="18" charset="0"/>
                            </a:rPr>
                            <a:t>(eV)</a:t>
                          </a:r>
                          <a:endParaRPr lang="en-GB" sz="2200" b="1" baseline="-25000" dirty="0">
                            <a:latin typeface="Palatino Linotype" panose="02040502050505030304" pitchFamily="18" charset="0"/>
                          </a:endParaRPr>
                        </a:p>
                      </a:txBody>
                      <a:tcP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de-AT" sz="22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AT" sz="2200" b="1" i="1" smtClean="0"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e>
                                <m:sub>
                                  <m:sSup>
                                    <m:sSupPr>
                                      <m:ctrlPr>
                                        <a:rPr lang="de-AT" sz="2200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de-AT" sz="2200" b="1" i="1" smtClean="0">
                                          <a:latin typeface="Cambria Math" panose="02040503050406030204" pitchFamily="18" charset="0"/>
                                        </a:rPr>
                                        <m:t>𝑲</m:t>
                                      </m:r>
                                    </m:e>
                                    <m:sup>
                                      <m:r>
                                        <a:rPr lang="de-AT" sz="2200" b="1" i="1" smtClean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de-AT" sz="2200" b="1" i="1" smtClean="0">
                                      <a:latin typeface="Cambria Math" panose="02040503050406030204" pitchFamily="18" charset="0"/>
                                    </a:rPr>
                                    <m:t>𝒅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2200" b="1" dirty="0">
                              <a:latin typeface="Palatino Linotype" panose="02040502050505030304" pitchFamily="18" charset="0"/>
                            </a:rPr>
                            <a:t> (</a:t>
                          </a:r>
                          <a:r>
                            <a:rPr lang="en-GB" sz="2200" b="1" dirty="0" err="1">
                              <a:latin typeface="Palatino Linotype" panose="02040502050505030304" pitchFamily="18" charset="0"/>
                            </a:rPr>
                            <a:t>fm</a:t>
                          </a:r>
                          <a:r>
                            <a:rPr lang="en-GB" sz="2200" b="1" dirty="0">
                              <a:latin typeface="Palatino Linotype" panose="02040502050505030304" pitchFamily="18" charset="0"/>
                            </a:rPr>
                            <a:t>)</a:t>
                          </a:r>
                        </a:p>
                      </a:txBody>
                      <a:tcP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2200" b="1" dirty="0">
                              <a:latin typeface="Palatino Linotype" panose="02040502050505030304" pitchFamily="18" charset="0"/>
                            </a:rPr>
                            <a:t>Reference</a:t>
                          </a:r>
                        </a:p>
                      </a:txBody>
                      <a:tcPr>
                        <a:solidFill>
                          <a:schemeClr val="bg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91808317"/>
                      </a:ext>
                    </a:extLst>
                  </a:tr>
                  <a:tr h="446973">
                    <a:tc>
                      <a:txBody>
                        <a:bodyPr/>
                        <a:lstStyle/>
                        <a:p>
                          <a:pPr marL="0" indent="0">
                            <a:buFontTx/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AT" sz="2000" b="0" i="1" smtClean="0">
                                    <a:latin typeface="Cambria Math" panose="02040503050406030204" pitchFamily="18" charset="0"/>
                                  </a:rPr>
                                  <m:t>−670</m:t>
                                </m:r>
                              </m:oMath>
                            </m:oMathPara>
                          </a14:m>
                          <a:endParaRPr lang="en-GB" sz="2000" dirty="0">
                            <a:latin typeface="Palatino Linotype" panose="0204050205050503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sz="2000" dirty="0">
                              <a:latin typeface="Palatino Linotype" panose="02040502050505030304" pitchFamily="18" charset="0"/>
                            </a:rPr>
                            <a:t>1016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AT" sz="2000" b="0" i="1" smtClean="0">
                                    <a:latin typeface="Cambria Math" panose="02040503050406030204" pitchFamily="18" charset="0"/>
                                  </a:rPr>
                                  <m:t>−1.42+</m:t>
                                </m:r>
                                <m:r>
                                  <a:rPr lang="de-AT" sz="20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de-AT" sz="2000" b="0" i="1" smtClean="0">
                                    <a:latin typeface="Cambria Math" panose="02040503050406030204" pitchFamily="18" charset="0"/>
                                  </a:rPr>
                                  <m:t> 1.60</m:t>
                                </m:r>
                              </m:oMath>
                            </m:oMathPara>
                          </a14:m>
                          <a:endParaRPr lang="en-GB" sz="2000" dirty="0">
                            <a:latin typeface="Palatino Linotype" panose="0204050205050503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sz="2000" dirty="0">
                              <a:latin typeface="Palatino Linotype" panose="02040502050505030304" pitchFamily="18" charset="0"/>
                            </a:rPr>
                            <a:t>Weise et al. (2017)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64512454"/>
                      </a:ext>
                    </a:extLst>
                  </a:tr>
                  <a:tr h="494086">
                    <a:tc>
                      <a:txBody>
                        <a:bodyPr/>
                        <a:lstStyle/>
                        <a:p>
                          <a:pPr marL="0" indent="0">
                            <a:buFontTx/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AT" sz="2000" b="0" i="1" smtClean="0">
                                    <a:latin typeface="Cambria Math" panose="02040503050406030204" pitchFamily="18" charset="0"/>
                                  </a:rPr>
                                  <m:t>−887</m:t>
                                </m:r>
                              </m:oMath>
                            </m:oMathPara>
                          </a14:m>
                          <a:endParaRPr lang="en-GB" sz="2000" dirty="0">
                            <a:latin typeface="Palatino Linotype" panose="0204050205050503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sz="2000" dirty="0">
                              <a:latin typeface="Palatino Linotype" panose="02040502050505030304" pitchFamily="18" charset="0"/>
                            </a:rPr>
                            <a:t>757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584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AT" sz="2000" b="0" i="1" smtClean="0">
                                    <a:latin typeface="Cambria Math" panose="02040503050406030204" pitchFamily="18" charset="0"/>
                                  </a:rPr>
                                  <m:t>−1.58+</m:t>
                                </m:r>
                                <m:r>
                                  <a:rPr lang="de-AT" sz="20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de-AT" sz="2000" b="0" i="1" smtClean="0">
                                    <a:latin typeface="Cambria Math" panose="02040503050406030204" pitchFamily="18" charset="0"/>
                                  </a:rPr>
                                  <m:t> 1.37</m:t>
                                </m:r>
                              </m:oMath>
                            </m:oMathPara>
                          </a14:m>
                          <a:endParaRPr lang="en-GB" sz="2000" dirty="0">
                            <a:latin typeface="Palatino Linotype" panose="0204050205050503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sz="2000" dirty="0" err="1">
                              <a:latin typeface="Palatino Linotype" panose="02040502050505030304" pitchFamily="18" charset="0"/>
                            </a:rPr>
                            <a:t>Mizutani</a:t>
                          </a:r>
                          <a:r>
                            <a:rPr lang="en-GB" sz="2000" dirty="0">
                              <a:latin typeface="Palatino Linotype" panose="02040502050505030304" pitchFamily="18" charset="0"/>
                            </a:rPr>
                            <a:t> et al. (2013)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30908083"/>
                      </a:ext>
                    </a:extLst>
                  </a:tr>
                  <a:tr h="446973">
                    <a:tc>
                      <a:txBody>
                        <a:bodyPr/>
                        <a:lstStyle/>
                        <a:p>
                          <a:pPr marL="0" indent="0">
                            <a:buFontTx/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AT" sz="2000" b="0" i="1" smtClean="0">
                                    <a:latin typeface="Cambria Math" panose="02040503050406030204" pitchFamily="18" charset="0"/>
                                  </a:rPr>
                                  <m:t>−787</m:t>
                                </m:r>
                              </m:oMath>
                            </m:oMathPara>
                          </a14:m>
                          <a:endParaRPr lang="en-GB" sz="2000" dirty="0">
                            <a:latin typeface="Palatino Linotype" panose="0204050205050503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sz="2000" dirty="0">
                              <a:latin typeface="Palatino Linotype" panose="02040502050505030304" pitchFamily="18" charset="0"/>
                            </a:rPr>
                            <a:t>1011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584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AT" sz="2000" b="0" i="1" smtClean="0">
                                    <a:latin typeface="Cambria Math" panose="02040503050406030204" pitchFamily="18" charset="0"/>
                                  </a:rPr>
                                  <m:t>−1.48+</m:t>
                                </m:r>
                                <m:r>
                                  <a:rPr lang="de-AT" sz="20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de-AT" sz="2000" b="0" i="1" smtClean="0">
                                    <a:latin typeface="Cambria Math" panose="02040503050406030204" pitchFamily="18" charset="0"/>
                                  </a:rPr>
                                  <m:t> 1.22</m:t>
                                </m:r>
                              </m:oMath>
                            </m:oMathPara>
                          </a14:m>
                          <a:endParaRPr lang="en-GB" sz="2000" dirty="0">
                            <a:latin typeface="Palatino Linotype" panose="0204050205050503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sz="2000" dirty="0">
                              <a:latin typeface="Palatino Linotype" panose="02040502050505030304" pitchFamily="18" charset="0"/>
                            </a:rPr>
                            <a:t>Shevchenko (2012)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90771601"/>
                      </a:ext>
                    </a:extLst>
                  </a:tr>
                  <a:tr h="446973">
                    <a:tc>
                      <a:txBody>
                        <a:bodyPr/>
                        <a:lstStyle/>
                        <a:p>
                          <a:pPr marL="0" indent="0">
                            <a:buFontTx/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AT" sz="2000" b="0" i="1" smtClean="0">
                                    <a:latin typeface="Cambria Math" panose="02040503050406030204" pitchFamily="18" charset="0"/>
                                  </a:rPr>
                                  <m:t>−779</m:t>
                                </m:r>
                              </m:oMath>
                            </m:oMathPara>
                          </a14:m>
                          <a:endParaRPr lang="en-GB" sz="2000" dirty="0">
                            <a:latin typeface="Palatino Linotype" panose="0204050205050503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sz="2000" dirty="0">
                              <a:latin typeface="Palatino Linotype" panose="02040502050505030304" pitchFamily="18" charset="0"/>
                            </a:rPr>
                            <a:t>650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584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AT" sz="2000" b="0" i="1" smtClean="0">
                                    <a:latin typeface="Cambria Math" panose="02040503050406030204" pitchFamily="18" charset="0"/>
                                  </a:rPr>
                                  <m:t>−1.46+</m:t>
                                </m:r>
                                <m:r>
                                  <a:rPr lang="de-AT" sz="20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de-AT" sz="2000" b="0" i="1" smtClean="0">
                                    <a:latin typeface="Cambria Math" panose="02040503050406030204" pitchFamily="18" charset="0"/>
                                  </a:rPr>
                                  <m:t> 1.08</m:t>
                                </m:r>
                              </m:oMath>
                            </m:oMathPara>
                          </a14:m>
                          <a:endParaRPr lang="en-GB" sz="2000" dirty="0">
                            <a:latin typeface="Palatino Linotype" panose="0204050205050503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sz="2000" dirty="0" err="1">
                              <a:latin typeface="Palatino Linotype" panose="02040502050505030304" pitchFamily="18" charset="0"/>
                            </a:rPr>
                            <a:t>Meißner</a:t>
                          </a:r>
                          <a:r>
                            <a:rPr lang="en-GB" sz="2000" dirty="0">
                              <a:latin typeface="Palatino Linotype" panose="02040502050505030304" pitchFamily="18" charset="0"/>
                            </a:rPr>
                            <a:t> et al. (2011)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79300883"/>
                      </a:ext>
                    </a:extLst>
                  </a:tr>
                  <a:tr h="446973">
                    <a:tc>
                      <a:txBody>
                        <a:bodyPr/>
                        <a:lstStyle/>
                        <a:p>
                          <a:pPr marL="0" indent="0">
                            <a:buFontTx/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AT" sz="2000" b="0" i="1" smtClean="0">
                                    <a:latin typeface="Cambria Math" panose="02040503050406030204" pitchFamily="18" charset="0"/>
                                  </a:rPr>
                                  <m:t>−769</m:t>
                                </m:r>
                              </m:oMath>
                            </m:oMathPara>
                          </a14:m>
                          <a:endParaRPr lang="en-GB" sz="2000" dirty="0">
                            <a:latin typeface="Palatino Linotype" panose="0204050205050503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sz="2000" dirty="0">
                              <a:latin typeface="Palatino Linotype" panose="02040502050505030304" pitchFamily="18" charset="0"/>
                            </a:rPr>
                            <a:t>674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584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AT" sz="2000" b="0" i="1" smtClean="0">
                                    <a:latin typeface="Cambria Math" panose="02040503050406030204" pitchFamily="18" charset="0"/>
                                  </a:rPr>
                                  <m:t>−1.42+</m:t>
                                </m:r>
                                <m:r>
                                  <a:rPr lang="de-AT" sz="20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de-AT" sz="2000" b="0" i="1" smtClean="0">
                                    <a:latin typeface="Cambria Math" panose="02040503050406030204" pitchFamily="18" charset="0"/>
                                  </a:rPr>
                                  <m:t> 1.09</m:t>
                                </m:r>
                              </m:oMath>
                            </m:oMathPara>
                          </a14:m>
                          <a:endParaRPr lang="en-GB" sz="2000" dirty="0">
                            <a:latin typeface="Palatino Linotype" panose="0204050205050503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sz="2000" dirty="0">
                              <a:latin typeface="Palatino Linotype" panose="02040502050505030304" pitchFamily="18" charset="0"/>
                            </a:rPr>
                            <a:t>Gal (2007)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265528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elle 2">
                <a:extLst>
                  <a:ext uri="{FF2B5EF4-FFF2-40B4-BE49-F238E27FC236}">
                    <a16:creationId xmlns:a16="http://schemas.microsoft.com/office/drawing/2014/main" id="{AEAA5D86-9516-4E9D-B824-A8AE53C917D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738006" y="4232887"/>
              <a:ext cx="9528788" cy="2728951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948896">
                      <a:extLst>
                        <a:ext uri="{9D8B030D-6E8A-4147-A177-3AD203B41FA5}">
                          <a16:colId xmlns:a16="http://schemas.microsoft.com/office/drawing/2014/main" val="2365284918"/>
                        </a:ext>
                      </a:extLst>
                    </a:gridCol>
                    <a:gridCol w="1900989">
                      <a:extLst>
                        <a:ext uri="{9D8B030D-6E8A-4147-A177-3AD203B41FA5}">
                          <a16:colId xmlns:a16="http://schemas.microsoft.com/office/drawing/2014/main" val="629654529"/>
                        </a:ext>
                      </a:extLst>
                    </a:gridCol>
                    <a:gridCol w="2646948">
                      <a:extLst>
                        <a:ext uri="{9D8B030D-6E8A-4147-A177-3AD203B41FA5}">
                          <a16:colId xmlns:a16="http://schemas.microsoft.com/office/drawing/2014/main" val="555414399"/>
                        </a:ext>
                      </a:extLst>
                    </a:gridCol>
                    <a:gridCol w="3031955">
                      <a:extLst>
                        <a:ext uri="{9D8B030D-6E8A-4147-A177-3AD203B41FA5}">
                          <a16:colId xmlns:a16="http://schemas.microsoft.com/office/drawing/2014/main" val="282535449"/>
                        </a:ext>
                      </a:extLst>
                    </a:gridCol>
                  </a:tblGrid>
                  <a:tr h="446973">
                    <a:tc>
                      <a:txBody>
                        <a:bodyPr/>
                        <a:lstStyle/>
                        <a:p>
                          <a:r>
                            <a:rPr lang="el-GR" sz="2200" b="1" dirty="0">
                              <a:latin typeface="Palatino Linotype" panose="02040502050505030304" pitchFamily="18" charset="0"/>
                            </a:rPr>
                            <a:t>ε</a:t>
                          </a:r>
                          <a:r>
                            <a:rPr lang="de-AT" sz="2200" b="1" baseline="-25000" dirty="0">
                              <a:latin typeface="Palatino Linotype" panose="02040502050505030304" pitchFamily="18" charset="0"/>
                            </a:rPr>
                            <a:t>1s </a:t>
                          </a:r>
                          <a:r>
                            <a:rPr lang="de-AT" sz="2200" b="1" baseline="0" dirty="0">
                              <a:latin typeface="Palatino Linotype" panose="02040502050505030304" pitchFamily="18" charset="0"/>
                            </a:rPr>
                            <a:t>(eV)</a:t>
                          </a:r>
                          <a:endParaRPr lang="en-GB" sz="2200" b="1" baseline="0" dirty="0">
                            <a:latin typeface="Palatino Linotype" panose="02040502050505030304" pitchFamily="18" charset="0"/>
                          </a:endParaRPr>
                        </a:p>
                      </a:txBody>
                      <a:tcP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l-GR" sz="2200" b="1" dirty="0">
                              <a:latin typeface="Palatino Linotype" panose="02040502050505030304" pitchFamily="18" charset="0"/>
                            </a:rPr>
                            <a:t>Γ</a:t>
                          </a:r>
                          <a:r>
                            <a:rPr lang="de-AT" sz="2200" b="1" baseline="-25000" dirty="0">
                              <a:latin typeface="Palatino Linotype" panose="02040502050505030304" pitchFamily="18" charset="0"/>
                            </a:rPr>
                            <a:t>1s </a:t>
                          </a:r>
                          <a:r>
                            <a:rPr lang="de-AT" sz="2200" b="1" baseline="0" dirty="0">
                              <a:latin typeface="Palatino Linotype" panose="02040502050505030304" pitchFamily="18" charset="0"/>
                            </a:rPr>
                            <a:t>(eV)</a:t>
                          </a:r>
                          <a:endParaRPr lang="en-GB" sz="2200" b="1" baseline="-25000" dirty="0">
                            <a:latin typeface="Palatino Linotype" panose="02040502050505030304" pitchFamily="18" charset="0"/>
                          </a:endParaRPr>
                        </a:p>
                      </a:txBody>
                      <a:tcP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>
                          <a:blip r:embed="rId3"/>
                          <a:stretch>
                            <a:fillRect l="-145853" t="-8108" r="-115207" b="-5189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2200" b="1" dirty="0">
                              <a:latin typeface="Palatino Linotype" panose="02040502050505030304" pitchFamily="18" charset="0"/>
                            </a:rPr>
                            <a:t>Reference</a:t>
                          </a:r>
                        </a:p>
                      </a:txBody>
                      <a:tcPr>
                        <a:solidFill>
                          <a:schemeClr val="bg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91808317"/>
                      </a:ext>
                    </a:extLst>
                  </a:tr>
                  <a:tr h="446973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>
                          <a:blip r:embed="rId3"/>
                          <a:stretch>
                            <a:fillRect l="-313" t="-109589" r="-389375" b="-4260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2000" dirty="0">
                              <a:latin typeface="Palatino Linotype" panose="02040502050505030304" pitchFamily="18" charset="0"/>
                            </a:rPr>
                            <a:t>1016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>
                          <a:blip r:embed="rId3"/>
                          <a:stretch>
                            <a:fillRect l="-145853" t="-109589" r="-115207" b="-4260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2000" dirty="0">
                              <a:latin typeface="Palatino Linotype" panose="02040502050505030304" pitchFamily="18" charset="0"/>
                            </a:rPr>
                            <a:t>Weise et al. (2017)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64512454"/>
                      </a:ext>
                    </a:extLst>
                  </a:tr>
                  <a:tr h="494086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>
                          <a:blip r:embed="rId3"/>
                          <a:stretch>
                            <a:fillRect l="-313" t="-188889" r="-389375" b="-283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2000" dirty="0">
                              <a:latin typeface="Palatino Linotype" panose="02040502050505030304" pitchFamily="18" charset="0"/>
                            </a:rPr>
                            <a:t>757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>
                          <a:blip r:embed="rId3"/>
                          <a:stretch>
                            <a:fillRect l="-145853" t="-188889" r="-115207" b="-283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2000" dirty="0" err="1">
                              <a:latin typeface="Palatino Linotype" panose="02040502050505030304" pitchFamily="18" charset="0"/>
                            </a:rPr>
                            <a:t>Mizutani</a:t>
                          </a:r>
                          <a:r>
                            <a:rPr lang="en-GB" sz="2000" dirty="0">
                              <a:latin typeface="Palatino Linotype" panose="02040502050505030304" pitchFamily="18" charset="0"/>
                            </a:rPr>
                            <a:t> et al. (2013)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30908083"/>
                      </a:ext>
                    </a:extLst>
                  </a:tr>
                  <a:tr h="446973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>
                          <a:blip r:embed="rId3"/>
                          <a:stretch>
                            <a:fillRect l="-313" t="-316216" r="-389375" b="-2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2000" dirty="0">
                              <a:latin typeface="Palatino Linotype" panose="02040502050505030304" pitchFamily="18" charset="0"/>
                            </a:rPr>
                            <a:t>1011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>
                          <a:blip r:embed="rId3"/>
                          <a:stretch>
                            <a:fillRect l="-145853" t="-316216" r="-115207" b="-21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2000" dirty="0">
                              <a:latin typeface="Palatino Linotype" panose="02040502050505030304" pitchFamily="18" charset="0"/>
                            </a:rPr>
                            <a:t>Shevchenko (2012)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90771601"/>
                      </a:ext>
                    </a:extLst>
                  </a:tr>
                  <a:tr h="446973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>
                          <a:blip r:embed="rId3"/>
                          <a:stretch>
                            <a:fillRect l="-313" t="-421918" r="-389375" b="-1136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2000" dirty="0">
                              <a:latin typeface="Palatino Linotype" panose="02040502050505030304" pitchFamily="18" charset="0"/>
                            </a:rPr>
                            <a:t>650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>
                          <a:blip r:embed="rId3"/>
                          <a:stretch>
                            <a:fillRect l="-145853" t="-421918" r="-115207" b="-1136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2000" dirty="0" err="1">
                              <a:latin typeface="Palatino Linotype" panose="02040502050505030304" pitchFamily="18" charset="0"/>
                            </a:rPr>
                            <a:t>Meißner</a:t>
                          </a:r>
                          <a:r>
                            <a:rPr lang="en-GB" sz="2000" dirty="0">
                              <a:latin typeface="Palatino Linotype" panose="02040502050505030304" pitchFamily="18" charset="0"/>
                            </a:rPr>
                            <a:t> et al. (2011)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79300883"/>
                      </a:ext>
                    </a:extLst>
                  </a:tr>
                  <a:tr h="446973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>
                          <a:blip r:embed="rId3"/>
                          <a:stretch>
                            <a:fillRect l="-313" t="-514865" r="-389375" b="-121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2000" dirty="0">
                              <a:latin typeface="Palatino Linotype" panose="02040502050505030304" pitchFamily="18" charset="0"/>
                            </a:rPr>
                            <a:t>674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>
                          <a:blip r:embed="rId3"/>
                          <a:stretch>
                            <a:fillRect l="-145853" t="-514865" r="-115207" b="-121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2000" dirty="0">
                              <a:latin typeface="Palatino Linotype" panose="02040502050505030304" pitchFamily="18" charset="0"/>
                            </a:rPr>
                            <a:t>Gal (2007)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2655286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" name="Grafi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sp>
        <p:nvSpPr>
          <p:cNvPr id="11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8947151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image2.jpeg" descr="image2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D1AB9A0-BC6C-4477-B9C3-C9E62DF19FF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19</a:t>
            </a:fld>
            <a:endParaRPr lang="en-GB"/>
          </a:p>
        </p:txBody>
      </p:sp>
      <p:sp>
        <p:nvSpPr>
          <p:cNvPr id="9" name="DETECTOR SYSTEM">
            <a:extLst>
              <a:ext uri="{FF2B5EF4-FFF2-40B4-BE49-F238E27FC236}">
                <a16:creationId xmlns:a16="http://schemas.microsoft.com/office/drawing/2014/main" id="{E12984D5-BE3C-4F70-8544-D91359B45AC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3762" y="188912"/>
            <a:ext cx="11217276" cy="1885951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r>
              <a:rPr dirty="0"/>
              <a:t>D</a:t>
            </a:r>
            <a:r>
              <a:rPr lang="de-AT" dirty="0"/>
              <a:t>A</a:t>
            </a:r>
            <a:r>
              <a:rPr lang="el-GR" dirty="0"/>
              <a:t>Φ</a:t>
            </a:r>
            <a:r>
              <a:rPr lang="de-AT" dirty="0"/>
              <a:t>NE COLLIDER AT LNF</a:t>
            </a:r>
            <a:endParaRPr dirty="0"/>
          </a:p>
        </p:txBody>
      </p:sp>
      <p:sp>
        <p:nvSpPr>
          <p:cNvPr id="10" name="Line">
            <a:extLst>
              <a:ext uri="{FF2B5EF4-FFF2-40B4-BE49-F238E27FC236}">
                <a16:creationId xmlns:a16="http://schemas.microsoft.com/office/drawing/2014/main" id="{CD3EE467-3DDB-4813-9C7C-E6D404D7CD72}"/>
              </a:ext>
            </a:extLst>
          </p:cNvPr>
          <p:cNvSpPr/>
          <p:nvPr/>
        </p:nvSpPr>
        <p:spPr>
          <a:xfrm>
            <a:off x="464655" y="1580892"/>
            <a:ext cx="8637063" cy="1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12C138D0-803B-4149-B257-DA4C077F5D1D}"/>
              </a:ext>
            </a:extLst>
          </p:cNvPr>
          <p:cNvGrpSpPr>
            <a:grpSpLocks/>
          </p:cNvGrpSpPr>
          <p:nvPr/>
        </p:nvGrpSpPr>
        <p:grpSpPr bwMode="auto">
          <a:xfrm>
            <a:off x="663030" y="1149530"/>
            <a:ext cx="8962206" cy="6492878"/>
            <a:chOff x="0" y="0"/>
            <a:chExt cx="9144000" cy="628652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Rectangle 5">
              <a:extLst>
                <a:ext uri="{FF2B5EF4-FFF2-40B4-BE49-F238E27FC236}">
                  <a16:creationId xmlns:a16="http://schemas.microsoft.com/office/drawing/2014/main" id="{42A7D4A3-FD6D-431E-BDF9-5B8D819741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9144000" cy="9080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endParaRPr>
            </a:p>
          </p:txBody>
        </p:sp>
        <p:pic>
          <p:nvPicPr>
            <p:cNvPr id="13" name="Picture 2">
              <a:extLst>
                <a:ext uri="{FF2B5EF4-FFF2-40B4-BE49-F238E27FC236}">
                  <a16:creationId xmlns:a16="http://schemas.microsoft.com/office/drawing/2014/main" id="{953FA6D5-5865-47AD-98AC-3C717C34C9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48" y="928671"/>
              <a:ext cx="8565432" cy="5357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07DF7F56-F4E7-463D-A83C-9AA2E3763B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3174" y="1928802"/>
              <a:ext cx="1102667" cy="685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altLang="en-US" sz="2000" b="1">
                  <a:latin typeface="Palatino Linotype" panose="02040502050505030304" pitchFamily="18" charset="0"/>
                </a:rPr>
                <a:t>e</a:t>
              </a:r>
              <a:r>
                <a:rPr lang="en-GB" altLang="en-US" sz="2000" b="1" baseline="30000">
                  <a:latin typeface="Palatino Linotype" panose="02040502050505030304" pitchFamily="18" charset="0"/>
                </a:rPr>
                <a:t>+</a:t>
              </a:r>
              <a:r>
                <a:rPr lang="en-GB" altLang="en-US" sz="2000" b="1">
                  <a:latin typeface="Palatino Linotype" panose="02040502050505030304" pitchFamily="18" charset="0"/>
                </a:rPr>
                <a:t>-e</a:t>
              </a:r>
              <a:r>
                <a:rPr lang="en-GB" altLang="en-US" sz="2000" b="1" baseline="30000">
                  <a:latin typeface="Palatino Linotype" panose="02040502050505030304" pitchFamily="18" charset="0"/>
                </a:rPr>
                <a:t>- </a:t>
              </a:r>
            </a:p>
            <a:p>
              <a:r>
                <a:rPr lang="en-GB" altLang="en-US" sz="2000" b="1">
                  <a:latin typeface="Palatino Linotype" panose="02040502050505030304" pitchFamily="18" charset="0"/>
                </a:rPr>
                <a:t>collider</a:t>
              </a:r>
            </a:p>
          </p:txBody>
        </p:sp>
        <p:cxnSp>
          <p:nvCxnSpPr>
            <p:cNvPr id="16" name="Gerade Verbindung 15">
              <a:extLst>
                <a:ext uri="{FF2B5EF4-FFF2-40B4-BE49-F238E27FC236}">
                  <a16:creationId xmlns:a16="http://schemas.microsoft.com/office/drawing/2014/main" id="{8E5366B7-EF44-42A1-8D27-B70489D16AA5}"/>
                </a:ext>
              </a:extLst>
            </p:cNvPr>
            <p:cNvCxnSpPr/>
            <p:nvPr/>
          </p:nvCxnSpPr>
          <p:spPr>
            <a:xfrm rot="10800000">
              <a:off x="3059756" y="3357574"/>
              <a:ext cx="2952278" cy="1943106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A99BC698-12C2-40FD-85A7-150B7B941010}"/>
                </a:ext>
              </a:extLst>
            </p:cNvPr>
            <p:cNvSpPr/>
            <p:nvPr/>
          </p:nvSpPr>
          <p:spPr>
            <a:xfrm>
              <a:off x="2267108" y="1844681"/>
              <a:ext cx="1728039" cy="792166"/>
            </a:xfrm>
            <a:prstGeom prst="ellipse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GB"/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8313FD84-332B-492F-BBD5-A332BFEB025A}"/>
                </a:ext>
              </a:extLst>
            </p:cNvPr>
            <p:cNvSpPr/>
            <p:nvPr/>
          </p:nvSpPr>
          <p:spPr>
            <a:xfrm>
              <a:off x="2267108" y="1916119"/>
              <a:ext cx="1728039" cy="80169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GB"/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749475F2-44DB-4CFA-B21D-4B6A3E8D98F6}"/>
                </a:ext>
              </a:extLst>
            </p:cNvPr>
            <p:cNvSpPr/>
            <p:nvPr/>
          </p:nvSpPr>
          <p:spPr>
            <a:xfrm>
              <a:off x="1691094" y="2708284"/>
              <a:ext cx="576014" cy="504827"/>
            </a:xfrm>
            <a:prstGeom prst="ellipse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GB"/>
            </a:p>
          </p:txBody>
        </p:sp>
        <p:cxnSp>
          <p:nvCxnSpPr>
            <p:cNvPr id="20" name="Gerade Verbindung 19">
              <a:extLst>
                <a:ext uri="{FF2B5EF4-FFF2-40B4-BE49-F238E27FC236}">
                  <a16:creationId xmlns:a16="http://schemas.microsoft.com/office/drawing/2014/main" id="{5B51FC7D-4204-4E08-BABF-8DAE3ADC5511}"/>
                </a:ext>
              </a:extLst>
            </p:cNvPr>
            <p:cNvCxnSpPr/>
            <p:nvPr/>
          </p:nvCxnSpPr>
          <p:spPr>
            <a:xfrm rot="10800000">
              <a:off x="3131967" y="3357574"/>
              <a:ext cx="2087419" cy="136684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3C147813-AD86-47E8-8652-DA569D356E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139929">
              <a:off x="3860744" y="4060323"/>
              <a:ext cx="1058507" cy="387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altLang="en-US" sz="2000" b="1">
                  <a:latin typeface="Palatino Linotype" panose="02040502050505030304" pitchFamily="18" charset="0"/>
                </a:rPr>
                <a:t>LINAC</a:t>
              </a:r>
            </a:p>
          </p:txBody>
        </p:sp>
        <p:cxnSp>
          <p:nvCxnSpPr>
            <p:cNvPr id="22" name="Gerade Verbindung 21">
              <a:extLst>
                <a:ext uri="{FF2B5EF4-FFF2-40B4-BE49-F238E27FC236}">
                  <a16:creationId xmlns:a16="http://schemas.microsoft.com/office/drawing/2014/main" id="{3A97AA08-1482-4E34-9B79-64C55931974A}"/>
                </a:ext>
              </a:extLst>
            </p:cNvPr>
            <p:cNvCxnSpPr>
              <a:endCxn id="19" idx="5"/>
            </p:cNvCxnSpPr>
            <p:nvPr/>
          </p:nvCxnSpPr>
          <p:spPr>
            <a:xfrm rot="10800000">
              <a:off x="2183141" y="3138498"/>
              <a:ext cx="876615" cy="219076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22">
              <a:extLst>
                <a:ext uri="{FF2B5EF4-FFF2-40B4-BE49-F238E27FC236}">
                  <a16:creationId xmlns:a16="http://schemas.microsoft.com/office/drawing/2014/main" id="{D9845C47-32B7-4533-A543-437D334779F3}"/>
                </a:ext>
              </a:extLst>
            </p:cNvPr>
            <p:cNvCxnSpPr>
              <a:stCxn id="19" idx="0"/>
            </p:cNvCxnSpPr>
            <p:nvPr/>
          </p:nvCxnSpPr>
          <p:spPr>
            <a:xfrm rot="5400000" flipH="1" flipV="1">
              <a:off x="2628552" y="1988235"/>
              <a:ext cx="71437" cy="1368662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035AC5E4-54E4-4594-AF70-76729C2F31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47664" y="2780928"/>
              <a:ext cx="849161" cy="387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altLang="en-US" sz="2000" b="1">
                  <a:latin typeface="Palatino Linotype" panose="02040502050505030304" pitchFamily="18" charset="0"/>
                </a:rPr>
                <a:t>Accu.</a:t>
              </a: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236DED33-CE63-47BC-9715-3A08E1AA1451}"/>
              </a:ext>
            </a:extLst>
          </p:cNvPr>
          <p:cNvGrpSpPr/>
          <p:nvPr/>
        </p:nvGrpSpPr>
        <p:grpSpPr>
          <a:xfrm>
            <a:off x="7451891" y="3530843"/>
            <a:ext cx="4659147" cy="4983640"/>
            <a:chOff x="7163168" y="957167"/>
            <a:chExt cx="4659147" cy="4983640"/>
          </a:xfrm>
          <a:gradFill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307EAD3E-6BA8-4142-A3E1-DA67A6E2F5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63168" y="2403717"/>
              <a:ext cx="4659145" cy="1844319"/>
            </a:xfrm>
            <a:prstGeom prst="rect">
              <a:avLst/>
            </a:prstGeom>
            <a:grpFill/>
          </p:spPr>
        </p:pic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07E59F1F-0ADB-41D3-97DD-F73C737CF583}"/>
                </a:ext>
              </a:extLst>
            </p:cNvPr>
            <p:cNvSpPr/>
            <p:nvPr/>
          </p:nvSpPr>
          <p:spPr>
            <a:xfrm>
              <a:off x="7163170" y="957167"/>
              <a:ext cx="4659145" cy="144655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GB" sz="2400" b="0" dirty="0">
                  <a:latin typeface="Palatino Linotype" pitchFamily="18" charset="0"/>
                </a:rPr>
                <a:t>operates at the centre-of-mass </a:t>
              </a:r>
            </a:p>
            <a:p>
              <a:pPr eaLnBrk="0" hangingPunct="0"/>
              <a:r>
                <a:rPr lang="en-GB" sz="2400" b="0" dirty="0">
                  <a:latin typeface="Palatino Linotype" pitchFamily="18" charset="0"/>
                </a:rPr>
                <a:t>energy of the </a:t>
              </a:r>
              <a:r>
                <a:rPr lang="en-GB" sz="2400" b="0" dirty="0">
                  <a:latin typeface="Palatino Linotype" pitchFamily="18" charset="0"/>
                  <a:sym typeface="Symbol"/>
                </a:rPr>
                <a:t></a:t>
              </a:r>
              <a:r>
                <a:rPr lang="en-GB" sz="2400" b="0" dirty="0">
                  <a:latin typeface="Palatino Linotype" pitchFamily="18" charset="0"/>
                </a:rPr>
                <a:t> meson</a:t>
              </a:r>
            </a:p>
            <a:p>
              <a:pPr eaLnBrk="0" hangingPunct="0"/>
              <a:r>
                <a:rPr lang="en-GB" sz="2000" b="0" dirty="0">
                  <a:latin typeface="Palatino Linotype" pitchFamily="18" charset="0"/>
                </a:rPr>
                <a:t>          mass m = 1019.413 ± 0.008 MeV</a:t>
              </a:r>
            </a:p>
            <a:p>
              <a:pPr eaLnBrk="0" hangingPunct="0"/>
              <a:r>
                <a:rPr lang="en-GB" sz="2000" b="0" dirty="0">
                  <a:latin typeface="Palatino Linotype" pitchFamily="18" charset="0"/>
                </a:rPr>
                <a:t>          width </a:t>
              </a:r>
              <a:r>
                <a:rPr lang="en-GB" sz="2000" b="0" dirty="0">
                  <a:latin typeface="Palatino Linotype" pitchFamily="18" charset="0"/>
                  <a:sym typeface="Symbol"/>
                </a:rPr>
                <a:t> </a:t>
              </a:r>
              <a:r>
                <a:rPr lang="en-GB" sz="2000" b="0" dirty="0">
                  <a:latin typeface="Palatino Linotype" pitchFamily="18" charset="0"/>
                </a:rPr>
                <a:t>= 4.43 ± 0.06 MeV</a:t>
              </a:r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B640131A-F2CB-4B8D-A206-DE05298F5669}"/>
                </a:ext>
              </a:extLst>
            </p:cNvPr>
            <p:cNvSpPr/>
            <p:nvPr/>
          </p:nvSpPr>
          <p:spPr>
            <a:xfrm>
              <a:off x="7163168" y="4248036"/>
              <a:ext cx="4659145" cy="169277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GB" sz="2400" dirty="0">
                  <a:latin typeface="Palatino Linotype" pitchFamily="18" charset="0"/>
                </a:rPr>
                <a:t> </a:t>
              </a:r>
              <a:r>
                <a:rPr lang="en-GB" sz="2400" b="0" dirty="0">
                  <a:latin typeface="Palatino Linotype" pitchFamily="18" charset="0"/>
                  <a:sym typeface="Symbol"/>
                </a:rPr>
                <a:t> </a:t>
              </a:r>
              <a:r>
                <a:rPr lang="en-GB" sz="2400" b="0" dirty="0">
                  <a:latin typeface="Palatino Linotype" pitchFamily="18" charset="0"/>
                </a:rPr>
                <a:t>produced via </a:t>
              </a:r>
              <a:r>
                <a:rPr lang="en-GB" sz="2400" b="0" dirty="0" err="1">
                  <a:latin typeface="Palatino Linotype" pitchFamily="18" charset="0"/>
                </a:rPr>
                <a:t>e</a:t>
              </a:r>
              <a:r>
                <a:rPr lang="en-GB" sz="2400" b="0" baseline="30000" dirty="0" err="1">
                  <a:latin typeface="Palatino Linotype" pitchFamily="18" charset="0"/>
                </a:rPr>
                <a:t>+</a:t>
              </a:r>
              <a:r>
                <a:rPr lang="en-GB" sz="2400" b="0" dirty="0" err="1">
                  <a:latin typeface="Palatino Linotype" pitchFamily="18" charset="0"/>
                </a:rPr>
                <a:t>e</a:t>
              </a:r>
              <a:r>
                <a:rPr lang="en-GB" sz="2400" b="0" baseline="30000" dirty="0">
                  <a:latin typeface="Palatino Linotype" pitchFamily="18" charset="0"/>
                </a:rPr>
                <a:t>-</a:t>
              </a:r>
              <a:r>
                <a:rPr lang="en-GB" sz="2400" b="0" dirty="0">
                  <a:latin typeface="Palatino Linotype" pitchFamily="18" charset="0"/>
                </a:rPr>
                <a:t> collision </a:t>
              </a:r>
            </a:p>
            <a:p>
              <a:pPr eaLnBrk="0" hangingPunct="0"/>
              <a:r>
                <a:rPr lang="en-GB" sz="2400" b="0" dirty="0">
                  <a:latin typeface="Palatino Linotype" pitchFamily="18" charset="0"/>
                </a:rPr>
                <a:t>	</a:t>
              </a:r>
              <a:r>
                <a:rPr lang="en-GB" sz="2000" b="0" dirty="0">
                  <a:latin typeface="Palatino Linotype" pitchFamily="18" charset="0"/>
                  <a:sym typeface="Symbol"/>
                </a:rPr>
                <a:t></a:t>
              </a:r>
              <a:r>
                <a:rPr lang="en-GB" sz="2000" b="0" dirty="0">
                  <a:latin typeface="Palatino Linotype" pitchFamily="18" charset="0"/>
                </a:rPr>
                <a:t>(</a:t>
              </a:r>
              <a:r>
                <a:rPr lang="en-GB" sz="2000" b="0" dirty="0" err="1">
                  <a:latin typeface="Palatino Linotype" pitchFamily="18" charset="0"/>
                </a:rPr>
                <a:t>e</a:t>
              </a:r>
              <a:r>
                <a:rPr lang="en-GB" sz="2000" b="0" baseline="30000" dirty="0" err="1">
                  <a:latin typeface="Palatino Linotype" pitchFamily="18" charset="0"/>
                </a:rPr>
                <a:t>+</a:t>
              </a:r>
              <a:r>
                <a:rPr lang="en-GB" sz="2000" b="0" dirty="0" err="1">
                  <a:latin typeface="Palatino Linotype" pitchFamily="18" charset="0"/>
                </a:rPr>
                <a:t>e</a:t>
              </a:r>
              <a:r>
                <a:rPr lang="en-GB" sz="2000" b="0" baseline="30000" dirty="0">
                  <a:latin typeface="Palatino Linotype" pitchFamily="18" charset="0"/>
                </a:rPr>
                <a:t>-</a:t>
              </a:r>
              <a:r>
                <a:rPr lang="en-GB" sz="2000" b="0" dirty="0">
                  <a:latin typeface="Palatino Linotype" pitchFamily="18" charset="0"/>
                </a:rPr>
                <a:t>  </a:t>
              </a:r>
              <a:r>
                <a:rPr lang="en-GB" sz="2000" b="0" dirty="0">
                  <a:latin typeface="Palatino Linotype" pitchFamily="18" charset="0"/>
                  <a:cs typeface="Arial"/>
                </a:rPr>
                <a:t>→ </a:t>
              </a:r>
              <a:r>
                <a:rPr lang="en-GB" sz="2000" b="0" dirty="0">
                  <a:latin typeface="Palatino Linotype" pitchFamily="18" charset="0"/>
                  <a:cs typeface="Arial"/>
                  <a:sym typeface="Symbol"/>
                </a:rPr>
                <a:t></a:t>
              </a:r>
              <a:r>
                <a:rPr lang="en-GB" sz="2000" b="0" dirty="0">
                  <a:latin typeface="Palatino Linotype" pitchFamily="18" charset="0"/>
                </a:rPr>
                <a:t>) ~ 5 µb</a:t>
              </a:r>
            </a:p>
            <a:p>
              <a:pPr eaLnBrk="0" hangingPunct="0"/>
              <a:endParaRPr lang="en-GB" sz="800" dirty="0">
                <a:latin typeface="Palatino Linotype" pitchFamily="18" charset="0"/>
              </a:endParaRPr>
            </a:p>
            <a:p>
              <a:pPr eaLnBrk="0" hangingPunct="0"/>
              <a:r>
                <a:rPr lang="en-GB" sz="2400" b="1" dirty="0">
                  <a:solidFill>
                    <a:srgbClr val="006699"/>
                  </a:solidFill>
                  <a:latin typeface="Palatino Linotype" pitchFamily="18" charset="0"/>
                  <a:cs typeface="Arial"/>
                </a:rPr>
                <a:t>→</a:t>
              </a:r>
              <a:r>
                <a:rPr lang="en-GB" sz="2400" b="1" dirty="0">
                  <a:solidFill>
                    <a:srgbClr val="006699"/>
                  </a:solidFill>
                  <a:latin typeface="Palatino Linotype" pitchFamily="18" charset="0"/>
                </a:rPr>
                <a:t> monochromatic kaon beam</a:t>
              </a:r>
            </a:p>
            <a:p>
              <a:pPr eaLnBrk="0" hangingPunct="0"/>
              <a:r>
                <a:rPr lang="en-GB" sz="2400" b="1" dirty="0">
                  <a:solidFill>
                    <a:srgbClr val="006699"/>
                  </a:solidFill>
                  <a:latin typeface="Palatino Linotype" pitchFamily="18" charset="0"/>
                </a:rPr>
                <a:t>     (127 MeV/c)</a:t>
              </a:r>
              <a:endParaRPr lang="en-GB" sz="2400" dirty="0">
                <a:solidFill>
                  <a:srgbClr val="006699"/>
                </a:solidFill>
              </a:endParaRPr>
            </a:p>
          </p:txBody>
        </p:sp>
      </p:grpSp>
      <p:pic>
        <p:nvPicPr>
          <p:cNvPr id="29" name="Grafik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sp>
        <p:nvSpPr>
          <p:cNvPr id="31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MOTIVATION"/>
          <p:cNvSpPr txBox="1">
            <a:spLocks noGrp="1"/>
          </p:cNvSpPr>
          <p:nvPr>
            <p:ph type="title"/>
          </p:nvPr>
        </p:nvSpPr>
        <p:spPr>
          <a:xfrm>
            <a:off x="1017858" y="3933824"/>
            <a:ext cx="11217276" cy="18859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200"/>
            </a:lvl1pPr>
          </a:lstStyle>
          <a:p>
            <a:r>
              <a:rPr lang="en-AT" sz="4800" b="1" dirty="0" smtClean="0">
                <a:latin typeface="Palatino Linotype" panose="02040502050505030304" pitchFamily="18" charset="0"/>
              </a:rPr>
              <a:t>Motivation</a:t>
            </a:r>
            <a:endParaRPr sz="4800" b="1" dirty="0">
              <a:latin typeface="Palatino Linotype" panose="02040502050505030304" pitchFamily="18" charset="0"/>
            </a:endParaRPr>
          </a:p>
        </p:txBody>
      </p:sp>
      <p:sp>
        <p:nvSpPr>
          <p:cNvPr id="177" name="exotic kaonic atoms provide unique way to study strong interaction with strangeness…"/>
          <p:cNvSpPr txBox="1">
            <a:spLocks noGrp="1"/>
          </p:cNvSpPr>
          <p:nvPr>
            <p:ph type="body" idx="1"/>
          </p:nvPr>
        </p:nvSpPr>
        <p:spPr>
          <a:xfrm>
            <a:off x="893762" y="2173816"/>
            <a:ext cx="11217276" cy="6188076"/>
          </a:xfrm>
          <a:prstGeom prst="rect">
            <a:avLst/>
          </a:prstGeom>
        </p:spPr>
        <p:txBody>
          <a:bodyPr>
            <a:normAutofit/>
          </a:bodyPr>
          <a:lstStyle>
            <a:lvl1pPr marL="212271" indent="-212271">
              <a:lnSpc>
                <a:spcPct val="150000"/>
              </a:lnSpc>
              <a:defRPr sz="2600"/>
            </a:lvl1pPr>
            <a:lvl2pPr marL="669471" indent="-212271">
              <a:lnSpc>
                <a:spcPct val="150000"/>
              </a:lnSpc>
              <a:defRPr sz="2600"/>
            </a:lvl2pPr>
          </a:lstStyle>
          <a:p>
            <a:pPr marL="0" indent="0">
              <a:buNone/>
            </a:pPr>
            <a:endParaRPr lang="de-AT" dirty="0">
              <a:solidFill>
                <a:schemeClr val="accent1">
                  <a:lumMod val="50000"/>
                </a:schemeClr>
              </a:solidFill>
              <a:latin typeface="Palatino Linotype" panose="02040502050505030304" pitchFamily="18" charset="0"/>
            </a:endParaRPr>
          </a:p>
          <a:p>
            <a:pPr lvl="1"/>
            <a:endParaRPr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178" name="image2.jpeg" descr="image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Line"/>
          <p:cNvSpPr/>
          <p:nvPr/>
        </p:nvSpPr>
        <p:spPr>
          <a:xfrm flipV="1">
            <a:off x="769666" y="5411450"/>
            <a:ext cx="9719274" cy="6306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DE121394-BDC3-44EB-A758-83C6E810703B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2</a:t>
            </a:fld>
            <a:endParaRPr lang="en-GB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sp>
        <p:nvSpPr>
          <p:cNvPr id="12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9"/>
          <a:stretch/>
        </p:blipFill>
        <p:spPr>
          <a:xfrm>
            <a:off x="7402779" y="620020"/>
            <a:ext cx="1889713" cy="1000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33887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: abgerundete Ecken 3">
            <a:extLst>
              <a:ext uri="{FF2B5EF4-FFF2-40B4-BE49-F238E27FC236}">
                <a16:creationId xmlns:a16="http://schemas.microsoft.com/office/drawing/2014/main" id="{B544FCB9-0D97-4C04-8993-93ABF44D5A4F}"/>
              </a:ext>
            </a:extLst>
          </p:cNvPr>
          <p:cNvSpPr/>
          <p:nvPr/>
        </p:nvSpPr>
        <p:spPr>
          <a:xfrm>
            <a:off x="6480786" y="6063273"/>
            <a:ext cx="5448601" cy="1106187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22225" cap="flat">
            <a:noFill/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Trebuchet MS" panose="020B060302020202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exotic kaonic atoms provide unique way to study strong interaction with strangeness…"/>
          <p:cNvSpPr txBox="1">
            <a:spLocks noGrp="1"/>
          </p:cNvSpPr>
          <p:nvPr>
            <p:ph type="body" idx="1"/>
          </p:nvPr>
        </p:nvSpPr>
        <p:spPr>
          <a:xfrm>
            <a:off x="893762" y="2192815"/>
            <a:ext cx="11217276" cy="6809093"/>
          </a:xfrm>
          <a:prstGeom prst="rect">
            <a:avLst/>
          </a:prstGeom>
        </p:spPr>
        <p:txBody>
          <a:bodyPr>
            <a:normAutofit/>
          </a:bodyPr>
          <a:lstStyle>
            <a:lvl1pPr marL="212271" indent="-212271">
              <a:lnSpc>
                <a:spcPct val="150000"/>
              </a:lnSpc>
              <a:defRPr sz="2600"/>
            </a:lvl1pPr>
            <a:lvl2pPr marL="669471" indent="-212271">
              <a:lnSpc>
                <a:spcPct val="150000"/>
              </a:lnSpc>
              <a:defRPr sz="2600"/>
            </a:lvl2pPr>
          </a:lstStyle>
          <a:p>
            <a:pPr marL="0" indent="0">
              <a:buNone/>
            </a:pPr>
            <a:endParaRPr lang="de-AT" sz="3000" b="1" dirty="0">
              <a:solidFill>
                <a:schemeClr val="accent1">
                  <a:lumMod val="50000"/>
                </a:schemeClr>
              </a:solidFill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de-AT" sz="400" b="1" dirty="0">
              <a:solidFill>
                <a:schemeClr val="accent1">
                  <a:lumMod val="50000"/>
                </a:schemeClr>
              </a:solidFill>
              <a:latin typeface="Palatino Linotype" panose="02040502050505030304" pitchFamily="18" charset="0"/>
            </a:endParaRPr>
          </a:p>
          <a:p>
            <a:pPr lvl="1"/>
            <a:endParaRPr lang="en-AT" sz="2400" dirty="0" smtClean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de-AT" sz="2800" b="1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de-AT" sz="24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de-AT" sz="2400" b="1" dirty="0">
              <a:latin typeface="Palatino Linotype" panose="02040502050505030304" pitchFamily="18" charset="0"/>
            </a:endParaRPr>
          </a:p>
        </p:txBody>
      </p:sp>
      <p:pic>
        <p:nvPicPr>
          <p:cNvPr id="223" name="image2.jpeg" descr="image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DE2AF501-367A-43D8-96DA-71B9BE5843D1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20</a:t>
            </a:fld>
            <a:endParaRPr lang="en-GB"/>
          </a:p>
        </p:txBody>
      </p:sp>
      <p:sp>
        <p:nvSpPr>
          <p:cNvPr id="18" name="DETECTOR SYSTEM">
            <a:extLst>
              <a:ext uri="{FF2B5EF4-FFF2-40B4-BE49-F238E27FC236}">
                <a16:creationId xmlns:a16="http://schemas.microsoft.com/office/drawing/2014/main" id="{55F775BE-4BA1-4B06-A325-136FBCEE2C7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3762" y="188912"/>
            <a:ext cx="11217276" cy="1885951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r>
              <a:rPr lang="en-AT" dirty="0" smtClean="0"/>
              <a:t>SIDDHARTA EXPERIMENT</a:t>
            </a:r>
            <a:endParaRPr dirty="0"/>
          </a:p>
        </p:txBody>
      </p:sp>
      <p:sp>
        <p:nvSpPr>
          <p:cNvPr id="19" name="Line">
            <a:extLst>
              <a:ext uri="{FF2B5EF4-FFF2-40B4-BE49-F238E27FC236}">
                <a16:creationId xmlns:a16="http://schemas.microsoft.com/office/drawing/2014/main" id="{717C2B82-E02B-47EF-8141-6001FF40CFD1}"/>
              </a:ext>
            </a:extLst>
          </p:cNvPr>
          <p:cNvSpPr/>
          <p:nvPr/>
        </p:nvSpPr>
        <p:spPr>
          <a:xfrm>
            <a:off x="464655" y="1580892"/>
            <a:ext cx="8637063" cy="1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40"/>
          <a:stretch/>
        </p:blipFill>
        <p:spPr>
          <a:xfrm>
            <a:off x="685800" y="1789788"/>
            <a:ext cx="5623305" cy="729404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" r="1170"/>
          <a:stretch/>
        </p:blipFill>
        <p:spPr>
          <a:xfrm>
            <a:off x="6171177" y="2187107"/>
            <a:ext cx="5861081" cy="3249701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6890881" y="5436808"/>
            <a:ext cx="495617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kumimoji="0" lang="en-AT" sz="1800" b="0" i="0" u="none" strike="noStrike" cap="none" spc="0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Bazzi et</a:t>
            </a:r>
            <a:r>
              <a:rPr kumimoji="0" lang="en-AT" sz="1800" b="0" i="0" u="none" strike="noStrike" cap="none" spc="0" normalizeH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FillTx/>
                <a:latin typeface="Palatino Linotype" panose="02040502050505030304" pitchFamily="18" charset="0"/>
                <a:sym typeface="Helvetica Neue"/>
              </a:rPr>
              <a:t> al., </a:t>
            </a:r>
            <a:r>
              <a:rPr lang="en-US" sz="1800" b="0" dirty="0">
                <a:solidFill>
                  <a:schemeClr val="bg2">
                    <a:lumMod val="75000"/>
                  </a:schemeClr>
                </a:solidFill>
                <a:latin typeface="Palatino Linotype" panose="02040502050505030304" pitchFamily="18" charset="0"/>
              </a:rPr>
              <a:t>2011a, Phys. Lett. B 704, 113.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FillTx/>
              <a:latin typeface="Palatino Linotype" panose="02040502050505030304" pitchFamily="18" charset="0"/>
              <a:sym typeface="Helvetica Neue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feld 6"/>
              <p:cNvSpPr txBox="1"/>
              <p:nvPr/>
            </p:nvSpPr>
            <p:spPr>
              <a:xfrm>
                <a:off x="6531243" y="6170946"/>
                <a:ext cx="5398144" cy="41684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0" tIns="0" rIns="0" bIns="0" numCol="1" spcCol="38100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150" sz="2400" b="1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panose="02040503050406030204" pitchFamily="18" charset="0"/>
                              <a:sym typeface="Helvetica Neue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i="1">
                              <a:latin typeface="Cambria Math" panose="02040503050406030204" pitchFamily="18" charset="0"/>
                            </a:rPr>
                            <m:t>ε</m:t>
                          </m:r>
                        </m:e>
                        <m:sub>
                          <m:r>
                            <a:rPr kumimoji="0" lang="en-AT" sz="2400" b="1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panose="02040503050406030204" pitchFamily="18" charset="0"/>
                              <a:sym typeface="Helvetica Neue"/>
                            </a:rPr>
                            <m:t>𝟏</m:t>
                          </m:r>
                          <m:r>
                            <a:rPr kumimoji="0" lang="en-AT" sz="2400" b="1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panose="02040503050406030204" pitchFamily="18" charset="0"/>
                              <a:sym typeface="Helvetica Neue"/>
                            </a:rPr>
                            <m:t>𝒔</m:t>
                          </m:r>
                        </m:sub>
                      </m:sSub>
                      <m:r>
                        <a:rPr kumimoji="0" lang="en-AT" sz="2400" b="1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panose="02040503050406030204" pitchFamily="18" charset="0"/>
                          <a:sym typeface="Helvetica Neue"/>
                        </a:rPr>
                        <m:t>=</m:t>
                      </m:r>
                      <m:d>
                        <m:dPr>
                          <m:ctrlPr>
                            <a:rPr kumimoji="0" lang="en-AT" sz="2400" b="1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panose="02040503050406030204" pitchFamily="18" charset="0"/>
                              <a:sym typeface="Helvetica Neue"/>
                            </a:rPr>
                          </m:ctrlPr>
                        </m:dPr>
                        <m:e>
                          <m:r>
                            <a:rPr kumimoji="0" lang="en-AT" sz="2400" b="1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panose="02040503050406030204" pitchFamily="18" charset="0"/>
                              <a:sym typeface="Helvetica Neue"/>
                            </a:rPr>
                            <m:t>−</m:t>
                          </m:r>
                          <m:r>
                            <a:rPr kumimoji="0" lang="en-AT" sz="2400" b="1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panose="02040503050406030204" pitchFamily="18" charset="0"/>
                              <a:sym typeface="Helvetica Neue"/>
                            </a:rPr>
                            <m:t>𝟐𝟖𝟑</m:t>
                          </m:r>
                          <m:r>
                            <a:rPr kumimoji="0" lang="en-AT" sz="2400" b="1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panose="02040503050406030204" pitchFamily="18" charset="0"/>
                              <a:sym typeface="Helvetica Neue"/>
                            </a:rPr>
                            <m:t> ±</m:t>
                          </m:r>
                          <m:r>
                            <a:rPr kumimoji="0" lang="en-AT" sz="2400" b="1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Helvetica Neue"/>
                            </a:rPr>
                            <m:t>𝟑𝟔</m:t>
                          </m:r>
                          <m:d>
                            <m:dPr>
                              <m:ctrlPr>
                                <a:rPr kumimoji="0" lang="en-AT" sz="2400" b="1" i="1" u="none" strike="noStrike" cap="none" spc="0" normalizeH="0" baseline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Helvetica Neue"/>
                                </a:rPr>
                              </m:ctrlPr>
                            </m:dPr>
                            <m:e>
                              <m:r>
                                <a:rPr kumimoji="0" lang="en-AT" sz="2400" b="1" i="0" u="none" strike="noStrike" cap="none" spc="0" normalizeH="0" baseline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Helvetica Neue"/>
                                </a:rPr>
                                <m:t>𝐬𝐭𝐚𝐭</m:t>
                              </m:r>
                            </m:e>
                          </m:d>
                          <m:r>
                            <a:rPr kumimoji="0" lang="en-AT" sz="2400" b="1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Helvetica Neue"/>
                            </a:rPr>
                            <m:t>±</m:t>
                          </m:r>
                          <m:r>
                            <a:rPr kumimoji="0" lang="en-AT" sz="2400" b="1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Helvetica Neue"/>
                            </a:rPr>
                            <m:t>𝟔</m:t>
                          </m:r>
                          <m:d>
                            <m:dPr>
                              <m:ctrlPr>
                                <a:rPr kumimoji="0" lang="en-AT" sz="2400" b="1" i="1" u="none" strike="noStrike" cap="none" spc="0" normalizeH="0" baseline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Helvetica Neue"/>
                                </a:rPr>
                              </m:ctrlPr>
                            </m:dPr>
                            <m:e>
                              <m:r>
                                <a:rPr kumimoji="0" lang="en-AT" sz="2400" b="1" i="0" u="none" strike="noStrike" cap="none" spc="0" normalizeH="0" baseline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Helvetica Neue"/>
                                </a:rPr>
                                <m:t>𝐬𝐲𝐬𝐭</m:t>
                              </m:r>
                            </m:e>
                          </m:d>
                        </m:e>
                      </m:d>
                      <m:r>
                        <a:rPr kumimoji="0" lang="en-AT" sz="2400" b="1" i="0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Helvetica Neue"/>
                        </a:rPr>
                        <m:t>𝐞𝐕</m:t>
                      </m:r>
                    </m:oMath>
                  </m:oMathPara>
                </a14:m>
                <a:endParaRPr kumimoji="0" lang="en-AT" sz="2400" b="1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ea typeface="Cambria Math" panose="02040503050406030204" pitchFamily="18" charset="0"/>
                  <a:sym typeface="Helvetica Neue"/>
                </a:endParaRPr>
              </a:p>
            </p:txBody>
          </p:sp>
        </mc:Choice>
        <mc:Fallback xmlns="">
          <p:sp>
            <p:nvSpPr>
              <p:cNvPr id="7" name="Textfeld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1243" y="6170946"/>
                <a:ext cx="5398144" cy="41684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feld 12"/>
              <p:cNvSpPr txBox="1"/>
              <p:nvPr/>
            </p:nvSpPr>
            <p:spPr>
              <a:xfrm>
                <a:off x="6607379" y="6669711"/>
                <a:ext cx="5245860" cy="41684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0" tIns="0" rIns="0" bIns="0" numCol="1" spcCol="38100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150" sz="2400" b="1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panose="02040503050406030204" pitchFamily="18" charset="0"/>
                              <a:sym typeface="Helvetica Neue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i="1" smtClean="0"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  <m:sub>
                          <m:r>
                            <a:rPr kumimoji="0" lang="en-AT" sz="2400" b="1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panose="02040503050406030204" pitchFamily="18" charset="0"/>
                              <a:sym typeface="Helvetica Neue"/>
                            </a:rPr>
                            <m:t>𝟏</m:t>
                          </m:r>
                          <m:r>
                            <a:rPr kumimoji="0" lang="en-AT" sz="2400" b="1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panose="02040503050406030204" pitchFamily="18" charset="0"/>
                              <a:sym typeface="Helvetica Neue"/>
                            </a:rPr>
                            <m:t>𝒔</m:t>
                          </m:r>
                        </m:sub>
                      </m:sSub>
                      <m:r>
                        <a:rPr kumimoji="0" lang="en-AT" sz="2400" b="1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panose="02040503050406030204" pitchFamily="18" charset="0"/>
                          <a:sym typeface="Helvetica Neue"/>
                        </a:rPr>
                        <m:t>=</m:t>
                      </m:r>
                      <m:d>
                        <m:dPr>
                          <m:ctrlPr>
                            <a:rPr kumimoji="0" lang="en-AT" sz="2400" b="1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panose="02040503050406030204" pitchFamily="18" charset="0"/>
                              <a:sym typeface="Helvetica Neue"/>
                            </a:rPr>
                          </m:ctrlPr>
                        </m:dPr>
                        <m:e>
                          <m:r>
                            <a:rPr kumimoji="0" lang="en-AT" sz="2400" b="1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panose="02040503050406030204" pitchFamily="18" charset="0"/>
                              <a:sym typeface="Helvetica Neue"/>
                            </a:rPr>
                            <m:t>𝟓𝟒𝟏</m:t>
                          </m:r>
                          <m:r>
                            <a:rPr kumimoji="0" lang="en-AT" sz="2400" b="1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panose="02040503050406030204" pitchFamily="18" charset="0"/>
                              <a:sym typeface="Helvetica Neue"/>
                            </a:rPr>
                            <m:t> ±</m:t>
                          </m:r>
                          <m:r>
                            <a:rPr kumimoji="0" lang="en-AT" sz="2400" b="1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Helvetica Neue"/>
                            </a:rPr>
                            <m:t>𝟖𝟗</m:t>
                          </m:r>
                          <m:d>
                            <m:dPr>
                              <m:ctrlPr>
                                <a:rPr kumimoji="0" lang="en-AT" sz="2400" b="1" i="1" u="none" strike="noStrike" cap="none" spc="0" normalizeH="0" baseline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Helvetica Neue"/>
                                </a:rPr>
                              </m:ctrlPr>
                            </m:dPr>
                            <m:e>
                              <m:r>
                                <a:rPr kumimoji="0" lang="en-AT" sz="2400" b="1" i="0" u="none" strike="noStrike" cap="none" spc="0" normalizeH="0" baseline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Helvetica Neue"/>
                                </a:rPr>
                                <m:t>𝐬𝐭𝐚𝐭</m:t>
                              </m:r>
                            </m:e>
                          </m:d>
                          <m:r>
                            <a:rPr kumimoji="0" lang="en-AT" sz="2400" b="1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Helvetica Neue"/>
                            </a:rPr>
                            <m:t>±</m:t>
                          </m:r>
                          <m:r>
                            <a:rPr kumimoji="0" lang="en-AT" sz="2400" b="1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Helvetica Neue"/>
                            </a:rPr>
                            <m:t>𝟐𝟐</m:t>
                          </m:r>
                          <m:d>
                            <m:dPr>
                              <m:ctrlPr>
                                <a:rPr kumimoji="0" lang="en-AT" sz="2400" b="1" i="1" u="none" strike="noStrike" cap="none" spc="0" normalizeH="0" baseline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Helvetica Neue"/>
                                </a:rPr>
                              </m:ctrlPr>
                            </m:dPr>
                            <m:e>
                              <m:r>
                                <a:rPr kumimoji="0" lang="en-AT" sz="2400" b="1" i="0" u="none" strike="noStrike" cap="none" spc="0" normalizeH="0" baseline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Helvetica Neue"/>
                                </a:rPr>
                                <m:t>𝐬𝐲𝐬𝐭</m:t>
                              </m:r>
                            </m:e>
                          </m:d>
                        </m:e>
                      </m:d>
                      <m:r>
                        <a:rPr kumimoji="0" lang="en-AT" sz="2400" b="1" i="0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Helvetica Neue"/>
                        </a:rPr>
                        <m:t>𝐞𝐕</m:t>
                      </m:r>
                    </m:oMath>
                  </m:oMathPara>
                </a14:m>
                <a:endParaRPr kumimoji="0" lang="en-AT" sz="2400" b="1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ea typeface="Cambria Math" panose="02040503050406030204" pitchFamily="18" charset="0"/>
                  <a:sym typeface="Helvetica Neue"/>
                </a:endParaRPr>
              </a:p>
            </p:txBody>
          </p:sp>
        </mc:Choice>
        <mc:Fallback xmlns="">
          <p:sp>
            <p:nvSpPr>
              <p:cNvPr id="13" name="Textfeld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7379" y="6669711"/>
                <a:ext cx="5245860" cy="41684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Grafik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sp>
        <p:nvSpPr>
          <p:cNvPr id="16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4294288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image2.jpeg" descr="image2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4EC6760D-0BA2-413E-93C3-6C76AB41699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21</a:t>
            </a:fld>
            <a:endParaRPr lang="en-GB"/>
          </a:p>
        </p:txBody>
      </p:sp>
      <p:sp>
        <p:nvSpPr>
          <p:cNvPr id="10" name="DETECTOR SYSTEM">
            <a:extLst>
              <a:ext uri="{FF2B5EF4-FFF2-40B4-BE49-F238E27FC236}">
                <a16:creationId xmlns:a16="http://schemas.microsoft.com/office/drawing/2014/main" id="{5F73CD4E-67C5-4F19-9420-4887CEA7F93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3762" y="188912"/>
            <a:ext cx="11217276" cy="1885951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r>
              <a:rPr lang="de-AT" dirty="0"/>
              <a:t>DETECTOR SETUP - </a:t>
            </a:r>
            <a:r>
              <a:rPr lang="de-AT" dirty="0" err="1"/>
              <a:t>SiPMs</a:t>
            </a:r>
            <a:endParaRPr dirty="0"/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65DBB54E-955E-474A-BAF6-84057909A337}"/>
              </a:ext>
            </a:extLst>
          </p:cNvPr>
          <p:cNvSpPr/>
          <p:nvPr/>
        </p:nvSpPr>
        <p:spPr>
          <a:xfrm>
            <a:off x="464655" y="1580892"/>
            <a:ext cx="8637063" cy="1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sp>
        <p:nvSpPr>
          <p:cNvPr id="8" name="exotic kaonic atoms provide unique way to study strong interaction with strangeness…">
            <a:extLst>
              <a:ext uri="{FF2B5EF4-FFF2-40B4-BE49-F238E27FC236}">
                <a16:creationId xmlns:a16="http://schemas.microsoft.com/office/drawing/2014/main" id="{3ED4010B-94F1-4A14-BBC9-C9FFC07294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93762" y="2196557"/>
            <a:ext cx="11217276" cy="6371923"/>
          </a:xfrm>
          <a:prstGeom prst="rect">
            <a:avLst/>
          </a:prstGeom>
        </p:spPr>
        <p:txBody>
          <a:bodyPr>
            <a:normAutofit/>
          </a:bodyPr>
          <a:lstStyle>
            <a:lvl1pPr marL="212271" indent="-212271">
              <a:lnSpc>
                <a:spcPct val="150000"/>
              </a:lnSpc>
              <a:defRPr sz="2600"/>
            </a:lvl1pPr>
            <a:lvl2pPr marL="669471" indent="-212271">
              <a:lnSpc>
                <a:spcPct val="150000"/>
              </a:lnSpc>
              <a:defRPr sz="2600"/>
            </a:lvl2pPr>
          </a:lstStyle>
          <a:p>
            <a:pPr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de-AT" sz="3000" b="1" dirty="0" err="1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SiPM</a:t>
            </a:r>
            <a:r>
              <a:rPr lang="de-AT" sz="3000" b="1" dirty="0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 </a:t>
            </a:r>
            <a:r>
              <a:rPr lang="de-AT" sz="3000" b="1" dirty="0" err="1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vs</a:t>
            </a:r>
            <a:r>
              <a:rPr lang="de-AT" sz="3000" b="1" dirty="0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 PMT:</a:t>
            </a:r>
          </a:p>
        </p:txBody>
      </p:sp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1A67F22C-6995-467F-A663-8883A9F2BD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008727"/>
              </p:ext>
            </p:extLst>
          </p:nvPr>
        </p:nvGraphicFramePr>
        <p:xfrm>
          <a:off x="2591118" y="3712679"/>
          <a:ext cx="7822564" cy="35245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62869">
                  <a:extLst>
                    <a:ext uri="{9D8B030D-6E8A-4147-A177-3AD203B41FA5}">
                      <a16:colId xmlns:a16="http://schemas.microsoft.com/office/drawing/2014/main" val="2252230094"/>
                    </a:ext>
                  </a:extLst>
                </a:gridCol>
                <a:gridCol w="2414290">
                  <a:extLst>
                    <a:ext uri="{9D8B030D-6E8A-4147-A177-3AD203B41FA5}">
                      <a16:colId xmlns:a16="http://schemas.microsoft.com/office/drawing/2014/main" val="1595931281"/>
                    </a:ext>
                  </a:extLst>
                </a:gridCol>
                <a:gridCol w="2445405">
                  <a:extLst>
                    <a:ext uri="{9D8B030D-6E8A-4147-A177-3AD203B41FA5}">
                      <a16:colId xmlns:a16="http://schemas.microsoft.com/office/drawing/2014/main" val="232811014"/>
                    </a:ext>
                  </a:extLst>
                </a:gridCol>
              </a:tblGrid>
              <a:tr h="587421">
                <a:tc>
                  <a:txBody>
                    <a:bodyPr/>
                    <a:lstStyle/>
                    <a:p>
                      <a:endParaRPr lang="en-GB" sz="2000" b="1" noProof="0" dirty="0">
                        <a:solidFill>
                          <a:schemeClr val="bg1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noProof="0" dirty="0" err="1">
                          <a:latin typeface="Palatino Linotype" panose="02040502050505030304" pitchFamily="18" charset="0"/>
                        </a:rPr>
                        <a:t>SiPM</a:t>
                      </a:r>
                      <a:endParaRPr lang="en-GB" sz="2000" b="1" noProof="0" dirty="0">
                        <a:solidFill>
                          <a:srgbClr val="006699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noProof="0" dirty="0">
                          <a:latin typeface="Palatino Linotype" panose="02040502050505030304" pitchFamily="18" charset="0"/>
                        </a:rPr>
                        <a:t>PMT</a:t>
                      </a:r>
                      <a:endParaRPr lang="en-GB" sz="2000" b="1" noProof="0" dirty="0">
                        <a:solidFill>
                          <a:srgbClr val="006699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085857"/>
                  </a:ext>
                </a:extLst>
              </a:tr>
              <a:tr h="587421">
                <a:tc>
                  <a:txBody>
                    <a:bodyPr/>
                    <a:lstStyle/>
                    <a:p>
                      <a:r>
                        <a:rPr lang="en-GB" sz="2000" b="1" noProof="0">
                          <a:latin typeface="Palatino Linotype" panose="02040502050505030304" pitchFamily="18" charset="0"/>
                        </a:rPr>
                        <a:t>Supply Voltage</a:t>
                      </a:r>
                      <a:endParaRPr lang="en-GB" sz="2000" b="1" noProof="0">
                        <a:solidFill>
                          <a:schemeClr val="bg1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noProof="0">
                          <a:latin typeface="Palatino Linotype" panose="02040502050505030304" pitchFamily="18" charset="0"/>
                        </a:rPr>
                        <a:t>20 – 100 V</a:t>
                      </a:r>
                      <a:endParaRPr lang="en-GB" sz="2000" b="0" noProof="0">
                        <a:latin typeface="Palatino Linotype" panose="0204050205050503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noProof="0">
                          <a:latin typeface="Palatino Linotype" panose="02040502050505030304" pitchFamily="18" charset="0"/>
                        </a:rPr>
                        <a:t>1000 - 3000 V</a:t>
                      </a:r>
                      <a:endParaRPr lang="en-GB" sz="2000" b="0" noProof="0">
                        <a:latin typeface="Palatino Linotype" panose="0204050205050503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1962027"/>
                  </a:ext>
                </a:extLst>
              </a:tr>
              <a:tr h="587421">
                <a:tc>
                  <a:txBody>
                    <a:bodyPr/>
                    <a:lstStyle/>
                    <a:p>
                      <a:r>
                        <a:rPr lang="en-GB" sz="2000" b="1" noProof="0">
                          <a:latin typeface="Palatino Linotype" panose="02040502050505030304" pitchFamily="18" charset="0"/>
                        </a:rPr>
                        <a:t>Gain</a:t>
                      </a:r>
                      <a:endParaRPr lang="en-GB" sz="2000" b="1" noProof="0">
                        <a:solidFill>
                          <a:schemeClr val="bg1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noProof="0">
                          <a:latin typeface="Palatino Linotype" panose="02040502050505030304" pitchFamily="18" charset="0"/>
                        </a:rPr>
                        <a:t>10</a:t>
                      </a:r>
                      <a:r>
                        <a:rPr lang="en-GB" sz="2000" baseline="30000" noProof="0">
                          <a:latin typeface="Palatino Linotype" panose="02040502050505030304" pitchFamily="18" charset="0"/>
                        </a:rPr>
                        <a:t>5 </a:t>
                      </a:r>
                      <a:r>
                        <a:rPr lang="en-GB" sz="2000" baseline="0" noProof="0">
                          <a:latin typeface="Palatino Linotype" panose="02040502050505030304" pitchFamily="18" charset="0"/>
                        </a:rPr>
                        <a:t>- </a:t>
                      </a:r>
                      <a:r>
                        <a:rPr lang="en-GB" sz="2000" noProof="0">
                          <a:latin typeface="Palatino Linotype" panose="02040502050505030304" pitchFamily="18" charset="0"/>
                        </a:rPr>
                        <a:t>10</a:t>
                      </a:r>
                      <a:r>
                        <a:rPr lang="en-GB" sz="2000" baseline="30000" noProof="0">
                          <a:latin typeface="Palatino Linotype" panose="02040502050505030304" pitchFamily="18" charset="0"/>
                        </a:rPr>
                        <a:t>7</a:t>
                      </a:r>
                      <a:endParaRPr lang="en-GB" sz="2000" b="0" baseline="30000" noProof="0">
                        <a:latin typeface="Palatino Linotype" panose="0204050205050503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noProof="0" dirty="0">
                          <a:latin typeface="Palatino Linotype" panose="02040502050505030304" pitchFamily="18" charset="0"/>
                        </a:rPr>
                        <a:t>10</a:t>
                      </a:r>
                      <a:r>
                        <a:rPr lang="en-GB" sz="2000" baseline="30000" noProof="0" dirty="0">
                          <a:latin typeface="Palatino Linotype" panose="02040502050505030304" pitchFamily="18" charset="0"/>
                        </a:rPr>
                        <a:t>4 </a:t>
                      </a:r>
                      <a:r>
                        <a:rPr lang="en-GB" sz="2000" baseline="0" noProof="0" dirty="0">
                          <a:latin typeface="Palatino Linotype" panose="02040502050505030304" pitchFamily="18" charset="0"/>
                        </a:rPr>
                        <a:t>-</a:t>
                      </a:r>
                      <a:r>
                        <a:rPr lang="en-GB" sz="2000" baseline="30000" noProof="0" dirty="0">
                          <a:latin typeface="Palatino Linotype" panose="02040502050505030304" pitchFamily="18" charset="0"/>
                        </a:rPr>
                        <a:t> </a:t>
                      </a:r>
                      <a:r>
                        <a:rPr lang="en-GB" sz="2000" noProof="0" dirty="0">
                          <a:latin typeface="Palatino Linotype" panose="02040502050505030304" pitchFamily="18" charset="0"/>
                        </a:rPr>
                        <a:t>10</a:t>
                      </a:r>
                      <a:r>
                        <a:rPr lang="en-GB" sz="2000" baseline="30000" noProof="0" dirty="0">
                          <a:latin typeface="Palatino Linotype" panose="02040502050505030304" pitchFamily="18" charset="0"/>
                        </a:rPr>
                        <a:t>9</a:t>
                      </a:r>
                      <a:endParaRPr lang="en-GB" sz="2000" b="0" noProof="0" dirty="0">
                        <a:latin typeface="Palatino Linotype" panose="0204050205050503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89870039"/>
                  </a:ext>
                </a:extLst>
              </a:tr>
              <a:tr h="587421">
                <a:tc>
                  <a:txBody>
                    <a:bodyPr/>
                    <a:lstStyle/>
                    <a:p>
                      <a:r>
                        <a:rPr lang="en-GB" sz="2000" b="1" noProof="0">
                          <a:latin typeface="Palatino Linotype" panose="02040502050505030304" pitchFamily="18" charset="0"/>
                        </a:rPr>
                        <a:t>Quantum Efficiency</a:t>
                      </a:r>
                      <a:endParaRPr lang="en-GB" sz="2000" b="1" noProof="0">
                        <a:solidFill>
                          <a:schemeClr val="bg1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noProof="0" dirty="0">
                          <a:latin typeface="Palatino Linotype" panose="02040502050505030304" pitchFamily="18" charset="0"/>
                        </a:rPr>
                        <a:t>max. 80%</a:t>
                      </a:r>
                      <a:endParaRPr lang="en-GB" sz="2000" b="0" noProof="0" dirty="0">
                        <a:latin typeface="Palatino Linotype" panose="0204050205050503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noProof="0">
                          <a:latin typeface="Palatino Linotype" panose="02040502050505030304" pitchFamily="18" charset="0"/>
                        </a:rPr>
                        <a:t>25% - 40%</a:t>
                      </a:r>
                      <a:endParaRPr lang="en-GB" sz="2000" b="0" noProof="0">
                        <a:latin typeface="Palatino Linotype" panose="0204050205050503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3799139"/>
                  </a:ext>
                </a:extLst>
              </a:tr>
              <a:tr h="587421">
                <a:tc>
                  <a:txBody>
                    <a:bodyPr/>
                    <a:lstStyle/>
                    <a:p>
                      <a:r>
                        <a:rPr lang="en-GB" sz="2000" b="1" noProof="0">
                          <a:latin typeface="Palatino Linotype" panose="02040502050505030304" pitchFamily="18" charset="0"/>
                        </a:rPr>
                        <a:t>Rise Time</a:t>
                      </a:r>
                      <a:endParaRPr lang="en-GB" sz="2000" b="1" noProof="0">
                        <a:solidFill>
                          <a:schemeClr val="bg1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noProof="0">
                          <a:latin typeface="Palatino Linotype" panose="02040502050505030304" pitchFamily="18" charset="0"/>
                        </a:rPr>
                        <a:t>&lt; 1 ns</a:t>
                      </a:r>
                      <a:endParaRPr lang="en-GB" sz="2000" b="0" noProof="0">
                        <a:latin typeface="Palatino Linotype" panose="0204050205050503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noProof="0">
                          <a:latin typeface="Palatino Linotype" panose="02040502050505030304" pitchFamily="18" charset="0"/>
                        </a:rPr>
                        <a:t>0.5 – 3.5 ns</a:t>
                      </a:r>
                      <a:endParaRPr lang="en-GB" sz="2000" b="0" noProof="0">
                        <a:latin typeface="Palatino Linotype" panose="0204050205050503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92311936"/>
                  </a:ext>
                </a:extLst>
              </a:tr>
              <a:tr h="587421">
                <a:tc>
                  <a:txBody>
                    <a:bodyPr/>
                    <a:lstStyle/>
                    <a:p>
                      <a:r>
                        <a:rPr lang="en-GB" sz="2000" b="1" noProof="0" dirty="0">
                          <a:latin typeface="Palatino Linotype" panose="02040502050505030304" pitchFamily="18" charset="0"/>
                        </a:rPr>
                        <a:t>Sensitive to B-fields</a:t>
                      </a:r>
                      <a:endParaRPr lang="en-GB" sz="2000" b="1" noProof="0" dirty="0">
                        <a:solidFill>
                          <a:schemeClr val="bg1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noProof="0" dirty="0">
                          <a:latin typeface="Palatino Linotype" panose="02040502050505030304" pitchFamily="18" charset="0"/>
                        </a:rPr>
                        <a:t>no</a:t>
                      </a:r>
                      <a:endParaRPr lang="en-GB" sz="2000" b="0" noProof="0" dirty="0">
                        <a:latin typeface="Palatino Linotype" panose="0204050205050503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noProof="0" dirty="0">
                          <a:latin typeface="Palatino Linotype" panose="02040502050505030304" pitchFamily="18" charset="0"/>
                        </a:rPr>
                        <a:t>yes</a:t>
                      </a:r>
                      <a:endParaRPr lang="en-GB" sz="2000" b="0" noProof="0" dirty="0">
                        <a:latin typeface="Palatino Linotype" panose="0204050205050503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4816835"/>
                  </a:ext>
                </a:extLst>
              </a:tr>
            </a:tbl>
          </a:graphicData>
        </a:graphic>
      </p:graphicFrame>
      <p:pic>
        <p:nvPicPr>
          <p:cNvPr id="9" name="Grafi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sp>
        <p:nvSpPr>
          <p:cNvPr id="13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121956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image2.jpeg" descr="image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6CF23F5D-678C-4C5C-B92C-A7D665DD1EC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22</a:t>
            </a:fld>
            <a:endParaRPr lang="en-GB"/>
          </a:p>
        </p:txBody>
      </p:sp>
      <p:sp>
        <p:nvSpPr>
          <p:cNvPr id="10" name="DETECTOR SYSTEM">
            <a:extLst>
              <a:ext uri="{FF2B5EF4-FFF2-40B4-BE49-F238E27FC236}">
                <a16:creationId xmlns:a16="http://schemas.microsoft.com/office/drawing/2014/main" id="{BAF356F2-6ECA-43C4-851A-58A540050C2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3762" y="188912"/>
            <a:ext cx="11217276" cy="1885951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r>
              <a:rPr lang="de-AT" dirty="0"/>
              <a:t>DETECTOR SETUP</a:t>
            </a:r>
            <a:endParaRPr dirty="0"/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24C5F77E-5B23-4ECE-A269-E74AF5EC1146}"/>
              </a:ext>
            </a:extLst>
          </p:cNvPr>
          <p:cNvSpPr/>
          <p:nvPr/>
        </p:nvSpPr>
        <p:spPr>
          <a:xfrm>
            <a:off x="464655" y="1580892"/>
            <a:ext cx="8637063" cy="1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sp>
        <p:nvSpPr>
          <p:cNvPr id="8" name="exotic kaonic atoms provide unique way to study strong interaction with strangeness…">
            <a:extLst>
              <a:ext uri="{FF2B5EF4-FFF2-40B4-BE49-F238E27FC236}">
                <a16:creationId xmlns:a16="http://schemas.microsoft.com/office/drawing/2014/main" id="{5C6BBC13-4543-442B-92AE-0CA6E6E0D6F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93762" y="2196557"/>
            <a:ext cx="11217276" cy="6588669"/>
          </a:xfrm>
          <a:prstGeom prst="rect">
            <a:avLst/>
          </a:prstGeom>
        </p:spPr>
        <p:txBody>
          <a:bodyPr numCol="2">
            <a:normAutofit/>
          </a:bodyPr>
          <a:lstStyle/>
          <a:p>
            <a:pPr marL="212271" indent="-212271">
              <a:lnSpc>
                <a:spcPct val="150000"/>
              </a:lnSpc>
              <a:defRPr sz="2600"/>
            </a:pPr>
            <a:r>
              <a:rPr lang="en-GB" sz="3000" b="1" dirty="0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Amplification Boards</a:t>
            </a:r>
          </a:p>
          <a:p>
            <a:pPr marL="707571" lvl="1" indent="-212271">
              <a:lnSpc>
                <a:spcPct val="150000"/>
              </a:lnSpc>
              <a:defRPr sz="2600"/>
            </a:pPr>
            <a:endParaRPr lang="en-GB" sz="26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marL="707571" lvl="1" indent="-212271">
              <a:lnSpc>
                <a:spcPct val="150000"/>
              </a:lnSpc>
              <a:defRPr sz="2600"/>
            </a:pPr>
            <a:endParaRPr lang="en-GB" sz="26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marL="707571" lvl="1" indent="-212271">
              <a:lnSpc>
                <a:spcPct val="150000"/>
              </a:lnSpc>
              <a:defRPr sz="2600"/>
            </a:pPr>
            <a:endParaRPr lang="en-GB" sz="26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marL="707571" lvl="1" indent="-212271">
              <a:lnSpc>
                <a:spcPct val="150000"/>
              </a:lnSpc>
              <a:defRPr sz="2600"/>
            </a:pPr>
            <a:endParaRPr lang="en-GB" sz="26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marL="707571" lvl="1" indent="-212271">
              <a:lnSpc>
                <a:spcPct val="150000"/>
              </a:lnSpc>
              <a:defRPr sz="2600"/>
            </a:pPr>
            <a:endParaRPr lang="en-GB" sz="26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marL="707571" lvl="1" indent="-212271">
              <a:lnSpc>
                <a:spcPct val="150000"/>
              </a:lnSpc>
              <a:defRPr sz="2600"/>
            </a:pPr>
            <a:endParaRPr lang="en-GB" sz="26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marL="707571" lvl="1" indent="-212271">
              <a:lnSpc>
                <a:spcPct val="150000"/>
              </a:lnSpc>
              <a:defRPr sz="2600"/>
            </a:pPr>
            <a:endParaRPr lang="en-GB" sz="26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marL="495300" lvl="1" indent="0">
              <a:lnSpc>
                <a:spcPct val="150000"/>
              </a:lnSpc>
              <a:buNone/>
              <a:defRPr sz="2600"/>
            </a:pPr>
            <a:endParaRPr lang="en-GB" sz="36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marL="495300" lvl="1" indent="0">
              <a:lnSpc>
                <a:spcPct val="150000"/>
              </a:lnSpc>
              <a:buNone/>
              <a:defRPr sz="2600"/>
            </a:pPr>
            <a:endParaRPr lang="en-GB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marL="707571" lvl="1" indent="-212271">
              <a:lnSpc>
                <a:spcPct val="150000"/>
              </a:lnSpc>
              <a:defRPr sz="2600"/>
            </a:pPr>
            <a:r>
              <a:rPr lang="en-GB" dirty="0">
                <a:solidFill>
                  <a:schemeClr val="tx1"/>
                </a:solidFill>
                <a:latin typeface="Palatino Linotype" panose="02040502050505030304" pitchFamily="18" charset="0"/>
              </a:rPr>
              <a:t>12 channels with analogue (DS) and digital output (LVDS)</a:t>
            </a:r>
          </a:p>
          <a:p>
            <a:pPr marL="707571" lvl="1" indent="-212271">
              <a:lnSpc>
                <a:spcPct val="150000"/>
              </a:lnSpc>
              <a:defRPr sz="2600"/>
            </a:pPr>
            <a:r>
              <a:rPr lang="en-GB" dirty="0">
                <a:solidFill>
                  <a:schemeClr val="tx1"/>
                </a:solidFill>
                <a:latin typeface="Palatino Linotype" panose="02040502050505030304" pitchFamily="18" charset="0"/>
              </a:rPr>
              <a:t>Digital: Time over Threshold</a:t>
            </a:r>
          </a:p>
          <a:p>
            <a:pPr marL="707571" lvl="1" indent="-212271">
              <a:lnSpc>
                <a:spcPct val="150000"/>
              </a:lnSpc>
              <a:defRPr sz="2600"/>
            </a:pPr>
            <a:r>
              <a:rPr lang="en-GB" dirty="0">
                <a:solidFill>
                  <a:schemeClr val="tx1"/>
                </a:solidFill>
                <a:latin typeface="Palatino Linotype" panose="02040502050505030304" pitchFamily="18" charset="0"/>
              </a:rPr>
              <a:t>Gain and threshold: remotely adjustable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36" t="6250"/>
          <a:stretch/>
        </p:blipFill>
        <p:spPr>
          <a:xfrm rot="10800000">
            <a:off x="942206" y="3556852"/>
            <a:ext cx="5560194" cy="4073955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sp>
        <p:nvSpPr>
          <p:cNvPr id="13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6753962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image2.jpeg" descr="image2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0EFAD146-A074-4D77-A706-B9D45A4EC6E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23</a:t>
            </a:fld>
            <a:endParaRPr lang="en-GB"/>
          </a:p>
        </p:txBody>
      </p:sp>
      <p:sp>
        <p:nvSpPr>
          <p:cNvPr id="10" name="DETECTOR SYSTEM">
            <a:extLst>
              <a:ext uri="{FF2B5EF4-FFF2-40B4-BE49-F238E27FC236}">
                <a16:creationId xmlns:a16="http://schemas.microsoft.com/office/drawing/2014/main" id="{868000E1-B5BB-4C1C-BA80-E6DAADD63A2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3762" y="188912"/>
            <a:ext cx="11217276" cy="1885951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r>
              <a:rPr lang="de-AT" dirty="0"/>
              <a:t>AMPLIFIER BOARDS</a:t>
            </a:r>
            <a:endParaRPr dirty="0"/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C33203E4-ED9D-47F5-8F5A-2D7FAB3A54D4}"/>
              </a:ext>
            </a:extLst>
          </p:cNvPr>
          <p:cNvSpPr/>
          <p:nvPr/>
        </p:nvSpPr>
        <p:spPr>
          <a:xfrm>
            <a:off x="464655" y="1580892"/>
            <a:ext cx="8637063" cy="1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sp>
        <p:nvSpPr>
          <p:cNvPr id="8" name="exotic kaonic atoms provide unique way to study strong interaction with strangeness…">
            <a:extLst>
              <a:ext uri="{FF2B5EF4-FFF2-40B4-BE49-F238E27FC236}">
                <a16:creationId xmlns:a16="http://schemas.microsoft.com/office/drawing/2014/main" id="{C7EC2D37-CB47-4C51-9501-B9B361E058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93762" y="2597150"/>
            <a:ext cx="11217276" cy="6188075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 sz="2600"/>
            </a:pPr>
            <a:endParaRPr lang="de-AT" sz="22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>
              <a:lnSpc>
                <a:spcPct val="150000"/>
              </a:lnSpc>
              <a:defRPr sz="2600"/>
            </a:pPr>
            <a:endParaRPr lang="de-AT" sz="22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>
              <a:lnSpc>
                <a:spcPct val="150000"/>
              </a:lnSpc>
              <a:defRPr sz="2600"/>
            </a:pPr>
            <a:endParaRPr lang="de-AT" sz="22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>
              <a:lnSpc>
                <a:spcPct val="150000"/>
              </a:lnSpc>
              <a:defRPr sz="2600"/>
            </a:pPr>
            <a:endParaRPr lang="de-AT" sz="22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>
              <a:lnSpc>
                <a:spcPct val="150000"/>
              </a:lnSpc>
              <a:defRPr sz="2600"/>
            </a:pPr>
            <a:endParaRPr lang="de-AT" sz="22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>
              <a:lnSpc>
                <a:spcPct val="150000"/>
              </a:lnSpc>
              <a:defRPr sz="2600"/>
            </a:pPr>
            <a:endParaRPr lang="de-AT" sz="22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>
              <a:lnSpc>
                <a:spcPct val="150000"/>
              </a:lnSpc>
              <a:defRPr sz="2600"/>
            </a:pPr>
            <a:endParaRPr lang="de-AT" sz="2200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5FBBF17-B53A-4366-9F39-D8A8CF36FA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080" y="2452687"/>
            <a:ext cx="9363075" cy="4848225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97DAF292-099D-43AD-B8EF-AD1784F213F7}"/>
              </a:ext>
            </a:extLst>
          </p:cNvPr>
          <p:cNvSpPr txBox="1"/>
          <p:nvPr/>
        </p:nvSpPr>
        <p:spPr>
          <a:xfrm>
            <a:off x="1731818" y="7742729"/>
            <a:ext cx="8797637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kumimoji="0" lang="de-AT" sz="1600" b="0" i="0" u="none" strike="noStrike" cap="none" spc="0" normalizeH="0" baseline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FillTx/>
                <a:latin typeface="Trebuchet MS" panose="020B0603020202020204" pitchFamily="34" charset="0"/>
                <a:sym typeface="Helvetica Neue"/>
              </a:rPr>
              <a:t>Sauerzopf C. </a:t>
            </a:r>
            <a:r>
              <a:rPr lang="de-AT" sz="16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et al. (2016) </a:t>
            </a:r>
            <a:r>
              <a:rPr lang="de-AT" sz="16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Nucl</a:t>
            </a:r>
            <a:r>
              <a:rPr lang="de-AT" sz="16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. </a:t>
            </a:r>
            <a:r>
              <a:rPr lang="de-AT" sz="16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Instrum</a:t>
            </a:r>
            <a:r>
              <a:rPr lang="de-AT" sz="16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. Meth. Phys. Res. A 819 163–166</a:t>
            </a:r>
            <a:endParaRPr kumimoji="0" lang="en-GB" sz="1600" b="0" i="0" u="none" strike="noStrike" cap="none" spc="0" normalizeH="0" baseline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FillTx/>
              <a:latin typeface="Trebuchet MS" panose="020B0603020202020204" pitchFamily="34" charset="0"/>
              <a:sym typeface="Helvetica Neue"/>
            </a:endParaRP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sp>
        <p:nvSpPr>
          <p:cNvPr id="14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189598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image2.jpeg" descr="image2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6CF23F5D-678C-4C5C-B92C-A7D665DD1EC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24</a:t>
            </a:fld>
            <a:endParaRPr lang="en-GB"/>
          </a:p>
        </p:txBody>
      </p:sp>
      <p:sp>
        <p:nvSpPr>
          <p:cNvPr id="10" name="DETECTOR SYSTEM">
            <a:extLst>
              <a:ext uri="{FF2B5EF4-FFF2-40B4-BE49-F238E27FC236}">
                <a16:creationId xmlns:a16="http://schemas.microsoft.com/office/drawing/2014/main" id="{BAF356F2-6ECA-43C4-851A-58A540050C2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3762" y="188912"/>
            <a:ext cx="11217276" cy="1885951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r>
              <a:rPr lang="en-AT" dirty="0" smtClean="0"/>
              <a:t>X-RAY DETECTION SYSTEM</a:t>
            </a:r>
            <a:endParaRPr dirty="0"/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24C5F77E-5B23-4ECE-A269-E74AF5EC1146}"/>
              </a:ext>
            </a:extLst>
          </p:cNvPr>
          <p:cNvSpPr/>
          <p:nvPr/>
        </p:nvSpPr>
        <p:spPr>
          <a:xfrm>
            <a:off x="464655" y="1580892"/>
            <a:ext cx="8637063" cy="1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sp>
        <p:nvSpPr>
          <p:cNvPr id="8" name="exotic kaonic atoms provide unique way to study strong interaction with strangeness…">
            <a:extLst>
              <a:ext uri="{FF2B5EF4-FFF2-40B4-BE49-F238E27FC236}">
                <a16:creationId xmlns:a16="http://schemas.microsoft.com/office/drawing/2014/main" id="{5C6BBC13-4543-442B-92AE-0CA6E6E0D6F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93762" y="2196557"/>
            <a:ext cx="11217276" cy="6588669"/>
          </a:xfrm>
          <a:prstGeom prst="rect">
            <a:avLst/>
          </a:prstGeom>
        </p:spPr>
        <p:txBody>
          <a:bodyPr numCol="1" spcCol="0">
            <a:normAutofit/>
          </a:bodyPr>
          <a:lstStyle/>
          <a:p>
            <a:pPr marL="212271" indent="-212271">
              <a:lnSpc>
                <a:spcPct val="150000"/>
              </a:lnSpc>
              <a:defRPr sz="2600"/>
            </a:pPr>
            <a:r>
              <a:rPr lang="en-AT" sz="3000" b="1" dirty="0" smtClean="0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CUBE Preamplifier on Ceramics</a:t>
            </a:r>
            <a:endParaRPr lang="en-GB" sz="3000" b="1" dirty="0">
              <a:solidFill>
                <a:schemeClr val="accent1">
                  <a:lumMod val="50000"/>
                </a:schemeClr>
              </a:solidFill>
              <a:latin typeface="Palatino Linotype" panose="02040502050505030304" pitchFamily="18" charset="0"/>
            </a:endParaRPr>
          </a:p>
          <a:p>
            <a:pPr marL="495300" lvl="1" indent="0">
              <a:lnSpc>
                <a:spcPct val="150000"/>
              </a:lnSpc>
              <a:buNone/>
              <a:defRPr sz="2600"/>
            </a:pPr>
            <a:endParaRPr lang="en-GB" sz="2600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927" y="3375271"/>
            <a:ext cx="7978966" cy="4945356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sp>
        <p:nvSpPr>
          <p:cNvPr id="13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985030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61610734-03E0-4082-85F9-85080AB5F196}"/>
              </a:ext>
            </a:extLst>
          </p:cNvPr>
          <p:cNvGrpSpPr/>
          <p:nvPr/>
        </p:nvGrpSpPr>
        <p:grpSpPr>
          <a:xfrm>
            <a:off x="1269563" y="4464794"/>
            <a:ext cx="10232593" cy="4373683"/>
            <a:chOff x="919162" y="4398638"/>
            <a:chExt cx="11191876" cy="484406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Rounded Rectangle"/>
            <p:cNvSpPr/>
            <p:nvPr/>
          </p:nvSpPr>
          <p:spPr>
            <a:xfrm>
              <a:off x="919162" y="4398638"/>
              <a:ext cx="11191876" cy="4844062"/>
            </a:xfrm>
            <a:prstGeom prst="roundRect">
              <a:avLst>
                <a:gd name="adj" fmla="val 3933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5400">
              <a:noFill/>
            </a:ln>
          </p:spPr>
          <p:txBody>
            <a:bodyPr lIns="45719" rIns="45719"/>
            <a:lstStyle/>
            <a:p>
              <a:pPr algn="l">
                <a:defRPr sz="3600" b="0"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grpSp>
          <p:nvGrpSpPr>
            <p:cNvPr id="18" name="Group"/>
            <p:cNvGrpSpPr/>
            <p:nvPr/>
          </p:nvGrpSpPr>
          <p:grpSpPr>
            <a:xfrm>
              <a:off x="1464709" y="5346700"/>
              <a:ext cx="4192717" cy="3694192"/>
              <a:chOff x="0" y="0"/>
              <a:chExt cx="4192715" cy="3694191"/>
            </a:xfrm>
          </p:grpSpPr>
          <p:sp>
            <p:nvSpPr>
              <p:cNvPr id="33" name="Circle"/>
              <p:cNvSpPr/>
              <p:nvPr/>
            </p:nvSpPr>
            <p:spPr>
              <a:xfrm>
                <a:off x="2278445" y="1097029"/>
                <a:ext cx="489437" cy="489437"/>
              </a:xfrm>
              <a:prstGeom prst="ellipse">
                <a:avLst/>
              </a:prstGeom>
              <a:gradFill flip="none" rotWithShape="1">
                <a:gsLst>
                  <a:gs pos="0">
                    <a:srgbClr val="071526"/>
                  </a:gs>
                  <a:gs pos="50000">
                    <a:srgbClr val="0A1E37"/>
                  </a:gs>
                  <a:gs pos="100000">
                    <a:srgbClr val="0C2442"/>
                  </a:gs>
                </a:gsLst>
                <a:path path="circle">
                  <a:fillToRect l="37721" t="-19636" r="62278" b="119636"/>
                </a:path>
              </a:gradFill>
              <a:ln w="25400" cap="flat">
                <a:solidFill>
                  <a:srgbClr val="0F253F"/>
                </a:solidFill>
                <a:prstDash val="solid"/>
                <a:rou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914400">
                  <a:defRPr sz="1800" b="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4" name="Oval"/>
              <p:cNvSpPr/>
              <p:nvPr/>
            </p:nvSpPr>
            <p:spPr>
              <a:xfrm>
                <a:off x="1097029" y="0"/>
                <a:ext cx="2784767" cy="2700380"/>
              </a:xfrm>
              <a:prstGeom prst="ellipse">
                <a:avLst/>
              </a:prstGeom>
              <a:noFill/>
              <a:ln w="25400" cap="flat">
                <a:solidFill>
                  <a:srgbClr val="17375E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914400">
                  <a:defRPr sz="1800" b="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5" name="Circle"/>
              <p:cNvSpPr/>
              <p:nvPr/>
            </p:nvSpPr>
            <p:spPr>
              <a:xfrm>
                <a:off x="2531605" y="2615992"/>
                <a:ext cx="253162" cy="253162"/>
              </a:xfrm>
              <a:prstGeom prst="ellipse">
                <a:avLst/>
              </a:prstGeom>
              <a:gradFill flip="none" rotWithShape="1">
                <a:gsLst>
                  <a:gs pos="0">
                    <a:srgbClr val="940000"/>
                  </a:gs>
                  <a:gs pos="50000">
                    <a:srgbClr val="D50000"/>
                  </a:gs>
                  <a:gs pos="100000">
                    <a:srgbClr val="FF0000"/>
                  </a:gs>
                </a:gsLst>
                <a:path path="circle">
                  <a:fillToRect l="37721" t="-19636" r="62278" b="119636"/>
                </a:path>
              </a:gradFill>
              <a:ln w="25400" cap="flat">
                <a:solidFill>
                  <a:srgbClr val="FF0000"/>
                </a:solidFill>
                <a:prstDash val="solid"/>
                <a:rou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914400">
                  <a:defRPr sz="1800" b="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6" name="Circle"/>
              <p:cNvSpPr/>
              <p:nvPr/>
            </p:nvSpPr>
            <p:spPr>
              <a:xfrm>
                <a:off x="506321" y="3037926"/>
                <a:ext cx="337548" cy="337549"/>
              </a:xfrm>
              <a:prstGeom prst="ellipse">
                <a:avLst/>
              </a:prstGeom>
              <a:gradFill flip="none" rotWithShape="1">
                <a:gsLst>
                  <a:gs pos="0">
                    <a:srgbClr val="294A72"/>
                  </a:gs>
                  <a:gs pos="50000">
                    <a:srgbClr val="3B6BA5"/>
                  </a:gs>
                  <a:gs pos="100000">
                    <a:srgbClr val="4780C5"/>
                  </a:gs>
                </a:gsLst>
                <a:lin ang="0" scaled="0"/>
              </a:gradFill>
              <a:ln w="25400" cap="flat">
                <a:solidFill>
                  <a:srgbClr val="3A5E8A"/>
                </a:solidFill>
                <a:prstDash val="solid"/>
                <a:rou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914400">
                  <a:defRPr sz="1800" b="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7" name="Line"/>
              <p:cNvSpPr/>
              <p:nvPr/>
            </p:nvSpPr>
            <p:spPr>
              <a:xfrm flipV="1">
                <a:off x="874295" y="2805629"/>
                <a:ext cx="1603351" cy="370645"/>
              </a:xfrm>
              <a:prstGeom prst="line">
                <a:avLst/>
              </a:prstGeom>
              <a:noFill/>
              <a:ln w="19050" cap="flat">
                <a:solidFill>
                  <a:srgbClr val="4A7EBB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8" name="n=1"/>
              <p:cNvSpPr txBox="1"/>
              <p:nvPr/>
            </p:nvSpPr>
            <p:spPr>
              <a:xfrm>
                <a:off x="828241" y="337547"/>
                <a:ext cx="545343" cy="45306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t">
                <a:noAutofit/>
              </a:bodyPr>
              <a:lstStyle>
                <a:lvl1pPr algn="l" defTabSz="914400">
                  <a:defRPr sz="1800" b="0">
                    <a:latin typeface="Palatino Linotype"/>
                    <a:ea typeface="Palatino Linotype"/>
                    <a:cs typeface="Palatino Linotype"/>
                    <a:sym typeface="Palatino Linotype"/>
                  </a:defRPr>
                </a:lvl1pPr>
              </a:lstStyle>
              <a:p>
                <a:r>
                  <a:rPr dirty="0"/>
                  <a:t>n=1</a:t>
                </a:r>
              </a:p>
            </p:txBody>
          </p:sp>
          <p:sp>
            <p:nvSpPr>
              <p:cNvPr id="39" name="p"/>
              <p:cNvSpPr txBox="1"/>
              <p:nvPr/>
            </p:nvSpPr>
            <p:spPr>
              <a:xfrm>
                <a:off x="2784766" y="1097029"/>
                <a:ext cx="303041" cy="54307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t">
                <a:noAutofit/>
              </a:bodyPr>
              <a:lstStyle>
                <a:lvl1pPr algn="l" defTabSz="914400">
                  <a:defRPr b="0">
                    <a:solidFill>
                      <a:srgbClr val="0070C0"/>
                    </a:solidFill>
                    <a:latin typeface="Palatino Linotype"/>
                    <a:ea typeface="Palatino Linotype"/>
                    <a:cs typeface="Palatino Linotype"/>
                    <a:sym typeface="Palatino Linotype"/>
                  </a:defRPr>
                </a:lvl1pPr>
              </a:lstStyle>
              <a:p>
                <a:r>
                  <a:t>p</a:t>
                </a:r>
              </a:p>
            </p:txBody>
          </p:sp>
          <p:sp>
            <p:nvSpPr>
              <p:cNvPr id="40" name="e-"/>
              <p:cNvSpPr txBox="1"/>
              <p:nvPr/>
            </p:nvSpPr>
            <p:spPr>
              <a:xfrm>
                <a:off x="3829959" y="2700379"/>
                <a:ext cx="362756" cy="54307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l" defTabSz="914400">
                  <a:defRPr b="0">
                    <a:solidFill>
                      <a:srgbClr val="FF0000"/>
                    </a:solidFill>
                    <a:latin typeface="Palatino Linotype"/>
                    <a:ea typeface="Palatino Linotype"/>
                    <a:cs typeface="Palatino Linotype"/>
                    <a:sym typeface="Palatino Linotype"/>
                  </a:defRPr>
                </a:pPr>
                <a:r>
                  <a:t>e</a:t>
                </a:r>
                <a:r>
                  <a:rPr baseline="30000"/>
                  <a:t>-</a:t>
                </a:r>
              </a:p>
            </p:txBody>
          </p:sp>
          <p:sp>
            <p:nvSpPr>
              <p:cNvPr id="41" name="K-"/>
              <p:cNvSpPr txBox="1"/>
              <p:nvPr/>
            </p:nvSpPr>
            <p:spPr>
              <a:xfrm>
                <a:off x="0" y="3122313"/>
                <a:ext cx="462965" cy="57187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l" defTabSz="914400">
                  <a:defRPr b="0">
                    <a:solidFill>
                      <a:srgbClr val="0070C0"/>
                    </a:solidFill>
                    <a:latin typeface="Palatino Linotype"/>
                    <a:ea typeface="Palatino Linotype"/>
                    <a:cs typeface="Palatino Linotype"/>
                    <a:sym typeface="Palatino Linotype"/>
                  </a:defRPr>
                </a:pPr>
                <a:r>
                  <a:rPr lang="de-AT" dirty="0"/>
                  <a:t>K</a:t>
                </a:r>
                <a:r>
                  <a:rPr baseline="40000" dirty="0"/>
                  <a:t>-</a:t>
                </a:r>
              </a:p>
            </p:txBody>
          </p:sp>
        </p:grpSp>
        <p:grpSp>
          <p:nvGrpSpPr>
            <p:cNvPr id="19" name="Group"/>
            <p:cNvGrpSpPr/>
            <p:nvPr/>
          </p:nvGrpSpPr>
          <p:grpSpPr>
            <a:xfrm>
              <a:off x="7930236" y="5346700"/>
              <a:ext cx="3119147" cy="3045193"/>
              <a:chOff x="0" y="0"/>
              <a:chExt cx="3119146" cy="3045192"/>
            </a:xfrm>
          </p:grpSpPr>
          <p:sp>
            <p:nvSpPr>
              <p:cNvPr id="24" name="Line"/>
              <p:cNvSpPr/>
              <p:nvPr/>
            </p:nvSpPr>
            <p:spPr>
              <a:xfrm rot="4769485">
                <a:off x="1644431" y="1998629"/>
                <a:ext cx="1062755" cy="8865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843" y="18549"/>
                      <a:pt x="1685" y="15498"/>
                      <a:pt x="3447" y="14488"/>
                    </a:cubicBezTo>
                    <a:cubicBezTo>
                      <a:pt x="5209" y="13478"/>
                      <a:pt x="9115" y="16639"/>
                      <a:pt x="10570" y="15541"/>
                    </a:cubicBezTo>
                    <a:cubicBezTo>
                      <a:pt x="12026" y="14444"/>
                      <a:pt x="10800" y="9439"/>
                      <a:pt x="12179" y="7902"/>
                    </a:cubicBezTo>
                    <a:cubicBezTo>
                      <a:pt x="13557" y="6366"/>
                      <a:pt x="17272" y="7639"/>
                      <a:pt x="18843" y="6322"/>
                    </a:cubicBezTo>
                    <a:cubicBezTo>
                      <a:pt x="20413" y="5005"/>
                      <a:pt x="21006" y="2502"/>
                      <a:pt x="21600" y="0"/>
                    </a:cubicBezTo>
                  </a:path>
                </a:pathLst>
              </a:custGeom>
              <a:noFill/>
              <a:ln w="9525" cap="flat">
                <a:solidFill>
                  <a:srgbClr val="0F253F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grpSp>
            <p:nvGrpSpPr>
              <p:cNvPr id="25" name="Group"/>
              <p:cNvGrpSpPr/>
              <p:nvPr/>
            </p:nvGrpSpPr>
            <p:grpSpPr>
              <a:xfrm>
                <a:off x="0" y="0"/>
                <a:ext cx="3119147" cy="3024148"/>
                <a:chOff x="0" y="0"/>
                <a:chExt cx="3119146" cy="3024147"/>
              </a:xfrm>
            </p:grpSpPr>
            <p:sp>
              <p:nvSpPr>
                <p:cNvPr id="27" name="Circle"/>
                <p:cNvSpPr/>
                <p:nvPr/>
              </p:nvSpPr>
              <p:spPr>
                <a:xfrm>
                  <a:off x="1333196" y="1285884"/>
                  <a:ext cx="414335" cy="41433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71526"/>
                    </a:gs>
                    <a:gs pos="50000">
                      <a:srgbClr val="0A1E37"/>
                    </a:gs>
                    <a:gs pos="100000">
                      <a:srgbClr val="0C2442"/>
                    </a:gs>
                  </a:gsLst>
                  <a:path path="circle">
                    <a:fillToRect l="37721" t="-19636" r="62278" b="119636"/>
                  </a:path>
                </a:gradFill>
                <a:ln w="25400" cap="flat">
                  <a:solidFill>
                    <a:srgbClr val="0F253F"/>
                  </a:solidFill>
                  <a:prstDash val="solid"/>
                  <a:rou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400">
                    <a:defRPr sz="1800" b="0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28" name="Circle"/>
                <p:cNvSpPr/>
                <p:nvPr/>
              </p:nvSpPr>
              <p:spPr>
                <a:xfrm>
                  <a:off x="1118881" y="1047819"/>
                  <a:ext cx="878777" cy="881007"/>
                </a:xfrm>
                <a:prstGeom prst="ellipse">
                  <a:avLst/>
                </a:prstGeom>
                <a:noFill/>
                <a:ln w="25400" cap="flat">
                  <a:solidFill>
                    <a:srgbClr val="17375E"/>
                  </a:solidFill>
                  <a:prstDash val="solid"/>
                  <a:round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400">
                    <a:defRPr sz="1800" b="0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29" name="Circle"/>
                <p:cNvSpPr/>
                <p:nvPr/>
              </p:nvSpPr>
              <p:spPr>
                <a:xfrm>
                  <a:off x="690255" y="642942"/>
                  <a:ext cx="1714513" cy="1714513"/>
                </a:xfrm>
                <a:prstGeom prst="ellipse">
                  <a:avLst/>
                </a:prstGeom>
                <a:noFill/>
                <a:ln w="25400" cap="flat">
                  <a:solidFill>
                    <a:srgbClr val="17375E"/>
                  </a:solidFill>
                  <a:prstDash val="solid"/>
                  <a:round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400">
                    <a:defRPr sz="1800" b="0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30" name="Oval"/>
                <p:cNvSpPr/>
                <p:nvPr/>
              </p:nvSpPr>
              <p:spPr>
                <a:xfrm>
                  <a:off x="-1" y="0"/>
                  <a:ext cx="3119148" cy="3024148"/>
                </a:xfrm>
                <a:prstGeom prst="ellipse">
                  <a:avLst/>
                </a:prstGeom>
                <a:noFill/>
                <a:ln w="25400" cap="flat">
                  <a:solidFill>
                    <a:srgbClr val="17375E"/>
                  </a:solidFill>
                  <a:prstDash val="solid"/>
                  <a:round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400">
                    <a:defRPr sz="1800" b="0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31" name="Circle"/>
                <p:cNvSpPr/>
                <p:nvPr/>
              </p:nvSpPr>
              <p:spPr>
                <a:xfrm>
                  <a:off x="833130" y="2786082"/>
                  <a:ext cx="214315" cy="21431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294A72"/>
                    </a:gs>
                    <a:gs pos="50000">
                      <a:srgbClr val="3B6BA5"/>
                    </a:gs>
                    <a:gs pos="100000">
                      <a:srgbClr val="4780C5"/>
                    </a:gs>
                  </a:gsLst>
                  <a:lin ang="0" scaled="0"/>
                </a:gradFill>
                <a:ln w="25400" cap="flat">
                  <a:solidFill>
                    <a:srgbClr val="3A5E8A"/>
                  </a:solidFill>
                  <a:prstDash val="solid"/>
                  <a:rou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400">
                    <a:defRPr sz="1800" b="0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32" name="Line"/>
                <p:cNvSpPr/>
                <p:nvPr/>
              </p:nvSpPr>
              <p:spPr>
                <a:xfrm flipV="1">
                  <a:off x="1016058" y="2357456"/>
                  <a:ext cx="209983" cy="460013"/>
                </a:xfrm>
                <a:prstGeom prst="line">
                  <a:avLst/>
                </a:prstGeom>
                <a:noFill/>
                <a:ln w="9525" cap="flat">
                  <a:solidFill>
                    <a:srgbClr val="4A7EBB"/>
                  </a:solidFill>
                  <a:prstDash val="dash"/>
                  <a:round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 algn="l" defTabSz="914400">
                    <a:defRPr sz="1800" b="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</p:grpSp>
          <p:sp>
            <p:nvSpPr>
              <p:cNvPr id="26" name="Line"/>
              <p:cNvSpPr/>
              <p:nvPr/>
            </p:nvSpPr>
            <p:spPr>
              <a:xfrm flipV="1">
                <a:off x="2708544" y="2857519"/>
                <a:ext cx="124851" cy="25989"/>
              </a:xfrm>
              <a:prstGeom prst="line">
                <a:avLst/>
              </a:prstGeom>
              <a:noFill/>
              <a:ln w="9525" cap="flat">
                <a:solidFill>
                  <a:srgbClr val="0F253F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sp>
          <p:nvSpPr>
            <p:cNvPr id="20" name="Line"/>
            <p:cNvSpPr/>
            <p:nvPr/>
          </p:nvSpPr>
          <p:spPr>
            <a:xfrm>
              <a:off x="4262429" y="8074566"/>
              <a:ext cx="1043260" cy="194404"/>
            </a:xfrm>
            <a:prstGeom prst="line">
              <a:avLst/>
            </a:prstGeom>
            <a:ln w="19050">
              <a:solidFill>
                <a:srgbClr val="FF0000"/>
              </a:solidFill>
              <a:tailEnd type="triangle"/>
            </a:ln>
          </p:spPr>
          <p:txBody>
            <a:bodyPr lIns="45719" rIns="45719"/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1" name="Line"/>
            <p:cNvSpPr/>
            <p:nvPr/>
          </p:nvSpPr>
          <p:spPr>
            <a:xfrm flipV="1">
              <a:off x="9251933" y="7344833"/>
              <a:ext cx="230734" cy="230735"/>
            </a:xfrm>
            <a:prstGeom prst="line">
              <a:avLst/>
            </a:prstGeom>
            <a:ln w="25400">
              <a:solidFill>
                <a:srgbClr val="0365C0"/>
              </a:solidFill>
              <a:tailEnd type="triangle"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45719" rIns="45719"/>
            <a:lstStyle/>
            <a:p>
              <a:pPr algn="l">
                <a:defRPr sz="3600" b="0"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22" name="X-ray"/>
            <p:cNvSpPr txBox="1"/>
            <p:nvPr/>
          </p:nvSpPr>
          <p:spPr>
            <a:xfrm>
              <a:off x="10796737" y="7967736"/>
              <a:ext cx="814944" cy="45974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rIns="45719">
              <a:spAutoFit/>
            </a:bodyPr>
            <a:lstStyle>
              <a:lvl1pPr algn="l" defTabSz="914400">
                <a:defRPr b="0">
                  <a:solidFill>
                    <a:srgbClr val="0F253F"/>
                  </a:solidFill>
                  <a:latin typeface="Palatino Linotype"/>
                  <a:ea typeface="Palatino Linotype"/>
                  <a:cs typeface="Palatino Linotype"/>
                  <a:sym typeface="Palatino Linotype"/>
                </a:defRPr>
              </a:lvl1pPr>
            </a:lstStyle>
            <a:p>
              <a:r>
                <a:t>X-ray</a:t>
              </a:r>
            </a:p>
          </p:txBody>
        </p:sp>
      </p:grpSp>
      <p:sp>
        <p:nvSpPr>
          <p:cNvPr id="176" name="MOTIVATION"/>
          <p:cNvSpPr txBox="1">
            <a:spLocks noGrp="1"/>
          </p:cNvSpPr>
          <p:nvPr>
            <p:ph type="title"/>
          </p:nvPr>
        </p:nvSpPr>
        <p:spPr>
          <a:xfrm>
            <a:off x="893762" y="188912"/>
            <a:ext cx="11217276" cy="1885951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r>
              <a:rPr lang="de-AT" dirty="0"/>
              <a:t>FORMATION OF KAONIC ATOMS</a:t>
            </a:r>
            <a:endParaRPr dirty="0"/>
          </a:p>
        </p:txBody>
      </p:sp>
      <p:sp>
        <p:nvSpPr>
          <p:cNvPr id="177" name="exotic kaonic atoms provide unique way to study strong interaction with strangeness…"/>
          <p:cNvSpPr txBox="1">
            <a:spLocks noGrp="1"/>
          </p:cNvSpPr>
          <p:nvPr>
            <p:ph type="body" idx="1"/>
          </p:nvPr>
        </p:nvSpPr>
        <p:spPr>
          <a:xfrm>
            <a:off x="893762" y="2047619"/>
            <a:ext cx="11217276" cy="6314273"/>
          </a:xfrm>
          <a:prstGeom prst="rect">
            <a:avLst/>
          </a:prstGeom>
        </p:spPr>
        <p:txBody>
          <a:bodyPr numCol="2">
            <a:normAutofit/>
          </a:bodyPr>
          <a:lstStyle>
            <a:lvl1pPr marL="212271" indent="-212271">
              <a:lnSpc>
                <a:spcPct val="150000"/>
              </a:lnSpc>
              <a:defRPr sz="2600"/>
            </a:lvl1pPr>
            <a:lvl2pPr marL="669471" indent="-212271">
              <a:lnSpc>
                <a:spcPct val="150000"/>
              </a:lnSpc>
              <a:defRPr sz="2600"/>
            </a:lvl2pPr>
          </a:lstStyle>
          <a:p>
            <a:pPr marL="0" indent="0">
              <a:buNone/>
            </a:pPr>
            <a:endParaRPr lang="de-AT" sz="3200" b="1" dirty="0">
              <a:solidFill>
                <a:schemeClr val="accent1">
                  <a:lumMod val="50000"/>
                </a:schemeClr>
              </a:solidFill>
              <a:latin typeface="Palatino Linotype" panose="02040502050505030304" pitchFamily="18" charset="0"/>
            </a:endParaRPr>
          </a:p>
          <a:p>
            <a:pPr lvl="1"/>
            <a:endParaRPr lang="de-AT" sz="24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lvl="1"/>
            <a:endParaRPr lang="de-AT" sz="24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lvl="1"/>
            <a:endParaRPr lang="de-AT" sz="24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lvl="1"/>
            <a:endParaRPr lang="de-AT" sz="24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lvl="1"/>
            <a:endParaRPr lang="de-AT" sz="24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lvl="1"/>
            <a:endParaRPr lang="de-AT" sz="24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lvl="1"/>
            <a:endParaRPr lang="de-AT" sz="24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lvl="1"/>
            <a:endParaRPr lang="de-AT" sz="31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lvl="1"/>
            <a:endParaRPr lang="de-AT" sz="32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lvl="1"/>
            <a:endParaRPr lang="de-AT" sz="24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lvl="1"/>
            <a:endParaRPr lang="de-AT" sz="24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lvl="1"/>
            <a:endParaRPr lang="de-AT" sz="24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lvl="1"/>
            <a:endParaRPr lang="de-AT" sz="28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lvl="1"/>
            <a:endParaRPr lang="de-AT" sz="28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lvl="1"/>
            <a:endParaRPr lang="de-AT" sz="28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lvl="7"/>
            <a:endParaRPr lang="de-AT" sz="20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marL="3680461" lvl="8" indent="0">
              <a:buNone/>
            </a:pPr>
            <a:endParaRPr lang="de-AT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lvl="8">
              <a:buFont typeface="Arial" panose="020B0604020202020204" pitchFamily="34" charset="0"/>
              <a:buChar char="•"/>
            </a:pPr>
            <a:endParaRPr lang="de-AT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marL="3680461" lvl="8" indent="0">
              <a:buNone/>
            </a:pPr>
            <a:endParaRPr lang="de-AT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178" name="image2.jpeg" descr="image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Line"/>
          <p:cNvSpPr/>
          <p:nvPr/>
        </p:nvSpPr>
        <p:spPr>
          <a:xfrm>
            <a:off x="464655" y="1618992"/>
            <a:ext cx="8637063" cy="1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9C33FD8-C85A-432C-A8F7-0F240128E16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3</a:t>
            </a:fld>
            <a:endParaRPr lang="en-GB"/>
          </a:p>
        </p:txBody>
      </p:sp>
      <p:sp>
        <p:nvSpPr>
          <p:cNvPr id="9" name="Textfeld 8"/>
          <p:cNvSpPr txBox="1"/>
          <p:nvPr/>
        </p:nvSpPr>
        <p:spPr>
          <a:xfrm>
            <a:off x="1406921" y="2571703"/>
            <a:ext cx="1779333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AT" sz="2000" b="0" dirty="0">
                <a:latin typeface="Palatino Linotype" panose="02040502050505030304" pitchFamily="18" charset="0"/>
              </a:rPr>
              <a:t>K</a:t>
            </a:r>
            <a:r>
              <a:rPr lang="de-AT" sz="2000" b="0" baseline="30000" dirty="0">
                <a:latin typeface="Palatino Linotype" panose="02040502050505030304" pitchFamily="18" charset="0"/>
              </a:rPr>
              <a:t>-</a:t>
            </a:r>
            <a:r>
              <a:rPr lang="de-AT" sz="2000" b="0" dirty="0">
                <a:latin typeface="Palatino Linotype" panose="02040502050505030304" pitchFamily="18" charset="0"/>
              </a:rPr>
              <a:t> </a:t>
            </a:r>
            <a:r>
              <a:rPr lang="de-AT" sz="2000" b="0" dirty="0" err="1">
                <a:latin typeface="Palatino Linotype" panose="02040502050505030304" pitchFamily="18" charset="0"/>
              </a:rPr>
              <a:t>slows</a:t>
            </a:r>
            <a:r>
              <a:rPr lang="de-AT" sz="2000" b="0" dirty="0">
                <a:latin typeface="Palatino Linotype" panose="02040502050505030304" pitchFamily="18" charset="0"/>
              </a:rPr>
              <a:t> down</a:t>
            </a:r>
          </a:p>
        </p:txBody>
      </p:sp>
      <p:sp>
        <p:nvSpPr>
          <p:cNvPr id="46" name="Textfeld 45"/>
          <p:cNvSpPr txBox="1"/>
          <p:nvPr/>
        </p:nvSpPr>
        <p:spPr>
          <a:xfrm>
            <a:off x="4650938" y="2225704"/>
            <a:ext cx="2769989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AT" sz="2000" b="0" dirty="0" err="1">
                <a:latin typeface="Palatino Linotype" panose="02040502050505030304" pitchFamily="18" charset="0"/>
              </a:rPr>
              <a:t>Cascade</a:t>
            </a:r>
            <a:r>
              <a:rPr lang="de-AT" sz="2000" b="0" dirty="0">
                <a:latin typeface="Palatino Linotype" panose="02040502050505030304" pitchFamily="18" charset="0"/>
              </a:rPr>
              <a:t>: 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AT" sz="2000" b="0" dirty="0">
                <a:latin typeface="Palatino Linotype" panose="02040502050505030304" pitchFamily="18" charset="0"/>
              </a:rPr>
              <a:t>Auger </a:t>
            </a:r>
            <a:r>
              <a:rPr lang="de-AT" sz="2000" b="0" dirty="0" err="1">
                <a:latin typeface="Palatino Linotype" panose="02040502050505030304" pitchFamily="18" charset="0"/>
              </a:rPr>
              <a:t>electrons</a:t>
            </a:r>
            <a:r>
              <a:rPr lang="de-AT" sz="2000" b="0" dirty="0">
                <a:latin typeface="Palatino Linotype" panose="02040502050505030304" pitchFamily="18" charset="0"/>
              </a:rPr>
              <a:t>, X-</a:t>
            </a:r>
            <a:r>
              <a:rPr lang="de-AT" sz="2000" b="0" dirty="0" err="1">
                <a:latin typeface="Palatino Linotype" panose="02040502050505030304" pitchFamily="18" charset="0"/>
              </a:rPr>
              <a:t>rays</a:t>
            </a:r>
            <a:endParaRPr lang="de-AT" sz="2000" b="0" dirty="0">
              <a:latin typeface="Palatino Linotype" panose="02040502050505030304" pitchFamily="18" charset="0"/>
            </a:endParaRPr>
          </a:p>
        </p:txBody>
      </p:sp>
      <p:sp>
        <p:nvSpPr>
          <p:cNvPr id="47" name="Textfeld 46"/>
          <p:cNvSpPr txBox="1"/>
          <p:nvPr/>
        </p:nvSpPr>
        <p:spPr>
          <a:xfrm>
            <a:off x="7026685" y="3521899"/>
            <a:ext cx="1590180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AT" sz="2000" b="0" dirty="0" err="1">
                <a:latin typeface="Palatino Linotype" panose="02040502050505030304" pitchFamily="18" charset="0"/>
              </a:rPr>
              <a:t>Ground</a:t>
            </a:r>
            <a:r>
              <a:rPr lang="de-AT" sz="2000" b="0" dirty="0">
                <a:latin typeface="Palatino Linotype" panose="02040502050505030304" pitchFamily="18" charset="0"/>
              </a:rPr>
              <a:t> </a:t>
            </a:r>
            <a:r>
              <a:rPr lang="de-AT" sz="2000" b="0" dirty="0" err="1">
                <a:latin typeface="Palatino Linotype" panose="02040502050505030304" pitchFamily="18" charset="0"/>
              </a:rPr>
              <a:t>state</a:t>
            </a:r>
            <a:endParaRPr lang="de-AT" sz="2000" b="0" dirty="0">
              <a:latin typeface="Palatino Linotype" panose="02040502050505030304" pitchFamily="18" charset="0"/>
            </a:endParaRPr>
          </a:p>
        </p:txBody>
      </p:sp>
      <p:sp>
        <p:nvSpPr>
          <p:cNvPr id="42" name="n=1"/>
          <p:cNvSpPr txBox="1"/>
          <p:nvPr/>
        </p:nvSpPr>
        <p:spPr>
          <a:xfrm>
            <a:off x="7454179" y="7450427"/>
            <a:ext cx="630789" cy="3617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tIns="45719" rIns="45719" bIns="45719" numCol="1" anchor="t">
            <a:noAutofit/>
          </a:bodyPr>
          <a:lstStyle>
            <a:lvl1pPr algn="l" defTabSz="914400">
              <a:defRPr sz="1800" b="0">
                <a:latin typeface="Palatino Linotype"/>
                <a:ea typeface="Palatino Linotype"/>
                <a:cs typeface="Palatino Linotype"/>
                <a:sym typeface="Palatino Linotype"/>
              </a:defRPr>
            </a:lvl1pPr>
          </a:lstStyle>
          <a:p>
            <a:r>
              <a:rPr dirty="0"/>
              <a:t>n=</a:t>
            </a:r>
            <a:r>
              <a:rPr lang="de-AT" dirty="0"/>
              <a:t>25</a:t>
            </a:r>
            <a:endParaRPr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BE09E6DA-4CA5-4F57-91E4-6EC8704B061C}"/>
              </a:ext>
            </a:extLst>
          </p:cNvPr>
          <p:cNvGrpSpPr/>
          <p:nvPr/>
        </p:nvGrpSpPr>
        <p:grpSpPr>
          <a:xfrm>
            <a:off x="1833665" y="3136279"/>
            <a:ext cx="8853054" cy="801946"/>
            <a:chOff x="1882025" y="3521487"/>
            <a:chExt cx="8853054" cy="801946"/>
          </a:xfrm>
        </p:grpSpPr>
        <p:cxnSp>
          <p:nvCxnSpPr>
            <p:cNvPr id="8" name="Gerade Verbindung mit Pfeil 7"/>
            <p:cNvCxnSpPr/>
            <p:nvPr/>
          </p:nvCxnSpPr>
          <p:spPr>
            <a:xfrm>
              <a:off x="1882025" y="3668099"/>
              <a:ext cx="8853054" cy="0"/>
            </a:xfrm>
            <a:prstGeom prst="straightConnector1">
              <a:avLst/>
            </a:prstGeom>
            <a:noFill/>
            <a:ln w="38100" cap="flat">
              <a:solidFill>
                <a:schemeClr val="accent1">
                  <a:lumMod val="50000"/>
                </a:schemeClr>
              </a:solidFill>
              <a:prstDash val="solid"/>
              <a:miter lim="400000"/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45" name="Textfeld 44"/>
            <p:cNvSpPr txBox="1"/>
            <p:nvPr/>
          </p:nvSpPr>
          <p:spPr>
            <a:xfrm>
              <a:off x="3101285" y="3913064"/>
              <a:ext cx="2175275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de-AT" sz="2000" b="0" dirty="0" err="1">
                  <a:latin typeface="Palatino Linotype" panose="02040502050505030304" pitchFamily="18" charset="0"/>
                </a:rPr>
                <a:t>Captured</a:t>
              </a:r>
              <a:r>
                <a:rPr lang="de-AT" sz="2000" b="0" dirty="0">
                  <a:latin typeface="Palatino Linotype" panose="02040502050505030304" pitchFamily="18" charset="0"/>
                </a:rPr>
                <a:t> </a:t>
              </a:r>
              <a:r>
                <a:rPr lang="de-AT" sz="2000" b="0" dirty="0" err="1">
                  <a:latin typeface="Palatino Linotype" panose="02040502050505030304" pitchFamily="18" charset="0"/>
                </a:rPr>
                <a:t>by</a:t>
              </a:r>
              <a:r>
                <a:rPr lang="de-AT" sz="2000" b="0" dirty="0">
                  <a:latin typeface="Palatino Linotype" panose="02040502050505030304" pitchFamily="18" charset="0"/>
                </a:rPr>
                <a:t> </a:t>
              </a:r>
              <a:r>
                <a:rPr lang="de-AT" sz="2000" b="0" dirty="0" err="1">
                  <a:latin typeface="Palatino Linotype" panose="02040502050505030304" pitchFamily="18" charset="0"/>
                </a:rPr>
                <a:t>atom</a:t>
              </a:r>
              <a:endParaRPr kumimoji="0" lang="de-AT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alatino Linotype" panose="02040502050505030304" pitchFamily="18" charset="0"/>
                <a:sym typeface="Helvetica Neue"/>
              </a:endParaRPr>
            </a:p>
          </p:txBody>
        </p:sp>
        <p:sp>
          <p:nvSpPr>
            <p:cNvPr id="12" name="Ellipse 11"/>
            <p:cNvSpPr>
              <a:spLocks noChangeAspect="1"/>
            </p:cNvSpPr>
            <p:nvPr/>
          </p:nvSpPr>
          <p:spPr>
            <a:xfrm flipV="1">
              <a:off x="2163693" y="3547332"/>
              <a:ext cx="250240" cy="25024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de-AT" sz="2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49" name="Ellipse 48"/>
            <p:cNvSpPr>
              <a:spLocks noChangeAspect="1"/>
            </p:cNvSpPr>
            <p:nvPr/>
          </p:nvSpPr>
          <p:spPr>
            <a:xfrm flipV="1">
              <a:off x="4039445" y="3547332"/>
              <a:ext cx="250240" cy="25024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de-AT" sz="2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0" name="Ellipse 49"/>
            <p:cNvSpPr>
              <a:spLocks noChangeAspect="1"/>
            </p:cNvSpPr>
            <p:nvPr/>
          </p:nvSpPr>
          <p:spPr>
            <a:xfrm flipV="1">
              <a:off x="5871356" y="3552025"/>
              <a:ext cx="250240" cy="25024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de-AT" sz="2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1" name="Ellipse 50"/>
            <p:cNvSpPr>
              <a:spLocks noChangeAspect="1"/>
            </p:cNvSpPr>
            <p:nvPr/>
          </p:nvSpPr>
          <p:spPr>
            <a:xfrm flipV="1">
              <a:off x="7745015" y="3521487"/>
              <a:ext cx="250240" cy="25024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de-AT" sz="2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44" name="Ellipse 43">
              <a:extLst>
                <a:ext uri="{FF2B5EF4-FFF2-40B4-BE49-F238E27FC236}">
                  <a16:creationId xmlns:a16="http://schemas.microsoft.com/office/drawing/2014/main" id="{B85A2874-EC48-448D-A652-80AECA5F93F8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9579019" y="3547332"/>
              <a:ext cx="250240" cy="25024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de-AT" sz="2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48" name="Textfeld 47">
            <a:extLst>
              <a:ext uri="{FF2B5EF4-FFF2-40B4-BE49-F238E27FC236}">
                <a16:creationId xmlns:a16="http://schemas.microsoft.com/office/drawing/2014/main" id="{F55E20CE-1F09-4359-91D1-220687EB2C9C}"/>
              </a:ext>
            </a:extLst>
          </p:cNvPr>
          <p:cNvSpPr txBox="1"/>
          <p:nvPr/>
        </p:nvSpPr>
        <p:spPr>
          <a:xfrm>
            <a:off x="8907770" y="2233955"/>
            <a:ext cx="1394614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AT" sz="2000" b="0" dirty="0">
                <a:latin typeface="Palatino Linotype" panose="02040502050505030304" pitchFamily="18" charset="0"/>
              </a:rPr>
              <a:t>Absorption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AT" sz="2000" b="0" dirty="0" err="1">
                <a:latin typeface="Palatino Linotype" panose="02040502050505030304" pitchFamily="18" charset="0"/>
              </a:rPr>
              <a:t>by</a:t>
            </a:r>
            <a:r>
              <a:rPr lang="de-AT" sz="2000" b="0" dirty="0">
                <a:latin typeface="Palatino Linotype" panose="02040502050505030304" pitchFamily="18" charset="0"/>
              </a:rPr>
              <a:t> </a:t>
            </a:r>
            <a:r>
              <a:rPr lang="de-AT" sz="2000" b="0" dirty="0" err="1">
                <a:latin typeface="Palatino Linotype" panose="02040502050505030304" pitchFamily="18" charset="0"/>
              </a:rPr>
              <a:t>nucleus</a:t>
            </a:r>
            <a:endParaRPr lang="de-AT" sz="2000" b="0" dirty="0">
              <a:latin typeface="Palatino Linotype" panose="02040502050505030304" pitchFamily="18" charset="0"/>
            </a:endParaRPr>
          </a:p>
        </p:txBody>
      </p:sp>
      <p:sp>
        <p:nvSpPr>
          <p:cNvPr id="52" name="n=1">
            <a:extLst>
              <a:ext uri="{FF2B5EF4-FFF2-40B4-BE49-F238E27FC236}">
                <a16:creationId xmlns:a16="http://schemas.microsoft.com/office/drawing/2014/main" id="{C878B160-ED6A-457C-BBAC-5A7EB504E7BC}"/>
              </a:ext>
            </a:extLst>
          </p:cNvPr>
          <p:cNvSpPr txBox="1"/>
          <p:nvPr/>
        </p:nvSpPr>
        <p:spPr>
          <a:xfrm>
            <a:off x="9287550" y="5683945"/>
            <a:ext cx="630789" cy="3673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tIns="45719" rIns="45719" bIns="45719" numCol="1" anchor="t">
            <a:noAutofit/>
          </a:bodyPr>
          <a:lstStyle>
            <a:lvl1pPr algn="l" defTabSz="914400">
              <a:defRPr sz="1800" b="0">
                <a:latin typeface="Palatino Linotype"/>
                <a:ea typeface="Palatino Linotype"/>
                <a:cs typeface="Palatino Linotype"/>
                <a:sym typeface="Palatino Linotype"/>
              </a:defRPr>
            </a:lvl1pPr>
          </a:lstStyle>
          <a:p>
            <a:pPr algn="ctr"/>
            <a:r>
              <a:rPr dirty="0"/>
              <a:t>n=</a:t>
            </a:r>
            <a:r>
              <a:rPr lang="de-AT" dirty="0"/>
              <a:t>2</a:t>
            </a:r>
            <a:endParaRPr dirty="0"/>
          </a:p>
        </p:txBody>
      </p:sp>
      <p:sp>
        <p:nvSpPr>
          <p:cNvPr id="53" name="n=1">
            <a:extLst>
              <a:ext uri="{FF2B5EF4-FFF2-40B4-BE49-F238E27FC236}">
                <a16:creationId xmlns:a16="http://schemas.microsoft.com/office/drawing/2014/main" id="{82119B3F-83CB-439E-A493-627A9FC53765}"/>
              </a:ext>
            </a:extLst>
          </p:cNvPr>
          <p:cNvSpPr txBox="1"/>
          <p:nvPr/>
        </p:nvSpPr>
        <p:spPr>
          <a:xfrm>
            <a:off x="8634797" y="6017827"/>
            <a:ext cx="630789" cy="3673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tIns="45719" rIns="45719" bIns="45719" numCol="1" anchor="t">
            <a:noAutofit/>
          </a:bodyPr>
          <a:lstStyle>
            <a:lvl1pPr algn="l" defTabSz="914400">
              <a:defRPr sz="1800" b="0">
                <a:latin typeface="Palatino Linotype"/>
                <a:ea typeface="Palatino Linotype"/>
                <a:cs typeface="Palatino Linotype"/>
                <a:sym typeface="Palatino Linotype"/>
              </a:defRPr>
            </a:lvl1pPr>
          </a:lstStyle>
          <a:p>
            <a:pPr algn="ctr"/>
            <a:r>
              <a:rPr dirty="0"/>
              <a:t>n=</a:t>
            </a:r>
            <a:r>
              <a:rPr lang="de-AT" dirty="0"/>
              <a:t>1</a:t>
            </a:r>
            <a:endParaRPr dirty="0"/>
          </a:p>
        </p:txBody>
      </p:sp>
      <p:pic>
        <p:nvPicPr>
          <p:cNvPr id="55" name="Grafik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sp>
        <p:nvSpPr>
          <p:cNvPr id="57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5093264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KaonicDeuteriumCascadeProcess.png" descr="KaonicDeuteriumCascadeProces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3535" y="4281214"/>
            <a:ext cx="7099301" cy="49530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B544FCB9-0D97-4C04-8993-93ABF44D5A4F}"/>
              </a:ext>
            </a:extLst>
          </p:cNvPr>
          <p:cNvSpPr/>
          <p:nvPr/>
        </p:nvSpPr>
        <p:spPr>
          <a:xfrm>
            <a:off x="7356445" y="6208294"/>
            <a:ext cx="3913928" cy="782052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22225" cap="flat">
            <a:noFill/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exotic kaonic atoms provide unique way to study strong interaction with strangeness…"/>
          <p:cNvSpPr txBox="1">
            <a:spLocks noGrp="1"/>
          </p:cNvSpPr>
          <p:nvPr>
            <p:ph type="body" idx="1"/>
          </p:nvPr>
        </p:nvSpPr>
        <p:spPr>
          <a:xfrm>
            <a:off x="893762" y="2034116"/>
            <a:ext cx="11217276" cy="6188076"/>
          </a:xfrm>
          <a:prstGeom prst="rect">
            <a:avLst/>
          </a:prstGeom>
        </p:spPr>
        <p:txBody>
          <a:bodyPr>
            <a:normAutofit/>
          </a:bodyPr>
          <a:lstStyle>
            <a:lvl1pPr marL="212271" indent="-212271">
              <a:lnSpc>
                <a:spcPct val="150000"/>
              </a:lnSpc>
              <a:defRPr sz="2600"/>
            </a:lvl1pPr>
            <a:lvl2pPr marL="669471" indent="-212271">
              <a:lnSpc>
                <a:spcPct val="150000"/>
              </a:lnSpc>
              <a:defRPr sz="2600"/>
            </a:lvl2pPr>
          </a:lstStyle>
          <a:p>
            <a:pPr marL="0" indent="0">
              <a:buNone/>
            </a:pPr>
            <a:endParaRPr lang="de-AT" sz="600" dirty="0">
              <a:latin typeface="Palatino Linotype" panose="02040502050505030304" pitchFamily="18" charset="0"/>
            </a:endParaRPr>
          </a:p>
          <a:p>
            <a:r>
              <a:rPr lang="de-AT" sz="2400" dirty="0" err="1">
                <a:latin typeface="Palatino Linotype" panose="02040502050505030304" pitchFamily="18" charset="0"/>
              </a:rPr>
              <a:t>Direct</a:t>
            </a:r>
            <a:r>
              <a:rPr lang="de-AT" sz="2400" dirty="0">
                <a:latin typeface="Palatino Linotype" panose="02040502050505030304" pitchFamily="18" charset="0"/>
              </a:rPr>
              <a:t> </a:t>
            </a:r>
            <a:r>
              <a:rPr lang="de-AT" sz="2400" dirty="0" err="1">
                <a:latin typeface="Palatino Linotype" panose="02040502050505030304" pitchFamily="18" charset="0"/>
              </a:rPr>
              <a:t>study</a:t>
            </a:r>
            <a:r>
              <a:rPr lang="de-AT" sz="2400" dirty="0">
                <a:latin typeface="Palatino Linotype" panose="02040502050505030304" pitchFamily="18" charset="0"/>
              </a:rPr>
              <a:t> </a:t>
            </a:r>
            <a:r>
              <a:rPr lang="de-AT" sz="2400" dirty="0" err="1">
                <a:latin typeface="Palatino Linotype" panose="02040502050505030304" pitchFamily="18" charset="0"/>
              </a:rPr>
              <a:t>of</a:t>
            </a:r>
            <a:r>
              <a:rPr lang="de-AT" sz="2400" dirty="0">
                <a:latin typeface="Palatino Linotype" panose="02040502050505030304" pitchFamily="18" charset="0"/>
              </a:rPr>
              <a:t> </a:t>
            </a:r>
            <a:r>
              <a:rPr lang="de-AT" sz="2400" dirty="0" err="1">
                <a:latin typeface="Palatino Linotype" panose="02040502050505030304" pitchFamily="18" charset="0"/>
              </a:rPr>
              <a:t>low-energy</a:t>
            </a:r>
            <a:r>
              <a:rPr lang="de-AT" sz="2400" dirty="0">
                <a:latin typeface="Palatino Linotype" panose="02040502050505030304" pitchFamily="18" charset="0"/>
              </a:rPr>
              <a:t> QCD </a:t>
            </a:r>
            <a:r>
              <a:rPr lang="de-AT" sz="2400" dirty="0" err="1">
                <a:latin typeface="Palatino Linotype" panose="02040502050505030304" pitchFamily="18" charset="0"/>
              </a:rPr>
              <a:t>with</a:t>
            </a:r>
            <a:r>
              <a:rPr lang="de-AT" sz="2400" dirty="0">
                <a:latin typeface="Palatino Linotype" panose="02040502050505030304" pitchFamily="18" charset="0"/>
              </a:rPr>
              <a:t> </a:t>
            </a:r>
            <a:r>
              <a:rPr lang="de-AT" sz="2400" dirty="0" err="1">
                <a:latin typeface="Palatino Linotype" panose="02040502050505030304" pitchFamily="18" charset="0"/>
              </a:rPr>
              <a:t>strangeness</a:t>
            </a:r>
            <a:endParaRPr lang="de-AT" sz="2400" dirty="0">
              <a:latin typeface="Palatino Linotype" panose="02040502050505030304" pitchFamily="18" charset="0"/>
            </a:endParaRPr>
          </a:p>
          <a:p>
            <a:r>
              <a:rPr lang="de-AT" sz="2400" b="1" dirty="0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Strong </a:t>
            </a:r>
            <a:r>
              <a:rPr lang="de-AT" sz="2400" b="1" dirty="0" err="1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interaction</a:t>
            </a:r>
            <a:r>
              <a:rPr lang="de-AT" sz="2400" b="1" dirty="0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:</a:t>
            </a:r>
            <a:r>
              <a:rPr lang="de-AT" sz="2400" b="1" dirty="0">
                <a:latin typeface="Palatino Linotype" panose="02040502050505030304" pitchFamily="18" charset="0"/>
              </a:rPr>
              <a:t> </a:t>
            </a:r>
            <a:r>
              <a:rPr lang="de-AT" sz="2400" dirty="0" err="1">
                <a:latin typeface="Palatino Linotype" panose="02040502050505030304" pitchFamily="18" charset="0"/>
              </a:rPr>
              <a:t>energy</a:t>
            </a:r>
            <a:r>
              <a:rPr lang="de-AT" sz="2400" dirty="0">
                <a:latin typeface="Palatino Linotype" panose="02040502050505030304" pitchFamily="18" charset="0"/>
              </a:rPr>
              <a:t> shift </a:t>
            </a:r>
            <a:r>
              <a:rPr lang="el-GR" sz="2400" dirty="0">
                <a:latin typeface="Palatino Linotype" panose="02040502050505030304" pitchFamily="18" charset="0"/>
              </a:rPr>
              <a:t>ε</a:t>
            </a:r>
            <a:r>
              <a:rPr lang="de-AT" sz="2400" baseline="-25000" dirty="0">
                <a:latin typeface="Palatino Linotype" panose="02040502050505030304" pitchFamily="18" charset="0"/>
              </a:rPr>
              <a:t>1s</a:t>
            </a:r>
            <a:r>
              <a:rPr lang="de-AT" sz="2400" dirty="0">
                <a:latin typeface="Palatino Linotype" panose="02040502050505030304" pitchFamily="18" charset="0"/>
              </a:rPr>
              <a:t> and </a:t>
            </a:r>
            <a:r>
              <a:rPr lang="de-AT" sz="2400" dirty="0" err="1">
                <a:latin typeface="Palatino Linotype" panose="02040502050505030304" pitchFamily="18" charset="0"/>
              </a:rPr>
              <a:t>width</a:t>
            </a:r>
            <a:r>
              <a:rPr lang="de-AT" sz="2400" dirty="0">
                <a:latin typeface="Palatino Linotype" panose="02040502050505030304" pitchFamily="18" charset="0"/>
              </a:rPr>
              <a:t> </a:t>
            </a:r>
            <a:r>
              <a:rPr lang="el-GR" sz="2400" dirty="0">
                <a:latin typeface="Palatino Linotype" panose="02040502050505030304" pitchFamily="18" charset="0"/>
              </a:rPr>
              <a:t>Γ</a:t>
            </a:r>
            <a:r>
              <a:rPr lang="de-AT" sz="2400" baseline="-25000" dirty="0">
                <a:latin typeface="Palatino Linotype" panose="02040502050505030304" pitchFamily="18" charset="0"/>
              </a:rPr>
              <a:t>1s</a:t>
            </a:r>
            <a:r>
              <a:rPr lang="de-AT" sz="2400" dirty="0">
                <a:latin typeface="Palatino Linotype" panose="02040502050505030304" pitchFamily="18" charset="0"/>
              </a:rPr>
              <a:t> </a:t>
            </a:r>
            <a:r>
              <a:rPr lang="de-AT" sz="2400" dirty="0" err="1">
                <a:latin typeface="Palatino Linotype" panose="02040502050505030304" pitchFamily="18" charset="0"/>
              </a:rPr>
              <a:t>of</a:t>
            </a:r>
            <a:r>
              <a:rPr lang="de-AT" sz="2400" dirty="0">
                <a:latin typeface="Palatino Linotype" panose="02040502050505030304" pitchFamily="18" charset="0"/>
              </a:rPr>
              <a:t> </a:t>
            </a:r>
            <a:r>
              <a:rPr lang="de-AT" sz="2400" dirty="0" err="1">
                <a:latin typeface="Palatino Linotype" panose="02040502050505030304" pitchFamily="18" charset="0"/>
              </a:rPr>
              <a:t>ground</a:t>
            </a:r>
            <a:r>
              <a:rPr lang="de-AT" sz="2400" dirty="0">
                <a:latin typeface="Palatino Linotype" panose="02040502050505030304" pitchFamily="18" charset="0"/>
              </a:rPr>
              <a:t> </a:t>
            </a:r>
            <a:r>
              <a:rPr lang="de-AT" sz="2400" dirty="0" err="1">
                <a:latin typeface="Palatino Linotype" panose="02040502050505030304" pitchFamily="18" charset="0"/>
              </a:rPr>
              <a:t>state</a:t>
            </a:r>
            <a:r>
              <a:rPr lang="de-AT" sz="2400" dirty="0">
                <a:latin typeface="Palatino Linotype" panose="02040502050505030304" pitchFamily="18" charset="0"/>
              </a:rPr>
              <a:t> -  </a:t>
            </a:r>
            <a:r>
              <a:rPr lang="de-AT" sz="2400" dirty="0" err="1">
                <a:latin typeface="Palatino Linotype" panose="02040502050505030304" pitchFamily="18" charset="0"/>
              </a:rPr>
              <a:t>directly</a:t>
            </a:r>
            <a:r>
              <a:rPr lang="de-AT" sz="2400" dirty="0">
                <a:latin typeface="Palatino Linotype" panose="02040502050505030304" pitchFamily="18" charset="0"/>
              </a:rPr>
              <a:t> observable</a:t>
            </a:r>
          </a:p>
          <a:p>
            <a:pPr marL="0" indent="0">
              <a:buNone/>
            </a:pPr>
            <a:endParaRPr sz="2400" dirty="0">
              <a:latin typeface="Palatino Linotype" panose="02040502050505030304" pitchFamily="18" charset="0"/>
            </a:endParaRPr>
          </a:p>
        </p:txBody>
      </p:sp>
      <p:pic>
        <p:nvPicPr>
          <p:cNvPr id="223" name="image2.jpeg" descr="image2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226" name="ΔE"/>
          <p:cNvSpPr txBox="1"/>
          <p:nvPr/>
        </p:nvSpPr>
        <p:spPr>
          <a:xfrm>
            <a:off x="4018861" y="7601513"/>
            <a:ext cx="519380" cy="46106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/>
              <a:t>ΔE</a:t>
            </a:r>
          </a:p>
        </p:txBody>
      </p:sp>
      <p:sp>
        <p:nvSpPr>
          <p:cNvPr id="227" name="ΔE = Emeasured - Eem"/>
          <p:cNvSpPr txBox="1"/>
          <p:nvPr/>
        </p:nvSpPr>
        <p:spPr>
          <a:xfrm>
            <a:off x="7356444" y="6340275"/>
            <a:ext cx="3913928" cy="5180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700"/>
            </a:pPr>
            <a:r>
              <a:rPr dirty="0" smtClean="0"/>
              <a:t>ΔE = </a:t>
            </a:r>
            <a:r>
              <a:rPr lang="el-GR" dirty="0" smtClean="0">
                <a:latin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en-AT" baseline="-25000" dirty="0" smtClean="0">
                <a:latin typeface="Calibri" panose="020F0502020204030204" pitchFamily="34" charset="0"/>
                <a:cs typeface="Calibri" panose="020F0502020204030204" pitchFamily="34" charset="0"/>
              </a:rPr>
              <a:t>1s</a:t>
            </a:r>
            <a:r>
              <a:rPr dirty="0" smtClean="0"/>
              <a:t>= </a:t>
            </a:r>
            <a:r>
              <a:rPr dirty="0" err="1"/>
              <a:t>E</a:t>
            </a:r>
            <a:r>
              <a:rPr sz="1500" dirty="0" err="1"/>
              <a:t>measured</a:t>
            </a:r>
            <a:r>
              <a:rPr dirty="0"/>
              <a:t> - </a:t>
            </a:r>
            <a:r>
              <a:rPr dirty="0" err="1"/>
              <a:t>E</a:t>
            </a:r>
            <a:r>
              <a:rPr sz="1600" dirty="0" err="1"/>
              <a:t>em</a:t>
            </a:r>
            <a:endParaRPr sz="1600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DE2AF501-367A-43D8-96DA-71B9BE5843D1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4</a:t>
            </a:fld>
            <a:endParaRPr lang="en-GB"/>
          </a:p>
        </p:txBody>
      </p:sp>
      <p:sp>
        <p:nvSpPr>
          <p:cNvPr id="18" name="DETECTOR SYSTEM">
            <a:extLst>
              <a:ext uri="{FF2B5EF4-FFF2-40B4-BE49-F238E27FC236}">
                <a16:creationId xmlns:a16="http://schemas.microsoft.com/office/drawing/2014/main" id="{55F775BE-4BA1-4B06-A325-136FBCEE2C7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3762" y="188912"/>
            <a:ext cx="11217276" cy="1885951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r>
              <a:rPr lang="de-AT" dirty="0"/>
              <a:t>MOTIVATION: KAONIC ATOMS</a:t>
            </a:r>
            <a:endParaRPr dirty="0"/>
          </a:p>
        </p:txBody>
      </p:sp>
      <p:sp>
        <p:nvSpPr>
          <p:cNvPr id="19" name="Line">
            <a:extLst>
              <a:ext uri="{FF2B5EF4-FFF2-40B4-BE49-F238E27FC236}">
                <a16:creationId xmlns:a16="http://schemas.microsoft.com/office/drawing/2014/main" id="{717C2B82-E02B-47EF-8141-6001FF40CFD1}"/>
              </a:ext>
            </a:extLst>
          </p:cNvPr>
          <p:cNvSpPr/>
          <p:nvPr/>
        </p:nvSpPr>
        <p:spPr>
          <a:xfrm>
            <a:off x="464655" y="1580892"/>
            <a:ext cx="8637063" cy="1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sp>
        <p:nvSpPr>
          <p:cNvPr id="14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exotic kaonic atoms provide unique way to study strong interaction with strangeness…"/>
          <p:cNvSpPr txBox="1">
            <a:spLocks noGrp="1"/>
          </p:cNvSpPr>
          <p:nvPr>
            <p:ph type="body" idx="1"/>
          </p:nvPr>
        </p:nvSpPr>
        <p:spPr>
          <a:xfrm>
            <a:off x="893762" y="2034116"/>
            <a:ext cx="11217276" cy="6188076"/>
          </a:xfrm>
          <a:prstGeom prst="rect">
            <a:avLst/>
          </a:prstGeom>
        </p:spPr>
        <p:txBody>
          <a:bodyPr>
            <a:normAutofit/>
          </a:bodyPr>
          <a:lstStyle>
            <a:lvl1pPr marL="212271" indent="-212271">
              <a:lnSpc>
                <a:spcPct val="150000"/>
              </a:lnSpc>
              <a:defRPr sz="2600"/>
            </a:lvl1pPr>
            <a:lvl2pPr marL="669471" indent="-212271">
              <a:lnSpc>
                <a:spcPct val="150000"/>
              </a:lnSpc>
              <a:defRPr sz="2600"/>
            </a:lvl2pPr>
          </a:lstStyle>
          <a:p>
            <a:pPr marL="0" indent="0">
              <a:buNone/>
            </a:pPr>
            <a:endParaRPr lang="de-AT" sz="6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sz="2400" dirty="0">
              <a:latin typeface="Palatino Linotype" panose="02040502050505030304" pitchFamily="18" charset="0"/>
            </a:endParaRPr>
          </a:p>
        </p:txBody>
      </p:sp>
      <p:pic>
        <p:nvPicPr>
          <p:cNvPr id="223" name="image2.jpeg" descr="image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DE2AF501-367A-43D8-96DA-71B9BE5843D1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5</a:t>
            </a:fld>
            <a:endParaRPr lang="en-GB"/>
          </a:p>
        </p:txBody>
      </p:sp>
      <p:sp>
        <p:nvSpPr>
          <p:cNvPr id="18" name="DETECTOR SYSTEM">
            <a:extLst>
              <a:ext uri="{FF2B5EF4-FFF2-40B4-BE49-F238E27FC236}">
                <a16:creationId xmlns:a16="http://schemas.microsoft.com/office/drawing/2014/main" id="{55F775BE-4BA1-4B06-A325-136FBCEE2C7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3762" y="188912"/>
            <a:ext cx="11217276" cy="1885951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r>
              <a:rPr lang="de-AT" dirty="0"/>
              <a:t>MOTIVATION: KAONIC ATOMS</a:t>
            </a:r>
            <a:endParaRPr dirty="0"/>
          </a:p>
        </p:txBody>
      </p:sp>
      <p:sp>
        <p:nvSpPr>
          <p:cNvPr id="19" name="Line">
            <a:extLst>
              <a:ext uri="{FF2B5EF4-FFF2-40B4-BE49-F238E27FC236}">
                <a16:creationId xmlns:a16="http://schemas.microsoft.com/office/drawing/2014/main" id="{717C2B82-E02B-47EF-8141-6001FF40CFD1}"/>
              </a:ext>
            </a:extLst>
          </p:cNvPr>
          <p:cNvSpPr/>
          <p:nvPr/>
        </p:nvSpPr>
        <p:spPr>
          <a:xfrm>
            <a:off x="464655" y="1580892"/>
            <a:ext cx="8637063" cy="1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728" y="1929613"/>
            <a:ext cx="9859764" cy="713163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sp>
        <p:nvSpPr>
          <p:cNvPr id="4" name="Ellipse 3"/>
          <p:cNvSpPr/>
          <p:nvPr/>
        </p:nvSpPr>
        <p:spPr>
          <a:xfrm>
            <a:off x="3850416" y="4077730"/>
            <a:ext cx="103756" cy="86497"/>
          </a:xfrm>
          <a:prstGeom prst="ellipse">
            <a:avLst/>
          </a:prstGeom>
          <a:solidFill>
            <a:srgbClr val="FF000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8747822" y="3760574"/>
            <a:ext cx="103756" cy="86497"/>
          </a:xfrm>
          <a:prstGeom prst="ellipse">
            <a:avLst/>
          </a:prstGeom>
          <a:solidFill>
            <a:srgbClr val="FF000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9357216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MOTIVATION"/>
          <p:cNvSpPr txBox="1">
            <a:spLocks noGrp="1"/>
          </p:cNvSpPr>
          <p:nvPr>
            <p:ph type="title"/>
          </p:nvPr>
        </p:nvSpPr>
        <p:spPr>
          <a:xfrm>
            <a:off x="1017858" y="3933824"/>
            <a:ext cx="11217276" cy="18859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200"/>
            </a:lvl1pPr>
          </a:lstStyle>
          <a:p>
            <a:r>
              <a:rPr lang="de-AT" sz="4800" b="1" dirty="0">
                <a:latin typeface="Palatino Linotype" panose="02040502050505030304" pitchFamily="18" charset="0"/>
              </a:rPr>
              <a:t>The SIDDHARTA-2 </a:t>
            </a:r>
            <a:r>
              <a:rPr lang="en-AT" sz="4800" b="1" dirty="0" smtClean="0">
                <a:latin typeface="Palatino Linotype" panose="02040502050505030304" pitchFamily="18" charset="0"/>
              </a:rPr>
              <a:t>Apparatus</a:t>
            </a:r>
            <a:endParaRPr sz="4800" b="1" dirty="0">
              <a:latin typeface="Palatino Linotype" panose="02040502050505030304" pitchFamily="18" charset="0"/>
            </a:endParaRPr>
          </a:p>
        </p:txBody>
      </p:sp>
      <p:sp>
        <p:nvSpPr>
          <p:cNvPr id="177" name="exotic kaonic atoms provide unique way to study strong interaction with strangeness…"/>
          <p:cNvSpPr txBox="1">
            <a:spLocks noGrp="1"/>
          </p:cNvSpPr>
          <p:nvPr>
            <p:ph type="body" idx="1"/>
          </p:nvPr>
        </p:nvSpPr>
        <p:spPr>
          <a:xfrm>
            <a:off x="893762" y="2173816"/>
            <a:ext cx="11217276" cy="6188076"/>
          </a:xfrm>
          <a:prstGeom prst="rect">
            <a:avLst/>
          </a:prstGeom>
        </p:spPr>
        <p:txBody>
          <a:bodyPr>
            <a:normAutofit/>
          </a:bodyPr>
          <a:lstStyle>
            <a:lvl1pPr marL="212271" indent="-212271">
              <a:lnSpc>
                <a:spcPct val="150000"/>
              </a:lnSpc>
              <a:defRPr sz="2600"/>
            </a:lvl1pPr>
            <a:lvl2pPr marL="669471" indent="-212271">
              <a:lnSpc>
                <a:spcPct val="150000"/>
              </a:lnSpc>
              <a:defRPr sz="2600"/>
            </a:lvl2pPr>
          </a:lstStyle>
          <a:p>
            <a:pPr marL="0" indent="0">
              <a:buNone/>
            </a:pPr>
            <a:endParaRPr lang="de-AT" dirty="0">
              <a:solidFill>
                <a:schemeClr val="accent1">
                  <a:lumMod val="50000"/>
                </a:schemeClr>
              </a:solidFill>
              <a:latin typeface="Palatino Linotype" panose="02040502050505030304" pitchFamily="18" charset="0"/>
            </a:endParaRPr>
          </a:p>
          <a:p>
            <a:pPr lvl="1"/>
            <a:endParaRPr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178" name="image2.jpeg" descr="image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Line"/>
          <p:cNvSpPr/>
          <p:nvPr/>
        </p:nvSpPr>
        <p:spPr>
          <a:xfrm flipV="1">
            <a:off x="769666" y="5411450"/>
            <a:ext cx="9719274" cy="6306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DE121394-BDC3-44EB-A758-83C6E810703B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6</a:t>
            </a:fld>
            <a:endParaRPr lang="en-GB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sp>
        <p:nvSpPr>
          <p:cNvPr id="10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9"/>
          <a:stretch/>
        </p:blipFill>
        <p:spPr>
          <a:xfrm>
            <a:off x="7295502" y="647602"/>
            <a:ext cx="1889713" cy="1000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9751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image2.jpeg" descr="image2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D1AB9A0-BC6C-4477-B9C3-C9E62DF19FF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7</a:t>
            </a:fld>
            <a:endParaRPr lang="en-GB"/>
          </a:p>
        </p:txBody>
      </p:sp>
      <p:sp>
        <p:nvSpPr>
          <p:cNvPr id="9" name="DETECTOR SYSTEM">
            <a:extLst>
              <a:ext uri="{FF2B5EF4-FFF2-40B4-BE49-F238E27FC236}">
                <a16:creationId xmlns:a16="http://schemas.microsoft.com/office/drawing/2014/main" id="{E12984D5-BE3C-4F70-8544-D91359B45AC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3762" y="188912"/>
            <a:ext cx="11217276" cy="1885951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r>
              <a:rPr dirty="0" smtClean="0"/>
              <a:t>THE SIDDHARTA-2 APPARATUS</a:t>
            </a:r>
            <a:endParaRPr dirty="0"/>
          </a:p>
        </p:txBody>
      </p:sp>
      <p:sp>
        <p:nvSpPr>
          <p:cNvPr id="10" name="Line">
            <a:extLst>
              <a:ext uri="{FF2B5EF4-FFF2-40B4-BE49-F238E27FC236}">
                <a16:creationId xmlns:a16="http://schemas.microsoft.com/office/drawing/2014/main" id="{CD3EE467-3DDB-4813-9C7C-E6D404D7CD72}"/>
              </a:ext>
            </a:extLst>
          </p:cNvPr>
          <p:cNvSpPr/>
          <p:nvPr/>
        </p:nvSpPr>
        <p:spPr>
          <a:xfrm>
            <a:off x="464655" y="1580892"/>
            <a:ext cx="8637063" cy="1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2D6F7D55-A9FA-4E25-9C86-28D2B44484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290" y="2074863"/>
            <a:ext cx="9528218" cy="6939741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sp>
        <p:nvSpPr>
          <p:cNvPr id="12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9357882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: abgerundete Ecken 3">
            <a:extLst>
              <a:ext uri="{FF2B5EF4-FFF2-40B4-BE49-F238E27FC236}">
                <a16:creationId xmlns:a16="http://schemas.microsoft.com/office/drawing/2014/main" id="{B544FCB9-0D97-4C04-8993-93ABF44D5A4F}"/>
              </a:ext>
            </a:extLst>
          </p:cNvPr>
          <p:cNvSpPr/>
          <p:nvPr/>
        </p:nvSpPr>
        <p:spPr>
          <a:xfrm>
            <a:off x="893762" y="2261511"/>
            <a:ext cx="5807484" cy="2631789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22225" cap="flat">
            <a:noFill/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" name="exotic kaonic atoms provide unique way to study strong interaction with strangeness…">
            <a:extLst>
              <a:ext uri="{FF2B5EF4-FFF2-40B4-BE49-F238E27FC236}">
                <a16:creationId xmlns:a16="http://schemas.microsoft.com/office/drawing/2014/main" id="{3ED4010B-94F1-4A14-BBC9-C9FFC07294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93762" y="2196557"/>
            <a:ext cx="11217276" cy="6272886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12271" indent="-212271">
              <a:lnSpc>
                <a:spcPct val="150000"/>
              </a:lnSpc>
              <a:defRPr sz="2600"/>
            </a:lvl1pPr>
            <a:lvl2pPr marL="669471" indent="-212271">
              <a:lnSpc>
                <a:spcPct val="150000"/>
              </a:lnSpc>
              <a:defRPr sz="2600"/>
            </a:lvl2pPr>
          </a:lstStyle>
          <a:p>
            <a:pPr marL="228600" indent="-228600"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endParaRPr lang="en-GB" sz="1000" dirty="0">
              <a:latin typeface="Palatino Linotype" panose="02040502050505030304" pitchFamily="18" charset="0"/>
            </a:endParaRPr>
          </a:p>
          <a:p>
            <a:pPr marL="0" indent="0">
              <a:buNone/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en-GB" sz="3100" dirty="0">
                <a:latin typeface="Palatino Linotype" panose="02040502050505030304" pitchFamily="18" charset="0"/>
              </a:rPr>
              <a:t>  </a:t>
            </a:r>
            <a:r>
              <a:rPr lang="en-GB" sz="3100" b="1" dirty="0">
                <a:latin typeface="Palatino Linotype" panose="02040502050505030304" pitchFamily="18" charset="0"/>
              </a:rPr>
              <a:t>Kaonic deuterium: </a:t>
            </a:r>
          </a:p>
          <a:p>
            <a:pPr lvl="1"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en-GB" sz="3100" b="1" dirty="0">
                <a:latin typeface="Palatino Linotype" panose="02040502050505030304" pitchFamily="18" charset="0"/>
              </a:rPr>
              <a:t> Yield lower than K</a:t>
            </a:r>
            <a:r>
              <a:rPr lang="en-GB" sz="3100" b="1" baseline="30000" dirty="0">
                <a:latin typeface="Palatino Linotype" panose="02040502050505030304" pitchFamily="18" charset="0"/>
              </a:rPr>
              <a:t>-</a:t>
            </a:r>
            <a:r>
              <a:rPr lang="en-GB" sz="3100" b="1" dirty="0">
                <a:latin typeface="Palatino Linotype" panose="02040502050505030304" pitchFamily="18" charset="0"/>
              </a:rPr>
              <a:t>p yield</a:t>
            </a:r>
          </a:p>
          <a:p>
            <a:pPr lvl="1"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en-GB" sz="3100" b="1" dirty="0">
                <a:latin typeface="Palatino Linotype" panose="02040502050505030304" pitchFamily="18" charset="0"/>
              </a:rPr>
              <a:t>Width approx. 2× K</a:t>
            </a:r>
            <a:r>
              <a:rPr lang="en-GB" sz="3100" b="1" baseline="30000" dirty="0">
                <a:latin typeface="Palatino Linotype" panose="02040502050505030304" pitchFamily="18" charset="0"/>
              </a:rPr>
              <a:t>-</a:t>
            </a:r>
            <a:r>
              <a:rPr lang="en-GB" sz="3100" b="1" dirty="0">
                <a:latin typeface="Palatino Linotype" panose="02040502050505030304" pitchFamily="18" charset="0"/>
              </a:rPr>
              <a:t>p width</a:t>
            </a:r>
          </a:p>
          <a:p>
            <a:pPr marL="228600" indent="-228600"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endParaRPr lang="en-GB" sz="1400" dirty="0">
              <a:latin typeface="Palatino Linotype" panose="02040502050505030304" pitchFamily="18" charset="0"/>
            </a:endParaRPr>
          </a:p>
          <a:p>
            <a:pPr marL="457200" lvl="1" indent="0">
              <a:buNone/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en-GB" sz="3100" dirty="0">
                <a:latin typeface="Palatino Linotype" panose="02040502050505030304" pitchFamily="18" charset="0"/>
              </a:rPr>
              <a:t>	Lightweight cryogenic gaseous target</a:t>
            </a:r>
          </a:p>
          <a:p>
            <a:pPr marL="457200" lvl="1" indent="0">
              <a:buNone/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en-GB" sz="3100" dirty="0">
                <a:latin typeface="Palatino Linotype" panose="02040502050505030304" pitchFamily="18" charset="0"/>
              </a:rPr>
              <a:t>	Large area X-ray detectors with good energy </a:t>
            </a:r>
            <a:r>
              <a:rPr lang="en-GB" sz="3100" dirty="0" smtClean="0">
                <a:latin typeface="Palatino Linotype" panose="02040502050505030304" pitchFamily="18" charset="0"/>
              </a:rPr>
              <a:t>resolution</a:t>
            </a:r>
            <a:endParaRPr lang="en-AT" sz="3100" dirty="0" smtClean="0">
              <a:latin typeface="Palatino Linotype" panose="02040502050505030304" pitchFamily="18" charset="0"/>
            </a:endParaRPr>
          </a:p>
          <a:p>
            <a:pPr marL="457200" lvl="1" indent="0">
              <a:buNone/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en-GB" sz="3100" dirty="0">
                <a:latin typeface="Palatino Linotype" panose="02040502050505030304" pitchFamily="18" charset="0"/>
              </a:rPr>
              <a:t>	</a:t>
            </a:r>
            <a:r>
              <a:rPr lang="en-GB" sz="3100" dirty="0">
                <a:solidFill>
                  <a:schemeClr val="tx1"/>
                </a:solidFill>
                <a:latin typeface="Palatino Linotype" panose="02040502050505030304" pitchFamily="18" charset="0"/>
              </a:rPr>
              <a:t>Veto system</a:t>
            </a:r>
            <a:r>
              <a:rPr lang="en-GB" sz="3100" b="1" dirty="0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:</a:t>
            </a:r>
          </a:p>
          <a:p>
            <a:pPr marL="457200" lvl="1" indent="0">
              <a:buNone/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en-GB" sz="3100" b="1" dirty="0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	</a:t>
            </a:r>
            <a:r>
              <a:rPr lang="en-AT" sz="31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Outer Layer</a:t>
            </a:r>
            <a:r>
              <a:rPr lang="en-GB" sz="31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: </a:t>
            </a:r>
            <a:r>
              <a:rPr lang="en-AT" sz="31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Veto-1</a:t>
            </a:r>
            <a:endParaRPr lang="en-GB" sz="31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marL="457200" lvl="1" indent="0">
              <a:buNone/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en-GB" sz="3100" dirty="0">
                <a:latin typeface="Palatino Linotype" panose="02040502050505030304" pitchFamily="18" charset="0"/>
              </a:rPr>
              <a:t>	</a:t>
            </a:r>
            <a:r>
              <a:rPr lang="en-AT" sz="3100" dirty="0" smtClean="0">
                <a:latin typeface="Palatino Linotype" panose="02040502050505030304" pitchFamily="18" charset="0"/>
              </a:rPr>
              <a:t>Inner Layer</a:t>
            </a:r>
            <a:r>
              <a:rPr lang="en-GB" sz="3100" dirty="0" smtClean="0">
                <a:latin typeface="Palatino Linotype" panose="02040502050505030304" pitchFamily="18" charset="0"/>
              </a:rPr>
              <a:t>: </a:t>
            </a:r>
            <a:r>
              <a:rPr lang="en-AT" sz="3100" dirty="0" smtClean="0">
                <a:latin typeface="Palatino Linotype" panose="02040502050505030304" pitchFamily="18" charset="0"/>
              </a:rPr>
              <a:t>Veto-2</a:t>
            </a:r>
            <a:endParaRPr lang="en-GB" sz="3100" dirty="0">
              <a:latin typeface="Palatino Linotype" panose="02040502050505030304" pitchFamily="18" charset="0"/>
            </a:endParaRPr>
          </a:p>
          <a:p>
            <a:pPr marL="0" indent="0">
              <a:buNone/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endParaRPr lang="en-GB" sz="3100" dirty="0">
              <a:latin typeface="Palatino Linotype" panose="02040502050505030304" pitchFamily="18" charset="0"/>
            </a:endParaRPr>
          </a:p>
        </p:txBody>
      </p:sp>
      <p:pic>
        <p:nvPicPr>
          <p:cNvPr id="306" name="image2.jpeg" descr="image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4EC6760D-0BA2-413E-93C3-6C76AB41699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8</a:t>
            </a:fld>
            <a:endParaRPr lang="en-GB"/>
          </a:p>
        </p:txBody>
      </p:sp>
      <p:sp>
        <p:nvSpPr>
          <p:cNvPr id="10" name="DETECTOR SYSTEM">
            <a:extLst>
              <a:ext uri="{FF2B5EF4-FFF2-40B4-BE49-F238E27FC236}">
                <a16:creationId xmlns:a16="http://schemas.microsoft.com/office/drawing/2014/main" id="{5F73CD4E-67C5-4F19-9420-4887CEA7F93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3762" y="188912"/>
            <a:ext cx="11217276" cy="1885951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r>
              <a:rPr lang="de-AT" dirty="0" smtClean="0"/>
              <a:t>T</a:t>
            </a:r>
            <a:r>
              <a:rPr lang="en-AT" dirty="0" smtClean="0"/>
              <a:t>HE EXPERIMENTAL CHALLENGE</a:t>
            </a:r>
            <a:endParaRPr dirty="0"/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65DBB54E-955E-474A-BAF6-84057909A337}"/>
              </a:ext>
            </a:extLst>
          </p:cNvPr>
          <p:cNvSpPr/>
          <p:nvPr/>
        </p:nvSpPr>
        <p:spPr>
          <a:xfrm>
            <a:off x="464655" y="1580892"/>
            <a:ext cx="8637063" cy="1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5ED9C394-2B09-461F-9ECE-8815151E2CDE}"/>
              </a:ext>
            </a:extLst>
          </p:cNvPr>
          <p:cNvCxnSpPr/>
          <p:nvPr/>
        </p:nvCxnSpPr>
        <p:spPr>
          <a:xfrm>
            <a:off x="1252718" y="5368471"/>
            <a:ext cx="434715" cy="0"/>
          </a:xfrm>
          <a:prstGeom prst="straightConnector1">
            <a:avLst/>
          </a:prstGeom>
          <a:noFill/>
          <a:ln w="34925" cap="flat">
            <a:solidFill>
              <a:srgbClr val="000000"/>
            </a:solidFill>
            <a:prstDash val="solid"/>
            <a:miter lim="400000"/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5ED9C394-2B09-461F-9ECE-8815151E2CDE}"/>
              </a:ext>
            </a:extLst>
          </p:cNvPr>
          <p:cNvCxnSpPr/>
          <p:nvPr/>
        </p:nvCxnSpPr>
        <p:spPr>
          <a:xfrm>
            <a:off x="1252718" y="5994842"/>
            <a:ext cx="434715" cy="0"/>
          </a:xfrm>
          <a:prstGeom prst="straightConnector1">
            <a:avLst/>
          </a:prstGeom>
          <a:noFill/>
          <a:ln w="34925" cap="flat">
            <a:solidFill>
              <a:srgbClr val="000000"/>
            </a:solidFill>
            <a:prstDash val="solid"/>
            <a:miter lim="400000"/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5ED9C394-2B09-461F-9ECE-8815151E2CDE}"/>
              </a:ext>
            </a:extLst>
          </p:cNvPr>
          <p:cNvCxnSpPr/>
          <p:nvPr/>
        </p:nvCxnSpPr>
        <p:spPr>
          <a:xfrm>
            <a:off x="1252718" y="6681371"/>
            <a:ext cx="434715" cy="0"/>
          </a:xfrm>
          <a:prstGeom prst="straightConnector1">
            <a:avLst/>
          </a:prstGeom>
          <a:noFill/>
          <a:ln w="34925" cap="flat">
            <a:solidFill>
              <a:srgbClr val="000000"/>
            </a:solidFill>
            <a:prstDash val="solid"/>
            <a:miter lim="400000"/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5" name="Grafik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sp>
        <p:nvSpPr>
          <p:cNvPr id="18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7024904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xotic kaonic atoms provide unique way to study strong interaction with strangeness…">
            <a:extLst>
              <a:ext uri="{FF2B5EF4-FFF2-40B4-BE49-F238E27FC236}">
                <a16:creationId xmlns:a16="http://schemas.microsoft.com/office/drawing/2014/main" id="{3ED4010B-94F1-4A14-BBC9-C9FFC07294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029687" y="2265648"/>
            <a:ext cx="5424229" cy="6272886"/>
          </a:xfrm>
          <a:prstGeom prst="rect">
            <a:avLst/>
          </a:prstGeom>
        </p:spPr>
        <p:txBody>
          <a:bodyPr>
            <a:normAutofit/>
          </a:bodyPr>
          <a:lstStyle>
            <a:lvl1pPr marL="212271" indent="-212271">
              <a:lnSpc>
                <a:spcPct val="150000"/>
              </a:lnSpc>
              <a:defRPr sz="2600"/>
            </a:lvl1pPr>
            <a:lvl2pPr marL="669471" indent="-212271">
              <a:lnSpc>
                <a:spcPct val="150000"/>
              </a:lnSpc>
              <a:defRPr sz="2600"/>
            </a:lvl2pPr>
          </a:lstStyle>
          <a:p>
            <a:pPr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en-AT" sz="2400" dirty="0" smtClean="0">
                <a:latin typeface="Palatino Linotype" panose="02040502050505030304" pitchFamily="18" charset="0"/>
              </a:rPr>
              <a:t>Operated at cryogenic temperatures</a:t>
            </a:r>
          </a:p>
          <a:p>
            <a:pPr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en-AT" sz="2400" dirty="0" smtClean="0">
                <a:latin typeface="Palatino Linotype" panose="02040502050505030304" pitchFamily="18" charset="0"/>
              </a:rPr>
              <a:t>Side walls of two layers of Kapton</a:t>
            </a:r>
          </a:p>
          <a:p>
            <a:pPr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en-AT" sz="2400" dirty="0" smtClean="0">
                <a:latin typeface="Palatino Linotype" panose="02040502050505030304" pitchFamily="18" charset="0"/>
              </a:rPr>
              <a:t>Total thickness ~ 150 µm for optimal X-ray transmission to the SDDs</a:t>
            </a:r>
          </a:p>
          <a:p>
            <a:pPr marL="0" indent="0">
              <a:buNone/>
              <a:defRPr sz="3000" b="0">
                <a:latin typeface="Trebuchet MS"/>
                <a:ea typeface="Trebuchet MS"/>
                <a:cs typeface="Trebuchet MS"/>
                <a:sym typeface="Trebuchet MS"/>
              </a:defRPr>
            </a:pPr>
            <a:endParaRPr lang="en-GB" sz="3100" dirty="0">
              <a:latin typeface="Palatino Linotype" panose="02040502050505030304" pitchFamily="18" charset="0"/>
            </a:endParaRPr>
          </a:p>
        </p:txBody>
      </p:sp>
      <p:pic>
        <p:nvPicPr>
          <p:cNvPr id="306" name="image2.jpeg" descr="image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270372" y="310606"/>
            <a:ext cx="1338031" cy="133776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4EC6760D-0BA2-413E-93C3-6C76AB41699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GB" smtClean="0"/>
              <a:t>9</a:t>
            </a:fld>
            <a:endParaRPr lang="en-GB"/>
          </a:p>
        </p:txBody>
      </p:sp>
      <p:sp>
        <p:nvSpPr>
          <p:cNvPr id="10" name="DETECTOR SYSTEM">
            <a:extLst>
              <a:ext uri="{FF2B5EF4-FFF2-40B4-BE49-F238E27FC236}">
                <a16:creationId xmlns:a16="http://schemas.microsoft.com/office/drawing/2014/main" id="{5F73CD4E-67C5-4F19-9420-4887CEA7F93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3762" y="188912"/>
            <a:ext cx="11217276" cy="1885951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r>
              <a:rPr lang="de-AT" dirty="0" smtClean="0"/>
              <a:t>T</a:t>
            </a:r>
            <a:r>
              <a:rPr lang="en-AT" dirty="0" smtClean="0"/>
              <a:t>HE TARGET CELL</a:t>
            </a:r>
            <a:endParaRPr dirty="0"/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65DBB54E-955E-474A-BAF6-84057909A337}"/>
              </a:ext>
            </a:extLst>
          </p:cNvPr>
          <p:cNvSpPr/>
          <p:nvPr/>
        </p:nvSpPr>
        <p:spPr>
          <a:xfrm>
            <a:off x="464655" y="1580892"/>
            <a:ext cx="8637063" cy="1"/>
          </a:xfrm>
          <a:prstGeom prst="line">
            <a:avLst/>
          </a:prstGeom>
          <a:ln w="25400">
            <a:solidFill>
              <a:srgbClr val="0365C0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 algn="l">
              <a:defRPr sz="3600" b="0">
                <a:latin typeface="Palatino"/>
                <a:ea typeface="Palatino"/>
                <a:cs typeface="Palatino"/>
                <a:sym typeface="Palatino"/>
              </a:defRPr>
            </a:pPr>
            <a:endParaRPr/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769" y="667396"/>
            <a:ext cx="1656049" cy="731955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4E0E266F-E187-4FD6-B9D9-A8AA70A667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654" y="5213327"/>
            <a:ext cx="3507532" cy="3325207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5C74098B-30A9-4684-8F68-65BB262AAD7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5"/>
          <a:stretch/>
        </p:blipFill>
        <p:spPr>
          <a:xfrm>
            <a:off x="6223846" y="5215846"/>
            <a:ext cx="5486873" cy="3320168"/>
          </a:xfrm>
          <a:prstGeom prst="rect">
            <a:avLst/>
          </a:prstGeom>
        </p:spPr>
      </p:pic>
      <p:sp>
        <p:nvSpPr>
          <p:cNvPr id="20" name="C. Trippl - SMI 2018, Vienna"/>
          <p:cNvSpPr txBox="1"/>
          <p:nvPr/>
        </p:nvSpPr>
        <p:spPr>
          <a:xfrm>
            <a:off x="5321308" y="9181530"/>
            <a:ext cx="23621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l">
              <a:defRPr sz="1800" b="0">
                <a:solidFill>
                  <a:srgbClr val="81818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lang="de-AT" dirty="0"/>
              <a:t>M. Tüchler</a:t>
            </a:r>
            <a:r>
              <a:rPr dirty="0"/>
              <a:t> </a:t>
            </a:r>
            <a:r>
              <a:rPr lang="en-GB" dirty="0"/>
              <a:t>– </a:t>
            </a:r>
            <a:r>
              <a:rPr lang="en-AT" dirty="0" smtClean="0"/>
              <a:t>EXA </a:t>
            </a:r>
            <a:r>
              <a:rPr lang="de-AT" dirty="0" smtClean="0"/>
              <a:t>202</a:t>
            </a:r>
            <a:r>
              <a:rPr lang="en-AT" dirty="0"/>
              <a:t>1</a:t>
            </a:r>
            <a:endParaRPr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016366"/>
              </p:ext>
            </p:extLst>
          </p:nvPr>
        </p:nvGraphicFramePr>
        <p:xfrm>
          <a:off x="6820929" y="2553347"/>
          <a:ext cx="4889790" cy="203744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2444895">
                  <a:extLst>
                    <a:ext uri="{9D8B030D-6E8A-4147-A177-3AD203B41FA5}">
                      <a16:colId xmlns:a16="http://schemas.microsoft.com/office/drawing/2014/main" val="2091823050"/>
                    </a:ext>
                  </a:extLst>
                </a:gridCol>
                <a:gridCol w="2444895">
                  <a:extLst>
                    <a:ext uri="{9D8B030D-6E8A-4147-A177-3AD203B41FA5}">
                      <a16:colId xmlns:a16="http://schemas.microsoft.com/office/drawing/2014/main" val="1468923860"/>
                    </a:ext>
                  </a:extLst>
                </a:gridCol>
              </a:tblGrid>
              <a:tr h="537793">
                <a:tc gridSpan="2">
                  <a:txBody>
                    <a:bodyPr/>
                    <a:lstStyle/>
                    <a:p>
                      <a:r>
                        <a:rPr lang="en-AT" sz="2000" b="1" dirty="0" smtClean="0">
                          <a:solidFill>
                            <a:schemeClr val="bg1"/>
                          </a:solidFill>
                          <a:latin typeface="Palatino Linotype" panose="02040502050505030304" pitchFamily="18" charset="0"/>
                        </a:rPr>
                        <a:t>Working Parametres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gradFill>
                      <a:gsLst>
                        <a:gs pos="20000">
                          <a:srgbClr val="026CB1"/>
                        </a:gs>
                        <a:gs pos="100000">
                          <a:srgbClr val="2C99FC">
                            <a:alpha val="73000"/>
                          </a:srgbClr>
                        </a:gs>
                      </a:gsLst>
                      <a:lin ang="162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3457593"/>
                  </a:ext>
                </a:extLst>
              </a:tr>
              <a:tr h="503339">
                <a:tc>
                  <a:txBody>
                    <a:bodyPr/>
                    <a:lstStyle/>
                    <a:p>
                      <a:r>
                        <a:rPr lang="en-AT" dirty="0" smtClean="0">
                          <a:latin typeface="Palatino Linotype" panose="02040502050505030304" pitchFamily="18" charset="0"/>
                        </a:rPr>
                        <a:t>Temperature</a:t>
                      </a:r>
                      <a:endParaRPr lang="en-US" dirty="0"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T" dirty="0" smtClean="0">
                          <a:latin typeface="Palatino Linotype" panose="02040502050505030304" pitchFamily="18" charset="0"/>
                        </a:rPr>
                        <a:t>30 K</a:t>
                      </a:r>
                      <a:endParaRPr lang="en-US" dirty="0"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8968457"/>
                  </a:ext>
                </a:extLst>
              </a:tr>
              <a:tr h="503339">
                <a:tc>
                  <a:txBody>
                    <a:bodyPr/>
                    <a:lstStyle/>
                    <a:p>
                      <a:r>
                        <a:rPr lang="en-AT" dirty="0" smtClean="0">
                          <a:latin typeface="Palatino Linotype" panose="02040502050505030304" pitchFamily="18" charset="0"/>
                        </a:rPr>
                        <a:t>Working</a:t>
                      </a:r>
                      <a:r>
                        <a:rPr lang="en-AT" baseline="0" dirty="0" smtClean="0">
                          <a:latin typeface="Palatino Linotype" panose="02040502050505030304" pitchFamily="18" charset="0"/>
                        </a:rPr>
                        <a:t> Pressure</a:t>
                      </a:r>
                      <a:endParaRPr lang="en-US" dirty="0"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T" dirty="0" smtClean="0">
                          <a:latin typeface="Palatino Linotype" panose="02040502050505030304" pitchFamily="18" charset="0"/>
                        </a:rPr>
                        <a:t>0.3</a:t>
                      </a:r>
                      <a:r>
                        <a:rPr lang="en-AT" baseline="0" dirty="0" smtClean="0">
                          <a:latin typeface="Palatino Linotype" panose="02040502050505030304" pitchFamily="18" charset="0"/>
                        </a:rPr>
                        <a:t> MPa</a:t>
                      </a:r>
                      <a:endParaRPr lang="en-US" dirty="0"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5584907"/>
                  </a:ext>
                </a:extLst>
              </a:tr>
              <a:tr h="492977">
                <a:tc>
                  <a:txBody>
                    <a:bodyPr/>
                    <a:lstStyle/>
                    <a:p>
                      <a:r>
                        <a:rPr lang="en-AT" dirty="0" smtClean="0">
                          <a:latin typeface="Palatino Linotype" panose="02040502050505030304" pitchFamily="18" charset="0"/>
                        </a:rPr>
                        <a:t>Density</a:t>
                      </a:r>
                      <a:endParaRPr lang="en-US" dirty="0"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T" dirty="0" smtClean="0">
                          <a:latin typeface="Palatino Linotype" panose="02040502050505030304" pitchFamily="18" charset="0"/>
                        </a:rPr>
                        <a:t>1.5 % LDD</a:t>
                      </a:r>
                      <a:endParaRPr lang="en-US" dirty="0"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45548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71680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889</Words>
  <Application>Microsoft Office PowerPoint</Application>
  <PresentationFormat>Benutzerdefiniert</PresentationFormat>
  <Paragraphs>288</Paragraphs>
  <Slides>24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37" baseType="lpstr">
      <vt:lpstr>Arial</vt:lpstr>
      <vt:lpstr>Calibri</vt:lpstr>
      <vt:lpstr>Calibri Light</vt:lpstr>
      <vt:lpstr>Cambria Math</vt:lpstr>
      <vt:lpstr>Helvetica Light</vt:lpstr>
      <vt:lpstr>Helvetica Neue</vt:lpstr>
      <vt:lpstr>Helvetica Neue Light</vt:lpstr>
      <vt:lpstr>Helvetica Neue Medium</vt:lpstr>
      <vt:lpstr>Palatino</vt:lpstr>
      <vt:lpstr>Palatino Linotype</vt:lpstr>
      <vt:lpstr>Symbol</vt:lpstr>
      <vt:lpstr>Trebuchet MS</vt:lpstr>
      <vt:lpstr>White</vt:lpstr>
      <vt:lpstr>PowerPoint-Präsentation</vt:lpstr>
      <vt:lpstr>Motivation</vt:lpstr>
      <vt:lpstr>FORMATION OF KAONIC ATOMS</vt:lpstr>
      <vt:lpstr>MOTIVATION: KAONIC ATOMS</vt:lpstr>
      <vt:lpstr>MOTIVATION: KAONIC ATOMS</vt:lpstr>
      <vt:lpstr>The SIDDHARTA-2 Apparatus</vt:lpstr>
      <vt:lpstr>THE SIDDHARTA-2 APPARATUS</vt:lpstr>
      <vt:lpstr>THE EXPERIMENTAL CHALLENGE</vt:lpstr>
      <vt:lpstr>THE TARGET CELL</vt:lpstr>
      <vt:lpstr>THE X-RAY DETECTION SYSTEM</vt:lpstr>
      <vt:lpstr>THE X-RAY DETECTION SYSTEM</vt:lpstr>
      <vt:lpstr>THE VETO-1 SYSTEM</vt:lpstr>
      <vt:lpstr>THE VETO-2 SYSTEM</vt:lpstr>
      <vt:lpstr>THE VETO-2 SYSTEM</vt:lpstr>
      <vt:lpstr>Attachment</vt:lpstr>
      <vt:lpstr>FORMATION OF KAONIC ATOMS</vt:lpstr>
      <vt:lpstr>SCATTERING LENGTHS</vt:lpstr>
      <vt:lpstr>SCATTERING LENGTHS</vt:lpstr>
      <vt:lpstr>DAΦNE COLLIDER AT LNF</vt:lpstr>
      <vt:lpstr>SIDDHARTA EXPERIMENT</vt:lpstr>
      <vt:lpstr>DETECTOR SETUP - SiPMs</vt:lpstr>
      <vt:lpstr>DETECTOR SETUP</vt:lpstr>
      <vt:lpstr>AMPLIFIER BOARDS</vt:lpstr>
      <vt:lpstr>X-RAY DETECTION SYSTEM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Marlene Tüchler</dc:creator>
  <cp:lastModifiedBy>Marlene</cp:lastModifiedBy>
  <cp:revision>710</cp:revision>
  <dcterms:modified xsi:type="dcterms:W3CDTF">2021-08-31T08:34:22Z</dcterms:modified>
</cp:coreProperties>
</file>