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7" r:id="rId2"/>
    <p:sldId id="260" r:id="rId3"/>
    <p:sldId id="267" r:id="rId4"/>
    <p:sldId id="270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8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1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16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2C33E-AB71-4C09-827F-91483B992DC3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4F73F-4E1A-4AC9-933B-FCC577DF6CF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66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565CD-8D34-496F-B3AC-5609644414B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8990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565CD-8D34-496F-B3AC-5609644414B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475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3733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Subtitle</a:t>
            </a:r>
            <a:endParaRPr lang="de-DE" dirty="0" smtClean="0"/>
          </a:p>
          <a:p>
            <a:r>
              <a:rPr lang="de-DE" dirty="0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1562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P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 txBox="1">
            <a:spLocks/>
          </p:cNvSpPr>
          <p:nvPr userDrawn="1"/>
        </p:nvSpPr>
        <p:spPr>
          <a:xfrm>
            <a:off x="609600" y="64897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288A41-6236-441A-8116-7AD5D3D7C763}" type="datetime1">
              <a:rPr lang="en-US" smtClean="0"/>
              <a:pPr/>
              <a:t>8/23/2021</a:t>
            </a:fld>
            <a:endParaRPr lang="en-US" dirty="0"/>
          </a:p>
        </p:txBody>
      </p:sp>
      <p:sp>
        <p:nvSpPr>
          <p:cNvPr id="6" name="Fußzeilenplatzhalter 4"/>
          <p:cNvSpPr txBox="1">
            <a:spLocks/>
          </p:cNvSpPr>
          <p:nvPr userDrawn="1"/>
        </p:nvSpPr>
        <p:spPr>
          <a:xfrm>
            <a:off x="4165600" y="648970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EXA online conference - </a:t>
            </a:r>
            <a:r>
              <a:rPr lang="en-US" dirty="0" smtClean="0"/>
              <a:t>Tim Sailer</a:t>
            </a:r>
            <a:endParaRPr lang="en-US" dirty="0"/>
          </a:p>
        </p:txBody>
      </p:sp>
      <p:sp>
        <p:nvSpPr>
          <p:cNvPr id="7" name="Foliennummernplatzhalter 5"/>
          <p:cNvSpPr txBox="1">
            <a:spLocks/>
          </p:cNvSpPr>
          <p:nvPr userDrawn="1"/>
        </p:nvSpPr>
        <p:spPr>
          <a:xfrm>
            <a:off x="8737600" y="65024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37B063D-D034-4B92-B181-CA3B053B74D9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41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561975" y="6489701"/>
            <a:ext cx="284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165600" y="6489701"/>
            <a:ext cx="3860800" cy="365125"/>
          </a:xfrm>
        </p:spPr>
        <p:txBody>
          <a:bodyPr/>
          <a:lstStyle/>
          <a:p>
            <a:r>
              <a:rPr lang="en-US" dirty="0" smtClean="0"/>
              <a:t>EXA online conference - Tim Sailer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861425" y="6480176"/>
            <a:ext cx="2844800" cy="365125"/>
          </a:xfrm>
        </p:spPr>
        <p:txBody>
          <a:bodyPr/>
          <a:lstStyle/>
          <a:p>
            <a:fld id="{6DA35F8E-0EA5-4FC5-9F7D-EC6F8D6BB3D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71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4960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48970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Seminar Stored and Cooled Ions - Tim Sailer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4897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15D83-5BC4-4FF7-8407-2D41C28022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393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67533" y="195402"/>
            <a:ext cx="10654208" cy="1470025"/>
          </a:xfrm>
        </p:spPr>
        <p:txBody>
          <a:bodyPr>
            <a:normAutofit/>
          </a:bodyPr>
          <a:lstStyle/>
          <a:p>
            <a:r>
              <a:rPr lang="en-US" sz="4900" dirty="0" smtClean="0">
                <a:latin typeface="Calibri" panose="020F0502020204030204" pitchFamily="34" charset="0"/>
                <a:cs typeface="Calibri" panose="020F0502020204030204" pitchFamily="34" charset="0"/>
              </a:rPr>
              <a:t>Coupled ions in a Penning trap</a:t>
            </a:r>
            <a:r>
              <a:rPr lang="en-US" sz="5333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br>
              <a:rPr lang="en-US" sz="5333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 new measurement technique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624823" y="5599590"/>
            <a:ext cx="8534400" cy="17526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EXA online conference 2021</a:t>
            </a:r>
            <a:endParaRPr lang="en-US" sz="2400" b="1" dirty="0" smtClean="0"/>
          </a:p>
          <a:p>
            <a:r>
              <a:rPr lang="en-US" sz="2400" dirty="0" smtClean="0"/>
              <a:t>Tim </a:t>
            </a:r>
            <a:r>
              <a:rPr lang="en-US" sz="2400" dirty="0"/>
              <a:t>Sailer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823" y="1665427"/>
            <a:ext cx="5852172" cy="4521717"/>
          </a:xfrm>
          <a:prstGeom prst="rect">
            <a:avLst/>
          </a:prstGeom>
          <a:ln>
            <a:noFill/>
          </a:ln>
          <a:effectLst>
            <a:glow rad="279400">
              <a:schemeClr val="accent1">
                <a:satMod val="175000"/>
                <a:alpha val="31000"/>
              </a:schemeClr>
            </a:glow>
            <a:softEdge rad="31750"/>
          </a:effectLst>
        </p:spPr>
      </p:pic>
      <p:pic>
        <p:nvPicPr>
          <p:cNvPr id="10" name="Picture 21" descr="Logo_HITRA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856" y="6187144"/>
            <a:ext cx="601130" cy="59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0" y="6187144"/>
            <a:ext cx="1055304" cy="674076"/>
          </a:xfrm>
          <a:prstGeom prst="rect">
            <a:avLst/>
          </a:prstGeom>
        </p:spPr>
      </p:pic>
      <p:pic>
        <p:nvPicPr>
          <p:cNvPr id="13" name="Picture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51" y="6038850"/>
            <a:ext cx="1395421" cy="986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431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9" t="11336" r="28789" b="44231"/>
          <a:stretch/>
        </p:blipFill>
        <p:spPr>
          <a:xfrm>
            <a:off x="8400257" y="780629"/>
            <a:ext cx="2179412" cy="5587084"/>
          </a:xfrm>
          <a:prstGeom prst="rect">
            <a:avLst/>
          </a:prstGeom>
        </p:spPr>
      </p:pic>
      <p:grpSp>
        <p:nvGrpSpPr>
          <p:cNvPr id="4" name="Gruppieren 3"/>
          <p:cNvGrpSpPr>
            <a:grpSpLocks noChangeAspect="1"/>
          </p:cNvGrpSpPr>
          <p:nvPr/>
        </p:nvGrpSpPr>
        <p:grpSpPr>
          <a:xfrm rot="16200000">
            <a:off x="116132" y="2427516"/>
            <a:ext cx="5673448" cy="2192377"/>
            <a:chOff x="-153525" y="1853825"/>
            <a:chExt cx="7452885" cy="2880000"/>
          </a:xfrm>
        </p:grpSpPr>
        <p:pic>
          <p:nvPicPr>
            <p:cNvPr id="10242" name="Picture 2" descr="D:\Users\egl\Documents\Masterthesis\figures to modify\penning trap\trap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3525" y="1853825"/>
              <a:ext cx="7452885" cy="28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hteck 2"/>
            <p:cNvSpPr/>
            <p:nvPr/>
          </p:nvSpPr>
          <p:spPr>
            <a:xfrm>
              <a:off x="1781690" y="4014065"/>
              <a:ext cx="1791227" cy="225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Rechteck 35"/>
            <p:cNvSpPr/>
            <p:nvPr/>
          </p:nvSpPr>
          <p:spPr>
            <a:xfrm>
              <a:off x="4121950" y="4014065"/>
              <a:ext cx="1611207" cy="225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hteck 36"/>
            <p:cNvSpPr/>
            <p:nvPr/>
          </p:nvSpPr>
          <p:spPr>
            <a:xfrm>
              <a:off x="385539" y="3832228"/>
              <a:ext cx="811085" cy="406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6372200" y="2303875"/>
              <a:ext cx="927160" cy="675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1" name="Trapezoid 40"/>
          <p:cNvSpPr/>
          <p:nvPr/>
        </p:nvSpPr>
        <p:spPr>
          <a:xfrm>
            <a:off x="4661037" y="1497363"/>
            <a:ext cx="2667328" cy="1254821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E6E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4999556" y="1460783"/>
            <a:ext cx="203991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>
                <a:cs typeface="Calibri" panose="020F0502020204030204" pitchFamily="34" charset="0"/>
              </a:rPr>
              <a:t>Capture section</a:t>
            </a:r>
          </a:p>
        </p:txBody>
      </p:sp>
      <p:sp>
        <p:nvSpPr>
          <p:cNvPr id="44" name="Textfeld 43"/>
          <p:cNvSpPr txBox="1"/>
          <p:nvPr/>
        </p:nvSpPr>
        <p:spPr>
          <a:xfrm>
            <a:off x="4821899" y="1915284"/>
            <a:ext cx="2666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cs typeface="Calibri" panose="020F0502020204030204" pitchFamily="34" charset="0"/>
              </a:rPr>
              <a:t>-dynamic ion capturing</a:t>
            </a:r>
          </a:p>
          <a:p>
            <a:r>
              <a:rPr lang="en-US" sz="1600" dirty="0">
                <a:cs typeface="Calibri" panose="020F0502020204030204" pitchFamily="34" charset="0"/>
              </a:rPr>
              <a:t>-storage of ions (months)</a:t>
            </a:r>
          </a:p>
        </p:txBody>
      </p:sp>
      <p:sp>
        <p:nvSpPr>
          <p:cNvPr id="47" name="Trapezoid 46"/>
          <p:cNvSpPr/>
          <p:nvPr/>
        </p:nvSpPr>
        <p:spPr>
          <a:xfrm>
            <a:off x="4669180" y="2957884"/>
            <a:ext cx="2670547" cy="1736669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E6E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4930010" y="2972587"/>
            <a:ext cx="224316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67" b="1" dirty="0">
                <a:cs typeface="Calibri" panose="020F0502020204030204" pitchFamily="34" charset="0"/>
              </a:rPr>
              <a:t>Precision Trap (PT)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feld 48"/>
              <p:cNvSpPr txBox="1"/>
              <p:nvPr/>
            </p:nvSpPr>
            <p:spPr>
              <a:xfrm>
                <a:off x="4878667" y="3372009"/>
                <a:ext cx="23075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cs typeface="Calibri" panose="020F0502020204030204" pitchFamily="34" charset="0"/>
                  </a:rPr>
                  <a:t>-homogeneous  </a:t>
                </a:r>
                <a:r>
                  <a:rPr lang="en-US" sz="1600" i="1" dirty="0">
                    <a:cs typeface="Calibri" panose="020F0502020204030204" pitchFamily="34" charset="0"/>
                  </a:rPr>
                  <a:t>B</a:t>
                </a:r>
              </a:p>
              <a:p>
                <a:r>
                  <a:rPr lang="en-US" sz="1600" dirty="0">
                    <a:cs typeface="Calibri" panose="020F0502020204030204" pitchFamily="34" charset="0"/>
                  </a:rPr>
                  <a:t>-</a:t>
                </a:r>
                <a:r>
                  <a:rPr lang="en-US" sz="1600" b="1" dirty="0">
                    <a:cs typeface="Calibri" panose="020F0502020204030204" pitchFamily="34" charset="0"/>
                  </a:rPr>
                  <a:t>measurement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  <a:ea typeface="Cambria Math"/>
                          </a:rPr>
                          <m:t>𝝂</m:t>
                        </m:r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𝒄</m:t>
                        </m:r>
                      </m:sub>
                    </m:sSub>
                  </m:oMath>
                </a14:m>
                <a:endParaRPr lang="en-US" sz="1600" b="1" dirty="0">
                  <a:cs typeface="Calibri" panose="020F0502020204030204" pitchFamily="34" charset="0"/>
                </a:endParaRPr>
              </a:p>
              <a:p>
                <a:r>
                  <a:rPr lang="en-US" sz="1600" dirty="0">
                    <a:cs typeface="Calibri" panose="020F0502020204030204" pitchFamily="34" charset="0"/>
                  </a:rPr>
                  <a:t>-spin flips induction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  <a:ea typeface="Cambria Math"/>
                          </a:rPr>
                          <m:t>𝝂</m:t>
                        </m:r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𝑳</m:t>
                        </m:r>
                      </m:sub>
                    </m:sSub>
                  </m:oMath>
                </a14:m>
                <a:r>
                  <a:rPr lang="en-US" sz="1600" dirty="0">
                    <a:cs typeface="Calibri" panose="020F0502020204030204" pitchFamily="34" charset="0"/>
                  </a:rPr>
                  <a:t>)</a:t>
                </a:r>
              </a:p>
              <a:p>
                <a:r>
                  <a:rPr lang="en-US" sz="1600" dirty="0">
                    <a:cs typeface="Calibri" panose="020F0502020204030204" pitchFamily="34" charset="0"/>
                  </a:rPr>
                  <a:t>-Laser spectroscopy </a:t>
                </a:r>
              </a:p>
            </p:txBody>
          </p:sp>
        </mc:Choice>
        <mc:Fallback>
          <p:sp>
            <p:nvSpPr>
              <p:cNvPr id="49" name="Textfeld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667" y="3372009"/>
                <a:ext cx="2307592" cy="1077218"/>
              </a:xfrm>
              <a:prstGeom prst="rect">
                <a:avLst/>
              </a:prstGeom>
              <a:blipFill>
                <a:blip r:embed="rId5"/>
                <a:stretch>
                  <a:fillRect l="-1319" t="-1695" b="-6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rapezoid 49"/>
          <p:cNvSpPr/>
          <p:nvPr/>
        </p:nvSpPr>
        <p:spPr>
          <a:xfrm flipV="1">
            <a:off x="4655841" y="4959145"/>
            <a:ext cx="2683887" cy="121474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E6E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4905018" y="5012181"/>
            <a:ext cx="21986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67" b="1" dirty="0">
                <a:cs typeface="Calibri" panose="020F0502020204030204" pitchFamily="34" charset="0"/>
              </a:rPr>
              <a:t>Analysis Trap (AT)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feld 51"/>
              <p:cNvSpPr txBox="1"/>
              <p:nvPr/>
            </p:nvSpPr>
            <p:spPr>
              <a:xfrm>
                <a:off x="4907787" y="5396900"/>
                <a:ext cx="2388347" cy="1221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67" dirty="0">
                    <a:cs typeface="Calibri" panose="020F0502020204030204" pitchFamily="34" charset="0"/>
                  </a:rPr>
                  <a:t>-strong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67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67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467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467" dirty="0">
                    <a:cs typeface="Calibri" panose="020F050202020403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US" sz="1467" i="1">
                        <a:latin typeface="Cambria Math" panose="02040503050406030204" pitchFamily="18" charset="0"/>
                      </a:rPr>
                      <m:t>44 </m:t>
                    </m:r>
                    <m:r>
                      <a:rPr lang="en-US" sz="1467" i="1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sz="1467" i="1"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sz="1467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1467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467" i="1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467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467" dirty="0">
                    <a:cs typeface="Calibri" panose="020F0502020204030204" pitchFamily="34" charset="0"/>
                  </a:rPr>
                  <a:t>)</a:t>
                </a:r>
                <a:endParaRPr lang="en-US" sz="1467" b="1" dirty="0">
                  <a:cs typeface="Calibri" panose="020F0502020204030204" pitchFamily="34" charset="0"/>
                </a:endParaRPr>
              </a:p>
              <a:p>
                <a:r>
                  <a:rPr lang="en-US" sz="1467" dirty="0">
                    <a:cs typeface="Calibri" panose="020F0502020204030204" pitchFamily="34" charset="0"/>
                  </a:rPr>
                  <a:t>-Spin state </a:t>
                </a:r>
                <a:r>
                  <a:rPr lang="en-US" sz="1467" b="1" dirty="0">
                    <a:cs typeface="Calibri" panose="020F0502020204030204" pitchFamily="34" charset="0"/>
                  </a:rPr>
                  <a:t>detection </a:t>
                </a:r>
                <a:r>
                  <a:rPr lang="en-US" sz="1467" dirty="0">
                    <a:cs typeface="Calibri" panose="020F0502020204030204" pitchFamily="34" charset="0"/>
                  </a:rPr>
                  <a:t>and</a:t>
                </a:r>
                <a:r>
                  <a:rPr lang="en-US" sz="1467" b="1" dirty="0">
                    <a:cs typeface="Calibri" panose="020F0502020204030204" pitchFamily="34" charset="0"/>
                  </a:rPr>
                  <a:t> </a:t>
                </a:r>
              </a:p>
              <a:p>
                <a:r>
                  <a:rPr lang="en-US" sz="1467" b="1" dirty="0">
                    <a:cs typeface="Calibri" panose="020F0502020204030204" pitchFamily="34" charset="0"/>
                  </a:rPr>
                  <a:t>Preparation</a:t>
                </a:r>
              </a:p>
              <a:p>
                <a:r>
                  <a:rPr lang="en-US" sz="1467" b="1" dirty="0">
                    <a:cs typeface="Calibri" panose="020F0502020204030204" pitchFamily="34" charset="0"/>
                  </a:rPr>
                  <a:t> </a:t>
                </a:r>
              </a:p>
              <a:p>
                <a:r>
                  <a:rPr lang="en-US" sz="1467" dirty="0">
                    <a:cs typeface="Calibri" panose="020F050202020403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2" name="Textfeld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787" y="5396900"/>
                <a:ext cx="2388347" cy="1221168"/>
              </a:xfrm>
              <a:prstGeom prst="rect">
                <a:avLst/>
              </a:prstGeom>
              <a:blipFill>
                <a:blip r:embed="rId6"/>
                <a:stretch>
                  <a:fillRect l="-1020" t="-9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18"/>
          <p:cNvCxnSpPr/>
          <p:nvPr/>
        </p:nvCxnSpPr>
        <p:spPr>
          <a:xfrm>
            <a:off x="7356237" y="4689968"/>
            <a:ext cx="1188035" cy="0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/>
          <p:nvPr/>
        </p:nvCxnSpPr>
        <p:spPr>
          <a:xfrm flipV="1">
            <a:off x="7328366" y="5829270"/>
            <a:ext cx="1110765" cy="340997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7339727" y="2706599"/>
            <a:ext cx="1126005" cy="251285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/>
          <p:cNvCxnSpPr/>
          <p:nvPr/>
        </p:nvCxnSpPr>
        <p:spPr>
          <a:xfrm flipV="1">
            <a:off x="7328366" y="2700581"/>
            <a:ext cx="1137367" cy="51603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/>
          <p:nvPr/>
        </p:nvCxnSpPr>
        <p:spPr>
          <a:xfrm flipV="1">
            <a:off x="7339727" y="1132975"/>
            <a:ext cx="1099405" cy="364388"/>
          </a:xfrm>
          <a:prstGeom prst="line">
            <a:avLst/>
          </a:prstGeom>
          <a:ln w="28575">
            <a:solidFill>
              <a:srgbClr val="1166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/>
          <p:nvPr/>
        </p:nvCxnSpPr>
        <p:spPr>
          <a:xfrm flipH="1">
            <a:off x="3601946" y="2752184"/>
            <a:ext cx="1088036" cy="450157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62"/>
          <p:cNvCxnSpPr/>
          <p:nvPr/>
        </p:nvCxnSpPr>
        <p:spPr>
          <a:xfrm flipH="1">
            <a:off x="3596113" y="2972587"/>
            <a:ext cx="1073068" cy="232221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" name="Gerade Verbindung 13312"/>
          <p:cNvCxnSpPr/>
          <p:nvPr/>
        </p:nvCxnSpPr>
        <p:spPr>
          <a:xfrm flipH="1">
            <a:off x="3579202" y="4689969"/>
            <a:ext cx="1110780" cy="355132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6" name="Gerade Verbindung 13315"/>
          <p:cNvCxnSpPr/>
          <p:nvPr/>
        </p:nvCxnSpPr>
        <p:spPr>
          <a:xfrm flipH="1">
            <a:off x="3596113" y="4955523"/>
            <a:ext cx="1073067" cy="85403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8" name="Gerade Verbindung 13317"/>
          <p:cNvCxnSpPr/>
          <p:nvPr/>
        </p:nvCxnSpPr>
        <p:spPr>
          <a:xfrm flipH="1" flipV="1">
            <a:off x="3533048" y="6023354"/>
            <a:ext cx="1122793" cy="146913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20" name="Gerade Verbindung 13319"/>
          <p:cNvCxnSpPr/>
          <p:nvPr/>
        </p:nvCxnSpPr>
        <p:spPr>
          <a:xfrm flipH="1">
            <a:off x="3461680" y="1497363"/>
            <a:ext cx="1194161" cy="276572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ihandform 76"/>
          <p:cNvSpPr/>
          <p:nvPr/>
        </p:nvSpPr>
        <p:spPr>
          <a:xfrm rot="5400000" flipH="1" flipV="1">
            <a:off x="-369646" y="3507582"/>
            <a:ext cx="4643321" cy="280125"/>
          </a:xfrm>
          <a:custGeom>
            <a:avLst/>
            <a:gdLst>
              <a:gd name="connsiteX0" fmla="*/ 0 w 4629874"/>
              <a:gd name="connsiteY0" fmla="*/ 39207 h 351766"/>
              <a:gd name="connsiteX1" fmla="*/ 625033 w 4629874"/>
              <a:gd name="connsiteY1" fmla="*/ 27632 h 351766"/>
              <a:gd name="connsiteX2" fmla="*/ 844952 w 4629874"/>
              <a:gd name="connsiteY2" fmla="*/ 351723 h 351766"/>
              <a:gd name="connsiteX3" fmla="*/ 1041722 w 4629874"/>
              <a:gd name="connsiteY3" fmla="*/ 50782 h 351766"/>
              <a:gd name="connsiteX4" fmla="*/ 1828800 w 4629874"/>
              <a:gd name="connsiteY4" fmla="*/ 39207 h 351766"/>
              <a:gd name="connsiteX5" fmla="*/ 4629874 w 4629874"/>
              <a:gd name="connsiteY5" fmla="*/ 4483 h 351766"/>
              <a:gd name="connsiteX0" fmla="*/ 0 w 4624794"/>
              <a:gd name="connsiteY0" fmla="*/ 33459 h 356178"/>
              <a:gd name="connsiteX1" fmla="*/ 619953 w 4624794"/>
              <a:gd name="connsiteY1" fmla="*/ 32044 h 356178"/>
              <a:gd name="connsiteX2" fmla="*/ 839872 w 4624794"/>
              <a:gd name="connsiteY2" fmla="*/ 356135 h 356178"/>
              <a:gd name="connsiteX3" fmla="*/ 1036642 w 4624794"/>
              <a:gd name="connsiteY3" fmla="*/ 55194 h 356178"/>
              <a:gd name="connsiteX4" fmla="*/ 1823720 w 4624794"/>
              <a:gd name="connsiteY4" fmla="*/ 43619 h 356178"/>
              <a:gd name="connsiteX5" fmla="*/ 4624794 w 4624794"/>
              <a:gd name="connsiteY5" fmla="*/ 8895 h 356178"/>
              <a:gd name="connsiteX0" fmla="*/ 0 w 4624794"/>
              <a:gd name="connsiteY0" fmla="*/ 25251 h 347970"/>
              <a:gd name="connsiteX1" fmla="*/ 619953 w 4624794"/>
              <a:gd name="connsiteY1" fmla="*/ 23836 h 347970"/>
              <a:gd name="connsiteX2" fmla="*/ 839872 w 4624794"/>
              <a:gd name="connsiteY2" fmla="*/ 347927 h 347970"/>
              <a:gd name="connsiteX3" fmla="*/ 1036642 w 4624794"/>
              <a:gd name="connsiteY3" fmla="*/ 46986 h 347970"/>
              <a:gd name="connsiteX4" fmla="*/ 1823720 w 4624794"/>
              <a:gd name="connsiteY4" fmla="*/ 35411 h 347970"/>
              <a:gd name="connsiteX5" fmla="*/ 4624794 w 4624794"/>
              <a:gd name="connsiteY5" fmla="*/ 687 h 347970"/>
              <a:gd name="connsiteX0" fmla="*/ 0 w 4629874"/>
              <a:gd name="connsiteY0" fmla="*/ 15761 h 353720"/>
              <a:gd name="connsiteX1" fmla="*/ 625033 w 4629874"/>
              <a:gd name="connsiteY1" fmla="*/ 29586 h 353720"/>
              <a:gd name="connsiteX2" fmla="*/ 844952 w 4629874"/>
              <a:gd name="connsiteY2" fmla="*/ 353677 h 353720"/>
              <a:gd name="connsiteX3" fmla="*/ 1041722 w 4629874"/>
              <a:gd name="connsiteY3" fmla="*/ 52736 h 353720"/>
              <a:gd name="connsiteX4" fmla="*/ 1828800 w 4629874"/>
              <a:gd name="connsiteY4" fmla="*/ 41161 h 353720"/>
              <a:gd name="connsiteX5" fmla="*/ 4629874 w 4629874"/>
              <a:gd name="connsiteY5" fmla="*/ 6437 h 353720"/>
              <a:gd name="connsiteX0" fmla="*/ 0 w 4629874"/>
              <a:gd name="connsiteY0" fmla="*/ 15761 h 353721"/>
              <a:gd name="connsiteX1" fmla="*/ 625033 w 4629874"/>
              <a:gd name="connsiteY1" fmla="*/ 29586 h 353721"/>
              <a:gd name="connsiteX2" fmla="*/ 844952 w 4629874"/>
              <a:gd name="connsiteY2" fmla="*/ 353677 h 353721"/>
              <a:gd name="connsiteX3" fmla="*/ 1041722 w 4629874"/>
              <a:gd name="connsiteY3" fmla="*/ 52736 h 353721"/>
              <a:gd name="connsiteX4" fmla="*/ 1831340 w 4629874"/>
              <a:gd name="connsiteY4" fmla="*/ 25921 h 353721"/>
              <a:gd name="connsiteX5" fmla="*/ 4629874 w 4629874"/>
              <a:gd name="connsiteY5" fmla="*/ 6437 h 353721"/>
              <a:gd name="connsiteX0" fmla="*/ 0 w 4629874"/>
              <a:gd name="connsiteY0" fmla="*/ 15398 h 348278"/>
              <a:gd name="connsiteX1" fmla="*/ 625033 w 4629874"/>
              <a:gd name="connsiteY1" fmla="*/ 29223 h 348278"/>
              <a:gd name="connsiteX2" fmla="*/ 819552 w 4629874"/>
              <a:gd name="connsiteY2" fmla="*/ 348234 h 348278"/>
              <a:gd name="connsiteX3" fmla="*/ 1041722 w 4629874"/>
              <a:gd name="connsiteY3" fmla="*/ 52373 h 348278"/>
              <a:gd name="connsiteX4" fmla="*/ 1831340 w 4629874"/>
              <a:gd name="connsiteY4" fmla="*/ 25558 h 348278"/>
              <a:gd name="connsiteX5" fmla="*/ 4629874 w 4629874"/>
              <a:gd name="connsiteY5" fmla="*/ 6074 h 348278"/>
              <a:gd name="connsiteX0" fmla="*/ 0 w 4629874"/>
              <a:gd name="connsiteY0" fmla="*/ 14853 h 340115"/>
              <a:gd name="connsiteX1" fmla="*/ 625033 w 4629874"/>
              <a:gd name="connsiteY1" fmla="*/ 28678 h 340115"/>
              <a:gd name="connsiteX2" fmla="*/ 834792 w 4629874"/>
              <a:gd name="connsiteY2" fmla="*/ 340069 h 340115"/>
              <a:gd name="connsiteX3" fmla="*/ 1041722 w 4629874"/>
              <a:gd name="connsiteY3" fmla="*/ 51828 h 340115"/>
              <a:gd name="connsiteX4" fmla="*/ 1831340 w 4629874"/>
              <a:gd name="connsiteY4" fmla="*/ 25013 h 340115"/>
              <a:gd name="connsiteX5" fmla="*/ 4629874 w 4629874"/>
              <a:gd name="connsiteY5" fmla="*/ 5529 h 340115"/>
              <a:gd name="connsiteX0" fmla="*/ 0 w 4629874"/>
              <a:gd name="connsiteY0" fmla="*/ 14853 h 340074"/>
              <a:gd name="connsiteX1" fmla="*/ 625033 w 4629874"/>
              <a:gd name="connsiteY1" fmla="*/ 28678 h 340074"/>
              <a:gd name="connsiteX2" fmla="*/ 834792 w 4629874"/>
              <a:gd name="connsiteY2" fmla="*/ 340069 h 340074"/>
              <a:gd name="connsiteX3" fmla="*/ 1041722 w 4629874"/>
              <a:gd name="connsiteY3" fmla="*/ 51828 h 340074"/>
              <a:gd name="connsiteX4" fmla="*/ 1831340 w 4629874"/>
              <a:gd name="connsiteY4" fmla="*/ 25013 h 340074"/>
              <a:gd name="connsiteX5" fmla="*/ 4629874 w 4629874"/>
              <a:gd name="connsiteY5" fmla="*/ 5529 h 340074"/>
              <a:gd name="connsiteX0" fmla="*/ 0 w 4629874"/>
              <a:gd name="connsiteY0" fmla="*/ 9324 h 334545"/>
              <a:gd name="connsiteX1" fmla="*/ 625033 w 4629874"/>
              <a:gd name="connsiteY1" fmla="*/ 23149 h 334545"/>
              <a:gd name="connsiteX2" fmla="*/ 834792 w 4629874"/>
              <a:gd name="connsiteY2" fmla="*/ 334540 h 334545"/>
              <a:gd name="connsiteX3" fmla="*/ 1041722 w 4629874"/>
              <a:gd name="connsiteY3" fmla="*/ 46299 h 334545"/>
              <a:gd name="connsiteX4" fmla="*/ 1831340 w 4629874"/>
              <a:gd name="connsiteY4" fmla="*/ 19484 h 334545"/>
              <a:gd name="connsiteX5" fmla="*/ 4629874 w 4629874"/>
              <a:gd name="connsiteY5" fmla="*/ 0 h 334545"/>
              <a:gd name="connsiteX0" fmla="*/ 0 w 4629874"/>
              <a:gd name="connsiteY0" fmla="*/ 9324 h 334545"/>
              <a:gd name="connsiteX1" fmla="*/ 625033 w 4629874"/>
              <a:gd name="connsiteY1" fmla="*/ 23149 h 334545"/>
              <a:gd name="connsiteX2" fmla="*/ 834792 w 4629874"/>
              <a:gd name="connsiteY2" fmla="*/ 334540 h 334545"/>
              <a:gd name="connsiteX3" fmla="*/ 1041722 w 4629874"/>
              <a:gd name="connsiteY3" fmla="*/ 46299 h 334545"/>
              <a:gd name="connsiteX4" fmla="*/ 1831340 w 4629874"/>
              <a:gd name="connsiteY4" fmla="*/ 19484 h 334545"/>
              <a:gd name="connsiteX5" fmla="*/ 4629874 w 4629874"/>
              <a:gd name="connsiteY5" fmla="*/ 0 h 334545"/>
              <a:gd name="connsiteX0" fmla="*/ 0 w 4629874"/>
              <a:gd name="connsiteY0" fmla="*/ 9324 h 334545"/>
              <a:gd name="connsiteX1" fmla="*/ 625033 w 4629874"/>
              <a:gd name="connsiteY1" fmla="*/ 23149 h 334545"/>
              <a:gd name="connsiteX2" fmla="*/ 834792 w 4629874"/>
              <a:gd name="connsiteY2" fmla="*/ 334540 h 334545"/>
              <a:gd name="connsiteX3" fmla="*/ 1041722 w 4629874"/>
              <a:gd name="connsiteY3" fmla="*/ 46299 h 334545"/>
              <a:gd name="connsiteX4" fmla="*/ 1831340 w 4629874"/>
              <a:gd name="connsiteY4" fmla="*/ 19484 h 334545"/>
              <a:gd name="connsiteX5" fmla="*/ 4629874 w 4629874"/>
              <a:gd name="connsiteY5" fmla="*/ 0 h 334545"/>
              <a:gd name="connsiteX0" fmla="*/ 0 w 4629874"/>
              <a:gd name="connsiteY0" fmla="*/ 9324 h 334545"/>
              <a:gd name="connsiteX1" fmla="*/ 625033 w 4629874"/>
              <a:gd name="connsiteY1" fmla="*/ 23149 h 334545"/>
              <a:gd name="connsiteX2" fmla="*/ 834792 w 4629874"/>
              <a:gd name="connsiteY2" fmla="*/ 334540 h 334545"/>
              <a:gd name="connsiteX3" fmla="*/ 1041722 w 4629874"/>
              <a:gd name="connsiteY3" fmla="*/ 46299 h 334545"/>
              <a:gd name="connsiteX4" fmla="*/ 1831340 w 4629874"/>
              <a:gd name="connsiteY4" fmla="*/ 19484 h 334545"/>
              <a:gd name="connsiteX5" fmla="*/ 4629874 w 4629874"/>
              <a:gd name="connsiteY5" fmla="*/ 0 h 334545"/>
              <a:gd name="connsiteX0" fmla="*/ 0 w 4629874"/>
              <a:gd name="connsiteY0" fmla="*/ 9324 h 334549"/>
              <a:gd name="connsiteX1" fmla="*/ 625033 w 4629874"/>
              <a:gd name="connsiteY1" fmla="*/ 23149 h 334549"/>
              <a:gd name="connsiteX2" fmla="*/ 834792 w 4629874"/>
              <a:gd name="connsiteY2" fmla="*/ 334540 h 334549"/>
              <a:gd name="connsiteX3" fmla="*/ 1021402 w 4629874"/>
              <a:gd name="connsiteY3" fmla="*/ 33599 h 334549"/>
              <a:gd name="connsiteX4" fmla="*/ 1831340 w 4629874"/>
              <a:gd name="connsiteY4" fmla="*/ 19484 h 334549"/>
              <a:gd name="connsiteX5" fmla="*/ 4629874 w 4629874"/>
              <a:gd name="connsiteY5" fmla="*/ 0 h 334549"/>
              <a:gd name="connsiteX0" fmla="*/ 0 w 4629874"/>
              <a:gd name="connsiteY0" fmla="*/ 9324 h 334548"/>
              <a:gd name="connsiteX1" fmla="*/ 625033 w 4629874"/>
              <a:gd name="connsiteY1" fmla="*/ 23149 h 334548"/>
              <a:gd name="connsiteX2" fmla="*/ 834792 w 4629874"/>
              <a:gd name="connsiteY2" fmla="*/ 334540 h 334548"/>
              <a:gd name="connsiteX3" fmla="*/ 1021402 w 4629874"/>
              <a:gd name="connsiteY3" fmla="*/ 33599 h 334548"/>
              <a:gd name="connsiteX4" fmla="*/ 1831340 w 4629874"/>
              <a:gd name="connsiteY4" fmla="*/ 19484 h 334548"/>
              <a:gd name="connsiteX5" fmla="*/ 4629874 w 4629874"/>
              <a:gd name="connsiteY5" fmla="*/ 0 h 334548"/>
              <a:gd name="connsiteX0" fmla="*/ 0 w 8621134"/>
              <a:gd name="connsiteY0" fmla="*/ 1818 h 327042"/>
              <a:gd name="connsiteX1" fmla="*/ 625033 w 8621134"/>
              <a:gd name="connsiteY1" fmla="*/ 15643 h 327042"/>
              <a:gd name="connsiteX2" fmla="*/ 834792 w 8621134"/>
              <a:gd name="connsiteY2" fmla="*/ 327034 h 327042"/>
              <a:gd name="connsiteX3" fmla="*/ 1021402 w 8621134"/>
              <a:gd name="connsiteY3" fmla="*/ 26093 h 327042"/>
              <a:gd name="connsiteX4" fmla="*/ 1831340 w 8621134"/>
              <a:gd name="connsiteY4" fmla="*/ 11978 h 327042"/>
              <a:gd name="connsiteX5" fmla="*/ 8621135 w 8621134"/>
              <a:gd name="connsiteY5" fmla="*/ 12814 h 327042"/>
              <a:gd name="connsiteX0" fmla="*/ 0 w 8621136"/>
              <a:gd name="connsiteY0" fmla="*/ 1818 h 327043"/>
              <a:gd name="connsiteX1" fmla="*/ 625033 w 8621136"/>
              <a:gd name="connsiteY1" fmla="*/ 15643 h 327043"/>
              <a:gd name="connsiteX2" fmla="*/ 834792 w 8621136"/>
              <a:gd name="connsiteY2" fmla="*/ 327034 h 327043"/>
              <a:gd name="connsiteX3" fmla="*/ 1021402 w 8621136"/>
              <a:gd name="connsiteY3" fmla="*/ 26093 h 327043"/>
              <a:gd name="connsiteX4" fmla="*/ 3517463 w 8621136"/>
              <a:gd name="connsiteY4" fmla="*/ 14518 h 327043"/>
              <a:gd name="connsiteX5" fmla="*/ 8621135 w 8621136"/>
              <a:gd name="connsiteY5" fmla="*/ 12814 h 327043"/>
              <a:gd name="connsiteX0" fmla="*/ 0 w 8621134"/>
              <a:gd name="connsiteY0" fmla="*/ 3708 h 328933"/>
              <a:gd name="connsiteX1" fmla="*/ 625033 w 8621134"/>
              <a:gd name="connsiteY1" fmla="*/ 17533 h 328933"/>
              <a:gd name="connsiteX2" fmla="*/ 834792 w 8621134"/>
              <a:gd name="connsiteY2" fmla="*/ 328924 h 328933"/>
              <a:gd name="connsiteX3" fmla="*/ 1021402 w 8621134"/>
              <a:gd name="connsiteY3" fmla="*/ 27983 h 328933"/>
              <a:gd name="connsiteX4" fmla="*/ 3517463 w 8621134"/>
              <a:gd name="connsiteY4" fmla="*/ 16408 h 328933"/>
              <a:gd name="connsiteX5" fmla="*/ 8621135 w 8621134"/>
              <a:gd name="connsiteY5" fmla="*/ 14704 h 328933"/>
              <a:gd name="connsiteX0" fmla="*/ 0 w 8621136"/>
              <a:gd name="connsiteY0" fmla="*/ 3708 h 328931"/>
              <a:gd name="connsiteX1" fmla="*/ 625033 w 8621136"/>
              <a:gd name="connsiteY1" fmla="*/ 17533 h 328931"/>
              <a:gd name="connsiteX2" fmla="*/ 834792 w 8621136"/>
              <a:gd name="connsiteY2" fmla="*/ 328924 h 328931"/>
              <a:gd name="connsiteX3" fmla="*/ 1021402 w 8621136"/>
              <a:gd name="connsiteY3" fmla="*/ 27983 h 328931"/>
              <a:gd name="connsiteX4" fmla="*/ 3517463 w 8621136"/>
              <a:gd name="connsiteY4" fmla="*/ 16408 h 328931"/>
              <a:gd name="connsiteX5" fmla="*/ 8621135 w 8621136"/>
              <a:gd name="connsiteY5" fmla="*/ 14704 h 328931"/>
              <a:gd name="connsiteX0" fmla="*/ 0 w 8621134"/>
              <a:gd name="connsiteY0" fmla="*/ 1818 h 327034"/>
              <a:gd name="connsiteX1" fmla="*/ 625033 w 8621134"/>
              <a:gd name="connsiteY1" fmla="*/ 15643 h 327034"/>
              <a:gd name="connsiteX2" fmla="*/ 834792 w 8621134"/>
              <a:gd name="connsiteY2" fmla="*/ 327034 h 327034"/>
              <a:gd name="connsiteX3" fmla="*/ 1021402 w 8621134"/>
              <a:gd name="connsiteY3" fmla="*/ 15933 h 327034"/>
              <a:gd name="connsiteX4" fmla="*/ 3517463 w 8621134"/>
              <a:gd name="connsiteY4" fmla="*/ 14518 h 327034"/>
              <a:gd name="connsiteX5" fmla="*/ 8621135 w 8621134"/>
              <a:gd name="connsiteY5" fmla="*/ 12814 h 32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134" h="327034">
                <a:moveTo>
                  <a:pt x="0" y="1818"/>
                </a:moveTo>
                <a:cubicBezTo>
                  <a:pt x="247184" y="467"/>
                  <a:pt x="541781" y="-5540"/>
                  <a:pt x="625033" y="15643"/>
                </a:cubicBezTo>
                <a:cubicBezTo>
                  <a:pt x="708285" y="36826"/>
                  <a:pt x="768731" y="326986"/>
                  <a:pt x="834792" y="327034"/>
                </a:cubicBezTo>
                <a:cubicBezTo>
                  <a:pt x="900853" y="327082"/>
                  <a:pt x="925368" y="34999"/>
                  <a:pt x="1021402" y="15933"/>
                </a:cubicBezTo>
                <a:cubicBezTo>
                  <a:pt x="1117436" y="-3133"/>
                  <a:pt x="2250841" y="15038"/>
                  <a:pt x="3517463" y="14518"/>
                </a:cubicBezTo>
                <a:lnTo>
                  <a:pt x="8621135" y="12814"/>
                </a:ln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Textfeld 77"/>
          <p:cNvSpPr txBox="1"/>
          <p:nvPr/>
        </p:nvSpPr>
        <p:spPr>
          <a:xfrm rot="16200000">
            <a:off x="1485447" y="5724826"/>
            <a:ext cx="355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2984" y="115079"/>
            <a:ext cx="7254954" cy="658812"/>
          </a:xfrm>
        </p:spPr>
        <p:txBody>
          <a:bodyPr>
            <a:normAutofit fontScale="90000"/>
          </a:bodyPr>
          <a:lstStyle/>
          <a:p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Penning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trap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system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used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measurement</a:t>
            </a:r>
            <a:r>
              <a:rPr lang="de-DE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6" name="Gerade Verbindung 27"/>
          <p:cNvCxnSpPr/>
          <p:nvPr/>
        </p:nvCxnSpPr>
        <p:spPr>
          <a:xfrm flipV="1">
            <a:off x="7339728" y="4689968"/>
            <a:ext cx="1204545" cy="265555"/>
          </a:xfrm>
          <a:prstGeom prst="line">
            <a:avLst/>
          </a:prstGeom>
          <a:ln w="28575">
            <a:solidFill>
              <a:srgbClr val="007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EXA online conference </a:t>
            </a:r>
            <a:r>
              <a:rPr lang="en-US" dirty="0" smtClean="0"/>
              <a:t>- </a:t>
            </a:r>
            <a:r>
              <a:rPr lang="en-US" dirty="0" smtClean="0"/>
              <a:t>Tim Sailer</a:t>
            </a:r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35F8E-0EA5-4FC5-9F7D-EC6F8D6BB3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1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/>
      <p:bldP spid="44" grpId="0"/>
      <p:bldP spid="47" grpId="0" animBg="1"/>
      <p:bldP spid="48" grpId="0"/>
      <p:bldP spid="49" grpId="0"/>
      <p:bldP spid="50" grpId="0" animBg="1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09" y="875574"/>
            <a:ext cx="11448000" cy="5292427"/>
          </a:xfrm>
          <a:prstGeom prst="rect">
            <a:avLst/>
          </a:prstGeom>
        </p:spPr>
      </p:pic>
      <p:grpSp>
        <p:nvGrpSpPr>
          <p:cNvPr id="10" name="Gruppieren 9"/>
          <p:cNvGrpSpPr/>
          <p:nvPr/>
        </p:nvGrpSpPr>
        <p:grpSpPr>
          <a:xfrm>
            <a:off x="400050" y="3990248"/>
            <a:ext cx="2076450" cy="2088800"/>
            <a:chOff x="466725" y="3429000"/>
            <a:chExt cx="2076450" cy="2088800"/>
          </a:xfrm>
        </p:grpSpPr>
        <p:sp>
          <p:nvSpPr>
            <p:cNvPr id="11" name="Rechteck 10"/>
            <p:cNvSpPr/>
            <p:nvPr/>
          </p:nvSpPr>
          <p:spPr>
            <a:xfrm>
              <a:off x="466725" y="3524250"/>
              <a:ext cx="2076450" cy="1638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fik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55" t="7583"/>
            <a:stretch/>
          </p:blipFill>
          <p:spPr>
            <a:xfrm>
              <a:off x="602523" y="3429000"/>
              <a:ext cx="1661980" cy="2088800"/>
            </a:xfrm>
            <a:prstGeom prst="rect">
              <a:avLst/>
            </a:prstGeom>
          </p:spPr>
        </p:pic>
      </p:grpSp>
      <p:sp>
        <p:nvSpPr>
          <p:cNvPr id="2" name="Textfeld 1"/>
          <p:cNvSpPr txBox="1"/>
          <p:nvPr/>
        </p:nvSpPr>
        <p:spPr>
          <a:xfrm>
            <a:off x="175846" y="252046"/>
            <a:ext cx="7744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procedure that is used to measure the tiny difference in </a:t>
            </a:r>
            <a:r>
              <a:rPr lang="en-US" dirty="0" err="1" smtClean="0"/>
              <a:t>Larmor</a:t>
            </a:r>
            <a:r>
              <a:rPr lang="en-US" dirty="0" smtClean="0"/>
              <a:t> frequencies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84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25" y="102605"/>
            <a:ext cx="4248006" cy="624616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90550" y="1400175"/>
            <a:ext cx="6107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/>
              <a:t>For</a:t>
            </a:r>
            <a:r>
              <a:rPr lang="de-DE" sz="2000" dirty="0" smtClean="0"/>
              <a:t> </a:t>
            </a:r>
            <a:r>
              <a:rPr lang="de-DE" sz="2000" dirty="0" err="1" smtClean="0"/>
              <a:t>more</a:t>
            </a:r>
            <a:r>
              <a:rPr lang="de-DE" sz="2000" dirty="0" smtClean="0"/>
              <a:t> </a:t>
            </a:r>
            <a:r>
              <a:rPr lang="de-DE" sz="2000" dirty="0" err="1" smtClean="0"/>
              <a:t>detailed</a:t>
            </a:r>
            <a:r>
              <a:rPr lang="de-DE" sz="2000" dirty="0" smtClean="0"/>
              <a:t> </a:t>
            </a:r>
            <a:r>
              <a:rPr lang="de-DE" sz="2000" dirty="0" err="1" smtClean="0"/>
              <a:t>information</a:t>
            </a:r>
            <a:r>
              <a:rPr lang="de-DE" sz="2000" dirty="0" smtClean="0"/>
              <a:t> on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setup</a:t>
            </a:r>
            <a:r>
              <a:rPr lang="de-DE" sz="2000" dirty="0" smtClean="0"/>
              <a:t>, </a:t>
            </a:r>
          </a:p>
          <a:p>
            <a:r>
              <a:rPr lang="de-DE" sz="2000" dirty="0" smtClean="0"/>
              <a:t>check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full</a:t>
            </a:r>
            <a:r>
              <a:rPr lang="de-DE" sz="2000" dirty="0" smtClean="0"/>
              <a:t> </a:t>
            </a:r>
            <a:r>
              <a:rPr lang="de-DE" sz="2000" dirty="0" err="1" smtClean="0"/>
              <a:t>review</a:t>
            </a:r>
            <a:r>
              <a:rPr lang="de-DE" sz="2000" dirty="0" smtClean="0"/>
              <a:t> </a:t>
            </a:r>
            <a:r>
              <a:rPr lang="de-DE" sz="2000" dirty="0" err="1" smtClean="0"/>
              <a:t>paper</a:t>
            </a:r>
            <a:r>
              <a:rPr lang="de-DE" sz="2000" dirty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Alphatrap </a:t>
            </a:r>
            <a:r>
              <a:rPr lang="de-DE" sz="2000" dirty="0" err="1" smtClean="0"/>
              <a:t>experiment</a:t>
            </a:r>
            <a:r>
              <a:rPr lang="de-DE" sz="2000" dirty="0" smtClean="0"/>
              <a:t>!</a:t>
            </a:r>
            <a:endParaRPr lang="en-US" sz="2000" dirty="0"/>
          </a:p>
        </p:txBody>
      </p:sp>
      <p:sp>
        <p:nvSpPr>
          <p:cNvPr id="7" name="Textfeld 6"/>
          <p:cNvSpPr txBox="1"/>
          <p:nvPr/>
        </p:nvSpPr>
        <p:spPr>
          <a:xfrm>
            <a:off x="3777882" y="5610101"/>
            <a:ext cx="36230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Sturm, S. </a:t>
            </a:r>
            <a:r>
              <a:rPr lang="en-US" sz="1400" i="1" dirty="0" smtClean="0"/>
              <a:t>et al.</a:t>
            </a:r>
            <a:r>
              <a:rPr lang="en-US" sz="1400" dirty="0" smtClean="0"/>
              <a:t> The ALPHATRAP experiment. </a:t>
            </a:r>
          </a:p>
          <a:p>
            <a:r>
              <a:rPr lang="en-US" sz="1400" i="1" dirty="0" smtClean="0"/>
              <a:t>Eur. Phys. J. Spec. Top.</a:t>
            </a:r>
            <a:r>
              <a:rPr lang="en-US" sz="1400" dirty="0" smtClean="0"/>
              <a:t> </a:t>
            </a:r>
            <a:r>
              <a:rPr lang="en-US" sz="1400" b="1" dirty="0" smtClean="0"/>
              <a:t>227, </a:t>
            </a:r>
            <a:r>
              <a:rPr lang="en-US" sz="1400" dirty="0" smtClean="0"/>
              <a:t>1425–1491 (2019). </a:t>
            </a:r>
          </a:p>
          <a:p>
            <a:r>
              <a:rPr lang="en-US" sz="1400" dirty="0" smtClean="0"/>
              <a:t>https://doi.org/10.1140/epjst/e2018-800225-2</a:t>
            </a:r>
            <a:endParaRPr lang="en-US" sz="1400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EXA online conference - </a:t>
            </a:r>
            <a:r>
              <a:rPr lang="en-US" dirty="0" smtClean="0"/>
              <a:t>Tim Sailer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35F8E-0EA5-4FC5-9F7D-EC6F8D6BB3D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67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754" y="457201"/>
            <a:ext cx="114241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Instead of the </a:t>
            </a:r>
            <a:r>
              <a:rPr lang="en-US" i="1" dirty="0" smtClean="0"/>
              <a:t>usual</a:t>
            </a:r>
            <a:r>
              <a:rPr lang="en-US" dirty="0" smtClean="0"/>
              <a:t> single ion for high precision measurements, here I will explain on how to couple ions in a </a:t>
            </a:r>
            <a:r>
              <a:rPr lang="en-US" i="1" dirty="0" smtClean="0"/>
              <a:t>magnetron</a:t>
            </a:r>
            <a:r>
              <a:rPr lang="en-US" dirty="0" smtClean="0"/>
              <a:t> ion crystal and perform a </a:t>
            </a:r>
            <a:r>
              <a:rPr lang="en-US" u="sng" dirty="0" smtClean="0"/>
              <a:t>simultaneous difference measurement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 only is this the </a:t>
            </a:r>
            <a:r>
              <a:rPr lang="en-US" u="sng" dirty="0" smtClean="0"/>
              <a:t>most precise comparison</a:t>
            </a:r>
            <a:r>
              <a:rPr lang="en-US" dirty="0" smtClean="0"/>
              <a:t> of </a:t>
            </a:r>
            <a:r>
              <a:rPr lang="en-US" i="1" dirty="0" smtClean="0"/>
              <a:t>g</a:t>
            </a:r>
            <a:r>
              <a:rPr lang="en-US" dirty="0" smtClean="0"/>
              <a:t>-factors </a:t>
            </a:r>
            <a:r>
              <a:rPr lang="en-US" u="sng" dirty="0" smtClean="0"/>
              <a:t>ever</a:t>
            </a:r>
            <a:r>
              <a:rPr lang="en-US" dirty="0" smtClean="0"/>
              <a:t>, we are able to study a QED contribution to the nuclear recoil for the very first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study I will report on here is also able to </a:t>
            </a:r>
            <a:r>
              <a:rPr lang="en-US" u="sng" dirty="0" smtClean="0"/>
              <a:t>set limits on the dark matter</a:t>
            </a:r>
            <a:r>
              <a:rPr lang="en-US" dirty="0" smtClean="0"/>
              <a:t> search, which might be further improved in the future.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This method could also be used to improve the </a:t>
            </a:r>
            <a:r>
              <a:rPr lang="en-US" u="sng" dirty="0" err="1" smtClean="0"/>
              <a:t>finestructure</a:t>
            </a:r>
            <a:r>
              <a:rPr lang="en-US" u="sng" dirty="0" smtClean="0"/>
              <a:t> constant </a:t>
            </a:r>
            <a:r>
              <a:rPr lang="el-GR" u="sng" dirty="0" smtClean="0"/>
              <a:t>α</a:t>
            </a:r>
            <a:r>
              <a:rPr lang="de-DE" dirty="0" smtClean="0"/>
              <a:t>,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could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applied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directly</a:t>
            </a:r>
            <a:r>
              <a:rPr lang="de-DE" dirty="0" smtClean="0"/>
              <a:t> </a:t>
            </a:r>
            <a:r>
              <a:rPr lang="de-DE" dirty="0" err="1" smtClean="0"/>
              <a:t>compare</a:t>
            </a:r>
            <a:r>
              <a:rPr lang="de-DE" dirty="0" smtClean="0"/>
              <a:t> </a:t>
            </a:r>
            <a:r>
              <a:rPr lang="de-DE" u="sng" dirty="0" smtClean="0"/>
              <a:t>matter </a:t>
            </a:r>
            <a:r>
              <a:rPr lang="de-DE" u="sng" dirty="0" err="1" smtClean="0"/>
              <a:t>and</a:t>
            </a:r>
            <a:r>
              <a:rPr lang="de-DE" u="sng" dirty="0" smtClean="0"/>
              <a:t> anti-matter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250470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ueFolien17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Microsoft Office PowerPoint</Application>
  <PresentationFormat>Breitbild</PresentationFormat>
  <Paragraphs>38</Paragraphs>
  <Slides>5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Cambria Math</vt:lpstr>
      <vt:lpstr>NeueFolien17</vt:lpstr>
      <vt:lpstr>Coupled ions in a Penning trap: A new measurement technique</vt:lpstr>
      <vt:lpstr>The Penning trap system used for this measurement </vt:lpstr>
      <vt:lpstr>PowerPoint-Präsentation</vt:lpstr>
      <vt:lpstr>PowerPoint-Präsentation</vt:lpstr>
      <vt:lpstr>PowerPoint-Präsentation</vt:lpstr>
    </vt:vector>
  </TitlesOfParts>
  <Company>MPI-K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Coupled ions in a Penning trap: A new measurement technique</dc:title>
  <dc:creator>sailer</dc:creator>
  <cp:lastModifiedBy>sailer</cp:lastModifiedBy>
  <cp:revision>88</cp:revision>
  <dcterms:created xsi:type="dcterms:W3CDTF">2021-04-20T14:51:47Z</dcterms:created>
  <dcterms:modified xsi:type="dcterms:W3CDTF">2021-08-26T13:01:37Z</dcterms:modified>
</cp:coreProperties>
</file>