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54" r:id="rId1"/>
  </p:sldMasterIdLst>
  <p:notesMasterIdLst>
    <p:notesMasterId r:id="rId98"/>
  </p:notesMasterIdLst>
  <p:handoutMasterIdLst>
    <p:handoutMasterId r:id="rId99"/>
  </p:handoutMasterIdLst>
  <p:sldIdLst>
    <p:sldId id="431" r:id="rId2"/>
    <p:sldId id="683" r:id="rId3"/>
    <p:sldId id="943" r:id="rId4"/>
    <p:sldId id="944" r:id="rId5"/>
    <p:sldId id="945" r:id="rId6"/>
    <p:sldId id="946" r:id="rId7"/>
    <p:sldId id="947" r:id="rId8"/>
    <p:sldId id="948" r:id="rId9"/>
    <p:sldId id="949" r:id="rId10"/>
    <p:sldId id="950" r:id="rId11"/>
    <p:sldId id="951" r:id="rId12"/>
    <p:sldId id="952" r:id="rId13"/>
    <p:sldId id="959" r:id="rId14"/>
    <p:sldId id="960" r:id="rId15"/>
    <p:sldId id="961" r:id="rId16"/>
    <p:sldId id="962" r:id="rId17"/>
    <p:sldId id="963" r:id="rId18"/>
    <p:sldId id="964" r:id="rId19"/>
    <p:sldId id="768" r:id="rId20"/>
    <p:sldId id="936" r:id="rId21"/>
    <p:sldId id="856" r:id="rId22"/>
    <p:sldId id="920" r:id="rId23"/>
    <p:sldId id="918" r:id="rId24"/>
    <p:sldId id="857" r:id="rId25"/>
    <p:sldId id="853" r:id="rId26"/>
    <p:sldId id="965" r:id="rId27"/>
    <p:sldId id="858" r:id="rId28"/>
    <p:sldId id="859" r:id="rId29"/>
    <p:sldId id="870" r:id="rId30"/>
    <p:sldId id="861" r:id="rId31"/>
    <p:sldId id="862" r:id="rId32"/>
    <p:sldId id="863" r:id="rId33"/>
    <p:sldId id="855" r:id="rId34"/>
    <p:sldId id="753" r:id="rId35"/>
    <p:sldId id="754" r:id="rId36"/>
    <p:sldId id="854" r:id="rId37"/>
    <p:sldId id="904" r:id="rId38"/>
    <p:sldId id="902" r:id="rId39"/>
    <p:sldId id="933" r:id="rId40"/>
    <p:sldId id="934" r:id="rId41"/>
    <p:sldId id="928" r:id="rId42"/>
    <p:sldId id="906" r:id="rId43"/>
    <p:sldId id="907" r:id="rId44"/>
    <p:sldId id="908" r:id="rId45"/>
    <p:sldId id="967" r:id="rId46"/>
    <p:sldId id="909" r:id="rId47"/>
    <p:sldId id="910" r:id="rId48"/>
    <p:sldId id="911" r:id="rId49"/>
    <p:sldId id="913" r:id="rId50"/>
    <p:sldId id="914" r:id="rId51"/>
    <p:sldId id="916" r:id="rId52"/>
    <p:sldId id="917" r:id="rId53"/>
    <p:sldId id="921" r:id="rId54"/>
    <p:sldId id="942" r:id="rId55"/>
    <p:sldId id="922" r:id="rId56"/>
    <p:sldId id="864" r:id="rId57"/>
    <p:sldId id="873" r:id="rId58"/>
    <p:sldId id="927" r:id="rId59"/>
    <p:sldId id="773" r:id="rId60"/>
    <p:sldId id="809" r:id="rId61"/>
    <p:sldId id="810" r:id="rId62"/>
    <p:sldId id="811" r:id="rId63"/>
    <p:sldId id="812" r:id="rId64"/>
    <p:sldId id="813" r:id="rId65"/>
    <p:sldId id="814" r:id="rId66"/>
    <p:sldId id="815" r:id="rId67"/>
    <p:sldId id="816" r:id="rId68"/>
    <p:sldId id="817" r:id="rId69"/>
    <p:sldId id="937" r:id="rId70"/>
    <p:sldId id="938" r:id="rId71"/>
    <p:sldId id="939" r:id="rId72"/>
    <p:sldId id="940" r:id="rId73"/>
    <p:sldId id="941" r:id="rId74"/>
    <p:sldId id="883" r:id="rId75"/>
    <p:sldId id="931" r:id="rId76"/>
    <p:sldId id="935" r:id="rId77"/>
    <p:sldId id="924" r:id="rId78"/>
    <p:sldId id="925" r:id="rId79"/>
    <p:sldId id="926" r:id="rId80"/>
    <p:sldId id="884" r:id="rId81"/>
    <p:sldId id="885" r:id="rId82"/>
    <p:sldId id="886" r:id="rId83"/>
    <p:sldId id="887" r:id="rId84"/>
    <p:sldId id="888" r:id="rId85"/>
    <p:sldId id="889" r:id="rId86"/>
    <p:sldId id="890" r:id="rId87"/>
    <p:sldId id="891" r:id="rId88"/>
    <p:sldId id="892" r:id="rId89"/>
    <p:sldId id="893" r:id="rId90"/>
    <p:sldId id="894" r:id="rId91"/>
    <p:sldId id="895" r:id="rId92"/>
    <p:sldId id="896" r:id="rId93"/>
    <p:sldId id="897" r:id="rId94"/>
    <p:sldId id="932" r:id="rId95"/>
    <p:sldId id="966" r:id="rId96"/>
    <p:sldId id="334" r:id="rId97"/>
  </p:sldIdLst>
  <p:sldSz cx="9144000" cy="5143500" type="screen16x9"/>
  <p:notesSz cx="6797675" cy="9928225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5D8F"/>
    <a:srgbClr val="3D85C1"/>
    <a:srgbClr val="6699FF"/>
    <a:srgbClr val="97BCDA"/>
    <a:srgbClr val="99CCFF"/>
    <a:srgbClr val="EDF4F9"/>
    <a:srgbClr val="D9EAFF"/>
    <a:srgbClr val="B6D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08" autoAdjust="0"/>
    <p:restoredTop sz="78883" autoAdjust="0"/>
  </p:normalViewPr>
  <p:slideViewPr>
    <p:cSldViewPr snapToGrid="0">
      <p:cViewPr>
        <p:scale>
          <a:sx n="66" d="100"/>
          <a:sy n="66" d="100"/>
        </p:scale>
        <p:origin x="1290" y="954"/>
      </p:cViewPr>
      <p:guideLst/>
    </p:cSldViewPr>
  </p:slideViewPr>
  <p:outlineViewPr>
    <p:cViewPr>
      <p:scale>
        <a:sx n="33" d="100"/>
        <a:sy n="33" d="100"/>
      </p:scale>
      <p:origin x="0" y="-3529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325"/>
    </p:cViewPr>
  </p:sorterViewPr>
  <p:notesViewPr>
    <p:cSldViewPr snapToGrid="0">
      <p:cViewPr varScale="1">
        <p:scale>
          <a:sx n="73" d="100"/>
          <a:sy n="73" d="100"/>
        </p:scale>
        <p:origin x="40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D93B8-FE0D-46DA-96E0-96F3B06EA8DD}" type="datetimeFigureOut">
              <a:rPr lang="en-GB" smtClean="0"/>
              <a:t>04/12/2018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67DE1-79B8-4311-AEC8-0274F699918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228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0167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sz="1200" b="0" noProof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9525" y="460375"/>
            <a:ext cx="4192588" cy="2359025"/>
          </a:xfrm>
        </p:spPr>
      </p:sp>
    </p:spTree>
    <p:extLst>
      <p:ext uri="{BB962C8B-B14F-4D97-AF65-F5344CB8AC3E}">
        <p14:creationId xmlns:p14="http://schemas.microsoft.com/office/powerpoint/2010/main" val="1655459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5922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5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628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4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32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08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36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58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00100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22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86083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1857200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11369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07740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34596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859272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79844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145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7117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816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6703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845880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155576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5787318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0945020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372488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423656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125439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94758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317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40093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7277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8840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77697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2391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26467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60324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2853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0261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62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44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3481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2148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06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buFont typeface="Lato"/>
              <a:defRPr sz="3000" b="0">
                <a:latin typeface="Brandon Grotesque Medium" panose="020B0603020203060202" pitchFamily="34" charset="0"/>
                <a:ea typeface="Brandon Grotesque Medium" panose="020B0603020203060202" pitchFamily="34" charset="0"/>
                <a:cs typeface="Brandon Grotesque Medium" panose="020B0603020203060202" pitchFamily="34" charset="0"/>
                <a:sym typeface="Lato"/>
              </a:defRPr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SzPct val="100000"/>
              <a:buFont typeface="Lato"/>
              <a:buNone/>
              <a:defRPr sz="1800">
                <a:solidFill>
                  <a:schemeClr val="dk2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Lato"/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-73743" y="-68706"/>
            <a:ext cx="9374153" cy="1097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7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326568" y="1145406"/>
            <a:ext cx="8229600" cy="356242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1200"/>
              </a:spcBef>
              <a:spcAft>
                <a:spcPts val="600"/>
              </a:spcAft>
              <a:buSzPct val="100000"/>
              <a:buFont typeface="Hind"/>
              <a:buChar char="‐"/>
              <a:defRPr sz="200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defRPr>
            </a:lvl1pPr>
            <a:lvl2pPr>
              <a:spcBef>
                <a:spcPts val="400"/>
              </a:spcBef>
              <a:spcAft>
                <a:spcPts val="0"/>
              </a:spcAft>
              <a:buSzPct val="100000"/>
              <a:buFont typeface="Hind"/>
              <a:buChar char="‐"/>
              <a:defRPr sz="1800"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defRPr>
            </a:lvl2pPr>
            <a:lvl3pPr>
              <a:spcBef>
                <a:spcPts val="0"/>
              </a:spcBef>
              <a:buSzPct val="100000"/>
              <a:buChar char="●"/>
              <a:defRPr sz="1800"/>
            </a:lvl3pPr>
            <a:lvl4pPr>
              <a:spcBef>
                <a:spcPts val="0"/>
              </a:spcBef>
              <a:buChar char="○"/>
              <a:defRPr/>
            </a:lvl4pPr>
            <a:lvl5pPr>
              <a:spcBef>
                <a:spcPts val="0"/>
              </a:spcBef>
              <a:buChar char="◆"/>
              <a:defRPr/>
            </a:lvl5pPr>
            <a:lvl6pPr>
              <a:spcBef>
                <a:spcPts val="0"/>
              </a:spcBef>
              <a:buChar char="●"/>
              <a:defRPr/>
            </a:lvl6pPr>
            <a:lvl7pPr>
              <a:spcBef>
                <a:spcPts val="0"/>
              </a:spcBef>
              <a:buChar char="○"/>
              <a:defRPr/>
            </a:lvl7pPr>
            <a:lvl8pPr>
              <a:spcBef>
                <a:spcPts val="0"/>
              </a:spcBef>
              <a:buChar char="◆"/>
              <a:defRPr/>
            </a:lvl8pPr>
            <a:lvl9pPr>
              <a:spcBef>
                <a:spcPts val="0"/>
              </a:spcBef>
              <a:buChar char="●"/>
              <a:defRPr/>
            </a:lvl9pPr>
          </a:lstStyle>
          <a:p>
            <a:pPr lvl="0"/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189" y="-272503"/>
            <a:ext cx="8229600" cy="815179"/>
          </a:xfrm>
        </p:spPr>
        <p:txBody>
          <a:bodyPr rIns="90000" bIns="0" anchor="b"/>
          <a:lstStyle>
            <a:lvl1pPr>
              <a:defRPr sz="28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8" name="Shape 14"/>
          <p:cNvSpPr txBox="1">
            <a:spLocks noGrp="1"/>
          </p:cNvSpPr>
          <p:nvPr>
            <p:ph type="body" idx="13" hasCustomPrompt="1"/>
          </p:nvPr>
        </p:nvSpPr>
        <p:spPr>
          <a:xfrm>
            <a:off x="601540" y="533036"/>
            <a:ext cx="8229600" cy="464542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1200"/>
              </a:spcBef>
              <a:spcAft>
                <a:spcPts val="600"/>
              </a:spcAft>
              <a:buSzPct val="100000"/>
              <a:buFont typeface="Hind"/>
              <a:buNone/>
              <a:defRPr sz="2200">
                <a:solidFill>
                  <a:schemeClr val="bg1"/>
                </a:solidFill>
                <a:latin typeface="+mn-lt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defRPr>
            </a:lvl1pPr>
            <a:lvl2pPr>
              <a:spcBef>
                <a:spcPts val="400"/>
              </a:spcBef>
              <a:spcAft>
                <a:spcPts val="0"/>
              </a:spcAft>
              <a:buSzPct val="100000"/>
              <a:buFont typeface="Hind"/>
              <a:buChar char="‐"/>
              <a:defRPr sz="1800"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defRPr>
            </a:lvl2pPr>
            <a:lvl3pPr>
              <a:spcBef>
                <a:spcPts val="0"/>
              </a:spcBef>
              <a:buSzPct val="100000"/>
              <a:buChar char="●"/>
              <a:defRPr sz="1800"/>
            </a:lvl3pPr>
            <a:lvl4pPr>
              <a:spcBef>
                <a:spcPts val="0"/>
              </a:spcBef>
              <a:buChar char="○"/>
              <a:defRPr/>
            </a:lvl4pPr>
            <a:lvl5pPr>
              <a:spcBef>
                <a:spcPts val="0"/>
              </a:spcBef>
              <a:buChar char="◆"/>
              <a:defRPr/>
            </a:lvl5pPr>
            <a:lvl6pPr>
              <a:spcBef>
                <a:spcPts val="0"/>
              </a:spcBef>
              <a:buChar char="●"/>
              <a:defRPr/>
            </a:lvl6pPr>
            <a:lvl7pPr>
              <a:spcBef>
                <a:spcPts val="0"/>
              </a:spcBef>
              <a:buChar char="○"/>
              <a:defRPr/>
            </a:lvl7pPr>
            <a:lvl8pPr>
              <a:spcBef>
                <a:spcPts val="0"/>
              </a:spcBef>
              <a:buChar char="◆"/>
              <a:defRPr/>
            </a:lvl8pPr>
            <a:lvl9pPr>
              <a:spcBef>
                <a:spcPts val="0"/>
              </a:spcBef>
              <a:buChar char="●"/>
              <a:defRPr/>
            </a:lvl9pPr>
          </a:lstStyle>
          <a:p>
            <a:pPr lvl="0"/>
            <a:r>
              <a:rPr lang="de-DE" dirty="0" smtClean="0"/>
              <a:t>Titel2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1" y="146005"/>
            <a:ext cx="1284349" cy="639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 rot="21204004">
            <a:off x="-334450" y="-725480"/>
            <a:ext cx="10045667" cy="656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"/>
                </a:schemeClr>
              </a:gs>
              <a:gs pos="69000">
                <a:srgbClr val="BFD7EB"/>
              </a:gs>
              <a:gs pos="83000">
                <a:srgbClr val="C9DEEF"/>
              </a:gs>
              <a:gs pos="98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13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GB" sz="1300">
                <a:solidFill>
                  <a:schemeClr val="dk1"/>
                </a:solidFill>
              </a:rPr>
              <a:t>‹Nr.›</a:t>
            </a:fld>
            <a:endParaRPr lang="en-GB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3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2400" b="0" i="0" u="none" strike="noStrike" cap="none" baseline="0">
          <a:solidFill>
            <a:srgbClr val="000000"/>
          </a:solidFill>
          <a:latin typeface="Brandon Grotesque Regular" panose="020B0503020203060202" pitchFamily="34" charset="0"/>
          <a:ea typeface="Brandon Grotesque Regular" panose="020B0503020203060202" pitchFamily="34" charset="0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2400" b="0" i="0" u="none" strike="noStrike" cap="none" baseline="0">
          <a:solidFill>
            <a:srgbClr val="000000"/>
          </a:solidFill>
          <a:latin typeface="Palatino Linotype" panose="02040502050505030304" pitchFamily="18" charset="0"/>
          <a:ea typeface="Palatino Linotype" panose="02040502050505030304" pitchFamily="18" charset="0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ssicografia.it/" TargetMode="External"/><Relationship Id="rId3" Type="http://schemas.openxmlformats.org/officeDocument/2006/relationships/hyperlink" Target="http://oracc.museum.upenn.edu/dcclt/index.html" TargetMode="External"/><Relationship Id="rId7" Type="http://schemas.openxmlformats.org/officeDocument/2006/relationships/hyperlink" Target="file:///C:\ch_data\_events\2017_01_09__paris\materials\Chinese%20Text%20Project%20Dictionary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ch_data\_events\2017_01_09__paris\materials\Chinese%20Text%20Project.htm" TargetMode="External"/><Relationship Id="rId5" Type="http://schemas.openxmlformats.org/officeDocument/2006/relationships/hyperlink" Target="http://ctext.org/er-ya" TargetMode="External"/><Relationship Id="rId4" Type="http://schemas.openxmlformats.org/officeDocument/2006/relationships/hyperlink" Target="https://archive.org/details/nighantuniruktao00yaskuof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nskrit-lexicon.uni-koeln.d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sal.uchicago.edu/dictionarie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yndalearchive.com/TABS/index.htm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oerterbuchnetz.de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cdh.oeaw.ac.at/vidi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cdh.oeaw.ac.at/vidi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cdh.oeaw.ac.at/vid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cdh.oeaw.ac.at/vidi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acdh.oeaw.ac.at/vidi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acdh.oeaw.ac.at/vidi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acdh.oeaw.ac.at/vid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acdh.oeaw.ac.at/vidi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cdh.oeaw.ac.at/vidi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cdh.oeaw.ac.at/vidi" TargetMode="External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cdh.oeaw.ac.at/vidi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2"/>
          <p:cNvSpPr/>
          <p:nvPr/>
        </p:nvSpPr>
        <p:spPr>
          <a:xfrm rot="4819166">
            <a:off x="-3300708" y="322120"/>
            <a:ext cx="6699095" cy="6635782"/>
          </a:xfrm>
          <a:prstGeom prst="ellipse">
            <a:avLst/>
          </a:prstGeom>
          <a:gradFill flip="none" rotWithShape="1">
            <a:gsLst>
              <a:gs pos="89000">
                <a:schemeClr val="accent1">
                  <a:lumMod val="0"/>
                  <a:lumOff val="100000"/>
                </a:schemeClr>
              </a:gs>
              <a:gs pos="85000">
                <a:schemeClr val="accent1">
                  <a:lumMod val="0"/>
                  <a:lumOff val="100000"/>
                </a:schemeClr>
              </a:gs>
              <a:gs pos="2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Ellipse 2"/>
          <p:cNvSpPr/>
          <p:nvPr/>
        </p:nvSpPr>
        <p:spPr>
          <a:xfrm rot="4819166">
            <a:off x="-3446029" y="389456"/>
            <a:ext cx="6699095" cy="6635782"/>
          </a:xfrm>
          <a:prstGeom prst="ellipse">
            <a:avLst/>
          </a:prstGeom>
          <a:gradFill flip="none" rotWithShape="1">
            <a:gsLst>
              <a:gs pos="89000">
                <a:schemeClr val="accent1">
                  <a:lumMod val="0"/>
                  <a:lumOff val="100000"/>
                </a:schemeClr>
              </a:gs>
              <a:gs pos="85000">
                <a:schemeClr val="accent1">
                  <a:lumMod val="0"/>
                  <a:lumOff val="100000"/>
                </a:schemeClr>
              </a:gs>
              <a:gs pos="2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Ellipse 2"/>
          <p:cNvSpPr/>
          <p:nvPr/>
        </p:nvSpPr>
        <p:spPr>
          <a:xfrm rot="4819166">
            <a:off x="-3591343" y="478058"/>
            <a:ext cx="6699095" cy="6635782"/>
          </a:xfrm>
          <a:prstGeom prst="ellipse">
            <a:avLst/>
          </a:prstGeom>
          <a:gradFill flip="none" rotWithShape="1">
            <a:gsLst>
              <a:gs pos="89000">
                <a:schemeClr val="accent1">
                  <a:lumMod val="0"/>
                  <a:lumOff val="100000"/>
                </a:schemeClr>
              </a:gs>
              <a:gs pos="85000">
                <a:schemeClr val="accent1">
                  <a:lumMod val="0"/>
                  <a:lumOff val="100000"/>
                </a:schemeClr>
              </a:gs>
              <a:gs pos="2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1285291" y="-59305"/>
            <a:ext cx="9876812" cy="21536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Brandon Grotesque Regular" panose="020B0503020203060202" pitchFamily="34" charset="0"/>
                <a:ea typeface="Brandon Grotesque Regular" panose="020B0503020203060202" pitchFamily="34" charset="0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                     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he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VICAV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Dictionaries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Brandon Grotesque Regular" panose="020B0503020203060202"/>
            </a:endParaRPr>
          </a:p>
        </p:txBody>
      </p:sp>
      <p:sp>
        <p:nvSpPr>
          <p:cNvPr id="3" name="Ellipse 2"/>
          <p:cNvSpPr/>
          <p:nvPr/>
        </p:nvSpPr>
        <p:spPr>
          <a:xfrm rot="4819166">
            <a:off x="-3731374" y="559500"/>
            <a:ext cx="6699095" cy="6635782"/>
          </a:xfrm>
          <a:prstGeom prst="ellipse">
            <a:avLst/>
          </a:prstGeom>
          <a:gradFill flip="none" rotWithShape="1">
            <a:gsLst>
              <a:gs pos="89000">
                <a:schemeClr val="accent1">
                  <a:lumMod val="0"/>
                  <a:lumOff val="100000"/>
                </a:schemeClr>
              </a:gs>
              <a:gs pos="85000">
                <a:schemeClr val="accent1">
                  <a:lumMod val="0"/>
                  <a:lumOff val="100000"/>
                </a:schemeClr>
              </a:gs>
              <a:gs pos="2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hteck 1"/>
          <p:cNvSpPr/>
          <p:nvPr/>
        </p:nvSpPr>
        <p:spPr>
          <a:xfrm>
            <a:off x="2850233" y="2649147"/>
            <a:ext cx="786871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>
              <a:buClr>
                <a:srgbClr val="000000"/>
              </a:buClr>
              <a:buSzPct val="61111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Karlheinz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Mörth</a:t>
            </a:r>
          </a:p>
          <a:p>
            <a:pPr marL="274638">
              <a:buClr>
                <a:srgbClr val="000000"/>
              </a:buClr>
              <a:buSzPct val="61111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 Austrian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Centre for Digital Humanities</a:t>
            </a:r>
          </a:p>
          <a:p>
            <a:pPr marL="182563">
              <a:buClr>
                <a:srgbClr val="000000"/>
              </a:buClr>
              <a:buSzPct val="61111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   Austrian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Academy of Sciences</a:t>
            </a:r>
          </a:p>
          <a:p>
            <a:pPr>
              <a:buClr>
                <a:srgbClr val="000000"/>
              </a:buClr>
              <a:buSzPct val="61111"/>
            </a:pPr>
            <a:endParaRPr lang="en-GB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182563">
              <a:buClr>
                <a:srgbClr val="000000"/>
              </a:buClr>
              <a:buSzPct val="61111"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     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Lexical Data Masterclass 2018,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Berlin, 4.12.2018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Shape 32"/>
          <p:cNvSpPr txBox="1">
            <a:spLocks/>
          </p:cNvSpPr>
          <p:nvPr/>
        </p:nvSpPr>
        <p:spPr>
          <a:xfrm>
            <a:off x="3109904" y="1941109"/>
            <a:ext cx="6289285" cy="7994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Working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on a Virtual Research Environment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Brandon Grotesque Regular" panose="020B0503020203060202"/>
              <a:ea typeface="Brandon Grotesque Regular" panose="020B0503020203060202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3" y="4089224"/>
            <a:ext cx="2025483" cy="877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30" y="4007743"/>
            <a:ext cx="2094017" cy="10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4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24" y="1269879"/>
            <a:ext cx="1596697" cy="252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01541" y="1237903"/>
            <a:ext cx="4807804" cy="449993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GB" sz="1400"/>
              <a:t>Trésor de la langue Française (Jean Nicot; 1606</a:t>
            </a:r>
            <a:r>
              <a:rPr lang="en-GB" sz="1400" smtClean="0"/>
              <a:t>)</a:t>
            </a:r>
            <a:endParaRPr lang="en-GB" sz="1400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28016" y="45720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114300" y="4469130"/>
            <a:ext cx="773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1800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8016" y="425196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6350" y="41529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8016" y="393192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8539" y="2230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8016" y="361188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28016" y="329184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28016" y="29718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28016" y="265176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28016" y="233172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28016" y="201168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28016" y="169164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28016" y="137160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-114300" y="1265199"/>
            <a:ext cx="78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829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5115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194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28702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539" y="255424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239" y="19128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239" y="1595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931" y="1475665"/>
            <a:ext cx="614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GB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Vocabolario </a:t>
            </a:r>
            <a:r>
              <a:rPr lang="en-GB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della lingua italiana (Agnolo Monosini; 1612)</a:t>
            </a:r>
          </a:p>
        </p:txBody>
      </p:sp>
      <p:sp>
        <p:nvSpPr>
          <p:cNvPr id="3" name="Rectangle 2"/>
          <p:cNvSpPr/>
          <p:nvPr/>
        </p:nvSpPr>
        <p:spPr>
          <a:xfrm>
            <a:off x="629506" y="4215140"/>
            <a:ext cx="8062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100000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Grammatisch-kritisches Wörterbuch der Hochdeutschen </a:t>
            </a:r>
            <a:r>
              <a:rPr lang="en-GB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Mundart</a:t>
            </a:r>
          </a:p>
          <a:p>
            <a:pPr>
              <a:buClr>
                <a:schemeClr val="dk1"/>
              </a:buClr>
              <a:buSzPct val="100000"/>
            </a:pPr>
            <a:r>
              <a:rPr lang="en-GB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      (</a:t>
            </a:r>
            <a:r>
              <a:rPr lang="en-GB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Johann Christoph Adelung; 1781)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9506" y="3634660"/>
            <a:ext cx="6015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Dictionary of the English Language (Samuel Johnson; 1755)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61524" y="3663432"/>
            <a:ext cx="228620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rgbClr val="002060"/>
                </a:solidFill>
              </a:rPr>
              <a:t>www.lessicografia.it/pagina.jsp?ediz=1&amp;vol=1&amp;pag=1&amp;tipo=1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18125" y="3033778"/>
            <a:ext cx="164339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rgbClr val="002060"/>
                </a:solidFill>
              </a:rPr>
              <a:t>http://gallica.bnf.fr/ark:/12148/bpt6k50808z</a:t>
            </a:r>
            <a:endParaRPr lang="en-US" sz="6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gallica.bnf.fr/ark:/12148/bpt6k50808z/f1.high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45" y="1145406"/>
            <a:ext cx="1387632" cy="19174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772710" y="4068713"/>
            <a:ext cx="20104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rgbClr val="002060"/>
                </a:solidFill>
              </a:rPr>
              <a:t>https://archive.org/details/nighantuniruktao00yaskuoft</a:t>
            </a:r>
            <a:endParaRPr lang="en-US" sz="600" dirty="0">
              <a:solidFill>
                <a:srgbClr val="002060"/>
              </a:solidFill>
            </a:endParaRPr>
          </a:p>
        </p:txBody>
      </p:sp>
      <p:pic>
        <p:nvPicPr>
          <p:cNvPr id="36" name="Picture 2" descr="Image result for Dictionary of the English Language  John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20" y="1747182"/>
            <a:ext cx="3044825" cy="234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Adelung Wörterbu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915" y="2310117"/>
            <a:ext cx="1767991" cy="24333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772710" y="4710488"/>
            <a:ext cx="22509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rgbClr val="002060"/>
                </a:solidFill>
              </a:rPr>
              <a:t>http://www.zeno.org/Adelung-1793/K/adelung-1793-00-0000</a:t>
            </a:r>
            <a:endParaRPr lang="en-US" sz="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28016" y="45720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114300" y="4469130"/>
            <a:ext cx="773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1800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8016" y="425196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6350" y="41529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8016" y="393192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8539" y="2230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8016" y="361188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28016" y="329184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28016" y="29718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28016" y="265176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28016" y="233172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28016" y="201168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28016" y="169164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28016" y="137160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-114300" y="1265199"/>
            <a:ext cx="78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829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5115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194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28702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539" y="255424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239" y="19128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239" y="1595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5691" y="297637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Kangxi zidian (1716)</a:t>
            </a:r>
            <a:endParaRPr lang="en-US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</a:endParaRPr>
          </a:p>
        </p:txBody>
      </p:sp>
      <p:pic>
        <p:nvPicPr>
          <p:cNvPr id="1026" name="Picture 2" descr="Image result for erya dictio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64" y="1265200"/>
            <a:ext cx="5572125" cy="348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082540" y="4746129"/>
            <a:ext cx="33716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accent1">
                    <a:lumMod val="75000"/>
                  </a:schemeClr>
                </a:solidFill>
              </a:rPr>
              <a:t>https://commons.wikimedia.org/wiki/File:Kangxi_Dictionary_1827.JPG</a:t>
            </a: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28016" y="45720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114300" y="4469130"/>
            <a:ext cx="773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1800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8016" y="425196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6350" y="41529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8016" y="393192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8539" y="2230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8016" y="361188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28016" y="329184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28016" y="29718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28016" y="265176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28016" y="233172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28016" y="201168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28016" y="169164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28016" y="137160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-114300" y="1265199"/>
            <a:ext cx="78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829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5115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194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28702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539" y="255424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239" y="19128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239" y="1595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5691" y="297637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Kangxi zidian (1716)</a:t>
            </a:r>
            <a:endParaRPr lang="en-US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</a:endParaRPr>
          </a:p>
        </p:txBody>
      </p:sp>
      <p:pic>
        <p:nvPicPr>
          <p:cNvPr id="1026" name="Picture 2" descr="Image result for erya dictio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64" y="1265200"/>
            <a:ext cx="5572125" cy="348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760967" y="4746129"/>
            <a:ext cx="46932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1">
                    <a:lumMod val="75000"/>
                  </a:schemeClr>
                </a:solidFill>
              </a:rPr>
              <a:t>https://en.wikipedia.org/wiki/Kangxi_Dictionary#/</a:t>
            </a:r>
            <a:r>
              <a:rPr lang="en-US" sz="800" dirty="0" smtClean="0">
                <a:solidFill>
                  <a:schemeClr val="accent1">
                    <a:lumMod val="75000"/>
                  </a:schemeClr>
                </a:solidFill>
              </a:rPr>
              <a:t>media/File:K%27ang_Hsi_Dictionary.jpg</a:t>
            </a: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65" y="1276114"/>
            <a:ext cx="2601698" cy="347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7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56464" y="1348214"/>
            <a:ext cx="7899703" cy="3359615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GB" smtClean="0"/>
              <a:t>Digital methods, data, tools</a:t>
            </a:r>
          </a:p>
          <a:p>
            <a:pPr>
              <a:spcBef>
                <a:spcPts val="0"/>
              </a:spcBef>
              <a:buNone/>
            </a:pPr>
            <a:endParaRPr lang="en-GB" smtClean="0"/>
          </a:p>
          <a:p>
            <a:pPr>
              <a:spcBef>
                <a:spcPts val="0"/>
              </a:spcBef>
              <a:buNone/>
            </a:pPr>
            <a:r>
              <a:rPr lang="en-GB" smtClean="0"/>
              <a:t>Data </a:t>
            </a:r>
            <a:r>
              <a:rPr lang="en-GB"/>
              <a:t>acquisition and representation of lexical knowledge </a:t>
            </a:r>
            <a:endParaRPr lang="en-GB" smtClean="0"/>
          </a:p>
          <a:p>
            <a:pPr>
              <a:spcBef>
                <a:spcPts val="0"/>
              </a:spcBef>
              <a:buNone/>
            </a:pPr>
            <a:r>
              <a:rPr lang="en-GB" smtClean="0"/>
              <a:t>Production and publication</a:t>
            </a:r>
          </a:p>
          <a:p>
            <a:pPr>
              <a:spcBef>
                <a:spcPts val="0"/>
              </a:spcBef>
              <a:buNone/>
            </a:pPr>
            <a:r>
              <a:rPr lang="en-GB"/>
              <a:t>Born-digital dictionaries</a:t>
            </a:r>
          </a:p>
          <a:p>
            <a:pPr>
              <a:spcBef>
                <a:spcPts val="0"/>
              </a:spcBef>
              <a:buNone/>
            </a:pPr>
            <a:endParaRPr lang="en-GB" smtClean="0"/>
          </a:p>
          <a:p>
            <a:pPr>
              <a:spcBef>
                <a:spcPts val="0"/>
              </a:spcBef>
              <a:buNone/>
            </a:pPr>
            <a:r>
              <a:rPr lang="en-GB" smtClean="0"/>
              <a:t>Introspection </a:t>
            </a:r>
            <a:r>
              <a:rPr lang="en-GB"/>
              <a:t>and </a:t>
            </a:r>
            <a:r>
              <a:rPr lang="en-GB" smtClean="0"/>
              <a:t>interviews </a:t>
            </a:r>
            <a:r>
              <a:rPr lang="en-GB" smtClean="0">
                <a:sym typeface="Wingdings" panose="05000000000000000000" pitchFamily="2" charset="2"/>
              </a:rPr>
              <a:t> empirical methods</a:t>
            </a:r>
          </a:p>
          <a:p>
            <a:pPr>
              <a:buNone/>
            </a:pPr>
            <a:endParaRPr lang="en-GB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eLexicography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0783" y="400526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457199" y="3897274"/>
            <a:ext cx="1113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2010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0783" y="309067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6714" y="2998749"/>
            <a:ext cx="55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2005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783" y="217627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16714" y="2071649"/>
            <a:ext cx="55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2000</a:t>
            </a:r>
            <a:endParaRPr lang="en-GB" sz="1200">
              <a:solidFill>
                <a:srgbClr val="3D85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smtClean="0"/>
              <a:t>Digital </a:t>
            </a:r>
            <a:r>
              <a:rPr lang="en-US"/>
              <a:t>Corpus of Cuneiform Lexical Texts</a:t>
            </a:r>
          </a:p>
          <a:p>
            <a:pPr>
              <a:spcBef>
                <a:spcPts val="0"/>
              </a:spcBef>
              <a:buNone/>
            </a:pPr>
            <a:r>
              <a:rPr lang="en-US" smtClean="0"/>
              <a:t>                (</a:t>
            </a:r>
            <a:r>
              <a:rPr lang="en-US" smtClean="0">
                <a:hlinkClick r:id="rId3"/>
              </a:rPr>
              <a:t>http</a:t>
            </a:r>
            <a:r>
              <a:rPr lang="en-US">
                <a:hlinkClick r:id="rId3"/>
              </a:rPr>
              <a:t>://</a:t>
            </a:r>
            <a:r>
              <a:rPr lang="en-US" smtClean="0">
                <a:hlinkClick r:id="rId3"/>
              </a:rPr>
              <a:t>oracc.museum.upenn.edu/dcclt/index.html</a:t>
            </a:r>
            <a:r>
              <a:rPr lang="en-US" smtClean="0"/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en-US" smtClean="0"/>
              <a:t>Internet Archive</a:t>
            </a:r>
            <a:endParaRPr lang="en-US" smtClean="0">
              <a:hlinkClick r:id="rId4"/>
            </a:endParaRPr>
          </a:p>
          <a:p>
            <a:pPr>
              <a:spcBef>
                <a:spcPts val="0"/>
              </a:spcBef>
              <a:buNone/>
            </a:pPr>
            <a:r>
              <a:rPr lang="en-US" smtClean="0"/>
              <a:t>                (</a:t>
            </a:r>
            <a:r>
              <a:rPr lang="en-US" smtClean="0">
                <a:hlinkClick r:id="rId4"/>
              </a:rPr>
              <a:t>https</a:t>
            </a:r>
            <a:r>
              <a:rPr lang="en-US">
                <a:hlinkClick r:id="rId4"/>
              </a:rPr>
              <a:t>://</a:t>
            </a:r>
            <a:r>
              <a:rPr lang="en-US" smtClean="0">
                <a:hlinkClick r:id="rId4"/>
              </a:rPr>
              <a:t>archive.org/details/nighantuniruktao00yaskuoft</a:t>
            </a:r>
            <a:r>
              <a:rPr lang="en-US" smtClean="0"/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en-US"/>
              <a:t>Chinese Text </a:t>
            </a:r>
            <a:r>
              <a:rPr lang="en-US" smtClean="0"/>
              <a:t>Project (</a:t>
            </a:r>
            <a:r>
              <a:rPr lang="en-US" smtClean="0">
                <a:hlinkClick r:id="rId5"/>
              </a:rPr>
              <a:t>http</a:t>
            </a:r>
            <a:r>
              <a:rPr lang="en-US">
                <a:hlinkClick r:id="rId5"/>
              </a:rPr>
              <a:t>://</a:t>
            </a:r>
            <a:r>
              <a:rPr lang="en-US" smtClean="0">
                <a:hlinkClick r:id="rId6" action="ppaction://hlinkfile"/>
              </a:rPr>
              <a:t>ctext.</a:t>
            </a:r>
            <a:r>
              <a:rPr lang="en-US" smtClean="0">
                <a:hlinkClick r:id="rId7" action="ppaction://hlinkfile"/>
              </a:rPr>
              <a:t>org/er-ya</a:t>
            </a:r>
            <a:r>
              <a:rPr lang="en-US" smtClean="0"/>
              <a:t>)</a:t>
            </a:r>
          </a:p>
          <a:p>
            <a:pPr>
              <a:spcBef>
                <a:spcPts val="0"/>
              </a:spcBef>
              <a:buNone/>
            </a:pPr>
            <a:endParaRPr lang="en-US"/>
          </a:p>
          <a:p>
            <a:pPr>
              <a:spcBef>
                <a:spcPts val="0"/>
              </a:spcBef>
              <a:buNone/>
            </a:pPr>
            <a:r>
              <a:rPr lang="en-US" smtClean="0"/>
              <a:t>Lessicografia della Crusca in Rete (</a:t>
            </a:r>
            <a:r>
              <a:rPr lang="en-US" smtClean="0">
                <a:hlinkClick r:id="rId8"/>
              </a:rPr>
              <a:t>www.lessicografia.it</a:t>
            </a:r>
            <a:r>
              <a:rPr lang="en-US" smtClean="0"/>
              <a:t>)</a:t>
            </a:r>
            <a:endParaRPr lang="en-US"/>
          </a:p>
          <a:p>
            <a:pPr>
              <a:spcBef>
                <a:spcPts val="0"/>
              </a:spcBef>
              <a:buNone/>
            </a:pPr>
            <a:endParaRPr lang="en-US"/>
          </a:p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eLexicography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8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013" indent="-227013">
              <a:spcBef>
                <a:spcPts val="0"/>
              </a:spcBef>
              <a:buNone/>
            </a:pPr>
            <a:r>
              <a:rPr lang="en-US"/>
              <a:t>Cologne Digital Sanskrit Dictionaries</a:t>
            </a:r>
          </a:p>
          <a:p>
            <a:pPr marL="285750">
              <a:spcBef>
                <a:spcPts val="0"/>
              </a:spcBef>
              <a:buNone/>
            </a:pPr>
            <a:r>
              <a:rPr lang="en-US"/>
              <a:t>(</a:t>
            </a:r>
            <a:r>
              <a:rPr lang="en-US">
                <a:hlinkClick r:id="rId3"/>
              </a:rPr>
              <a:t>http://www.sanskrit-lexicon.uni-koeln.de/</a:t>
            </a:r>
            <a:r>
              <a:rPr lang="en-US"/>
              <a:t>)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eLexicography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86" t="10648" r="11798" b="3928"/>
          <a:stretch/>
        </p:blipFill>
        <p:spPr>
          <a:xfrm>
            <a:off x="5226050" y="1348215"/>
            <a:ext cx="3765550" cy="35814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0760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013" indent="-227013">
              <a:spcBef>
                <a:spcPts val="0"/>
              </a:spcBef>
              <a:buNone/>
            </a:pPr>
            <a:r>
              <a:rPr lang="en-US"/>
              <a:t>Digital Dictionaries of South Asia</a:t>
            </a:r>
          </a:p>
          <a:p>
            <a:pPr marL="285750">
              <a:spcBef>
                <a:spcPts val="0"/>
              </a:spcBef>
              <a:buNone/>
              <a:tabLst>
                <a:tab pos="285750" algn="l"/>
              </a:tabLst>
            </a:pPr>
            <a:r>
              <a:rPr lang="en-US"/>
              <a:t>(</a:t>
            </a:r>
            <a:r>
              <a:rPr lang="en-US">
                <a:hlinkClick r:id="rId3"/>
              </a:rPr>
              <a:t>http://dsal.uchicago.edu/dictionaries/</a:t>
            </a:r>
            <a:r>
              <a:rPr lang="en-US"/>
              <a:t>)</a:t>
            </a:r>
          </a:p>
          <a:p>
            <a:pPr marL="227013" indent="-227013">
              <a:spcBef>
                <a:spcPts val="0"/>
              </a:spcBef>
              <a:buNone/>
            </a:pPr>
            <a:endParaRPr lang="en-US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eLexicography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4785" t="11235" r="3648" b="3591"/>
          <a:stretch/>
        </p:blipFill>
        <p:spPr>
          <a:xfrm>
            <a:off x="5226050" y="1348216"/>
            <a:ext cx="3804536" cy="34364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430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013" indent="-227013">
              <a:spcBef>
                <a:spcPts val="0"/>
              </a:spcBef>
              <a:buNone/>
            </a:pPr>
            <a:r>
              <a:rPr lang="en-US"/>
              <a:t>Tyndale Archive of Biblical Studies</a:t>
            </a:r>
          </a:p>
          <a:p>
            <a:pPr marL="285750">
              <a:spcBef>
                <a:spcPts val="0"/>
              </a:spcBef>
              <a:buNone/>
            </a:pPr>
            <a:r>
              <a:rPr lang="en-US" smtClean="0"/>
              <a:t>(</a:t>
            </a:r>
            <a:r>
              <a:rPr lang="en-US" smtClean="0">
                <a:hlinkClick r:id="rId3"/>
              </a:rPr>
              <a:t>www.tyndalearchive.com/TABS/index.htm</a:t>
            </a:r>
            <a:r>
              <a:rPr lang="en-US"/>
              <a:t>)</a:t>
            </a:r>
          </a:p>
          <a:p>
            <a:pPr>
              <a:buNone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636" t="9538" r="2983" b="3468"/>
          <a:stretch/>
        </p:blipFill>
        <p:spPr>
          <a:xfrm>
            <a:off x="5226050" y="1348215"/>
            <a:ext cx="3720575" cy="4042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47857"/>
          <a:stretch/>
        </p:blipFill>
        <p:spPr>
          <a:xfrm>
            <a:off x="5226050" y="1348215"/>
            <a:ext cx="3777974" cy="3962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050" y="1348215"/>
            <a:ext cx="7664451" cy="4191497"/>
          </a:xfrm>
          <a:prstGeom prst="rect">
            <a:avLst/>
          </a:prstGeom>
        </p:spPr>
      </p:pic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eLexicography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049" y="1348215"/>
            <a:ext cx="7664452" cy="419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8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7013" indent="-227013">
              <a:spcBef>
                <a:spcPts val="0"/>
              </a:spcBef>
              <a:buNone/>
            </a:pPr>
            <a:r>
              <a:rPr lang="en-US" smtClean="0"/>
              <a:t>Wörterbuchnetz</a:t>
            </a:r>
            <a:endParaRPr lang="en-US"/>
          </a:p>
          <a:p>
            <a:pPr marL="285750">
              <a:spcBef>
                <a:spcPts val="0"/>
              </a:spcBef>
              <a:buNone/>
            </a:pPr>
            <a:r>
              <a:rPr lang="en-US"/>
              <a:t>(</a:t>
            </a:r>
            <a:r>
              <a:rPr lang="en-US">
                <a:hlinkClick r:id="rId3"/>
              </a:rPr>
              <a:t>http://woerterbuchnetz.de</a:t>
            </a:r>
            <a:r>
              <a:rPr lang="en-US" smtClean="0">
                <a:hlinkClick r:id="rId3"/>
              </a:rPr>
              <a:t>/</a:t>
            </a:r>
            <a:r>
              <a:rPr lang="en-US" smtClean="0"/>
              <a:t>)</a:t>
            </a: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err="1">
                <a:sym typeface="Wingdings" panose="05000000000000000000" pitchFamily="2" charset="2"/>
              </a:rPr>
              <a:t>eLexicography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325" t="11855" r="3409" b="7774"/>
          <a:stretch/>
        </p:blipFill>
        <p:spPr>
          <a:xfrm>
            <a:off x="5226049" y="1348215"/>
            <a:ext cx="3657705" cy="35624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910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Austrian Centre for Digital Humanities (Austrian Academy of Sciences)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Research + Service</a:t>
            </a:r>
            <a:endParaRPr lang="en-US" sz="1600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Empowering research</a:t>
            </a:r>
            <a:endParaRPr lang="en-US" sz="1600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Humanities computing </a:t>
            </a:r>
            <a:r>
              <a:rPr lang="en-US" sz="1600" dirty="0" smtClean="0">
                <a:sym typeface="Wingdings" panose="05000000000000000000" pitchFamily="2" charset="2"/>
              </a:rPr>
              <a:t> Digital Humanities</a:t>
            </a:r>
            <a:endParaRPr lang="en-US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Institutional Setting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7581835" y="1295508"/>
            <a:ext cx="1325505" cy="1079537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15969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Whence we come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Institutional setting + projects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Scholarly background </a:t>
            </a:r>
            <a:r>
              <a:rPr lang="en-US" dirty="0" smtClean="0"/>
              <a:t>(linguistic </a:t>
            </a:r>
            <a:r>
              <a:rPr lang="en-US" dirty="0"/>
              <a:t>i</a:t>
            </a:r>
            <a:r>
              <a:rPr lang="en-US" dirty="0" smtClean="0"/>
              <a:t>ssues </a:t>
            </a:r>
            <a:r>
              <a:rPr lang="en-US" dirty="0"/>
              <a:t>+ </a:t>
            </a:r>
            <a:r>
              <a:rPr lang="en-US" dirty="0" smtClean="0"/>
              <a:t>text technology</a:t>
            </a:r>
            <a:r>
              <a:rPr lang="en-US" dirty="0"/>
              <a:t>)</a:t>
            </a:r>
            <a:endParaRPr lang="en-US" dirty="0" smtClean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The </a:t>
            </a:r>
            <a:r>
              <a:rPr lang="en-US" dirty="0" smtClean="0"/>
              <a:t>dictionaries</a:t>
            </a: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VICAV </a:t>
            </a:r>
            <a:r>
              <a:rPr lang="en-US" dirty="0"/>
              <a:t>t</a:t>
            </a:r>
            <a:r>
              <a:rPr lang="en-US" dirty="0" smtClean="0"/>
              <a:t>oolbox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Viennese Lexicographic Editor (VLE)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VICAV 3.0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Interoperability mechanisms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Where to from here?</a:t>
            </a:r>
            <a:endParaRPr lang="en-US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 smtClean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Presentation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5705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Austrian Centre for Digital Humanities (Austrian Academy of Sciences)</a:t>
            </a:r>
          </a:p>
          <a:p>
            <a:pPr fontAlgn="base">
              <a:spcBef>
                <a:spcPts val="0"/>
              </a:spcBef>
              <a:buNone/>
            </a:pPr>
            <a:endParaRPr lang="en-US" dirty="0" smtClean="0"/>
          </a:p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Institute for Near Eastern Studies (University </a:t>
            </a:r>
            <a:r>
              <a:rPr lang="en-US" dirty="0"/>
              <a:t>of </a:t>
            </a:r>
            <a:r>
              <a:rPr lang="en-US" dirty="0" smtClean="0"/>
              <a:t>Vienna)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/>
              <a:t>Focus on contemporary language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Long </a:t>
            </a:r>
            <a:r>
              <a:rPr lang="en-US" sz="1600" dirty="0"/>
              <a:t>tradition in Arabic dialectology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Curriculum </a:t>
            </a:r>
            <a:r>
              <a:rPr lang="en-US" sz="1600" dirty="0"/>
              <a:t>with 4 Arabic dialects 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Prolegomena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Institutional </a:t>
            </a:r>
            <a:r>
              <a:rPr lang="en-GB" dirty="0" smtClean="0"/>
              <a:t>Setting</a:t>
            </a:r>
            <a:endParaRPr lang="en-GB" dirty="0"/>
          </a:p>
        </p:txBody>
      </p:sp>
      <p:sp>
        <p:nvSpPr>
          <p:cNvPr id="6" name="Abgerundetes Rechteck 5"/>
          <p:cNvSpPr/>
          <p:nvPr/>
        </p:nvSpPr>
        <p:spPr>
          <a:xfrm>
            <a:off x="7581835" y="1295508"/>
            <a:ext cx="1325505" cy="1079537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Abgerundetes Rechteck 6"/>
          <p:cNvSpPr/>
          <p:nvPr/>
        </p:nvSpPr>
        <p:spPr>
          <a:xfrm>
            <a:off x="7581835" y="2627145"/>
            <a:ext cx="1325505" cy="1030455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55297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GB" dirty="0" smtClean="0"/>
              <a:t>Vienna </a:t>
            </a:r>
            <a:r>
              <a:rPr lang="en-GB" dirty="0"/>
              <a:t>Corpus of Arabic </a:t>
            </a:r>
            <a:r>
              <a:rPr lang="en-GB" dirty="0" smtClean="0"/>
              <a:t>Varieties</a:t>
            </a:r>
          </a:p>
          <a:p>
            <a:pPr fontAlgn="base">
              <a:spcBef>
                <a:spcPts val="0"/>
              </a:spcBef>
              <a:buNone/>
            </a:pPr>
            <a:endParaRPr lang="en-GB" sz="400" dirty="0"/>
          </a:p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Research </a:t>
            </a:r>
            <a:r>
              <a:rPr lang="en-US" dirty="0"/>
              <a:t>environment for scholars pursuing comparative interests in the study of Arabic spoken </a:t>
            </a:r>
            <a:r>
              <a:rPr lang="en-US" dirty="0" smtClean="0"/>
              <a:t>varieties</a:t>
            </a:r>
          </a:p>
          <a:p>
            <a:pPr fontAlgn="base">
              <a:spcBef>
                <a:spcPts val="0"/>
              </a:spcBef>
              <a:buNone/>
            </a:pPr>
            <a:endParaRPr lang="en-GB" sz="800" dirty="0"/>
          </a:p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Pooling digital language resources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Bibliography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Language profiles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Feature lists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(Annotated) sample texts 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 smtClean="0"/>
              <a:t>Corpora</a:t>
            </a:r>
            <a:endParaRPr lang="en-GB" sz="1600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Dictionaries (!= glossaries)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Institutional </a:t>
            </a:r>
            <a:r>
              <a:rPr lang="en-GB" dirty="0" smtClean="0"/>
              <a:t>Setting: VICAV</a:t>
            </a:r>
            <a:endParaRPr lang="en-GB" dirty="0"/>
          </a:p>
        </p:txBody>
      </p:sp>
      <p:sp>
        <p:nvSpPr>
          <p:cNvPr id="6" name="Textfeld 5">
            <a:hlinkClick r:id="rId3"/>
          </p:cNvPr>
          <p:cNvSpPr txBox="1"/>
          <p:nvPr/>
        </p:nvSpPr>
        <p:spPr>
          <a:xfrm>
            <a:off x="5466057" y="4565153"/>
            <a:ext cx="2835732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https://vicav.acdh.oeaw.ac.at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460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/>
              <a:t>Pooling digital language resources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 err="1" smtClean="0"/>
              <a:t>Arabic</a:t>
            </a:r>
            <a:r>
              <a:rPr lang="de-DE" sz="1600" dirty="0" smtClean="0"/>
              <a:t> </a:t>
            </a:r>
            <a:r>
              <a:rPr lang="de-DE" sz="1600" dirty="0"/>
              <a:t>Research Tools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 smtClean="0"/>
              <a:t>Learning </a:t>
            </a:r>
            <a:r>
              <a:rPr lang="de-DE" sz="1600" dirty="0"/>
              <a:t>Materials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 smtClean="0"/>
              <a:t>Paratexts </a:t>
            </a:r>
            <a:r>
              <a:rPr lang="de-DE" sz="1600" dirty="0"/>
              <a:t>(</a:t>
            </a:r>
            <a:r>
              <a:rPr lang="de-DE" sz="1600" dirty="0" err="1"/>
              <a:t>Documentation</a:t>
            </a:r>
            <a:r>
              <a:rPr lang="de-DE" sz="1600" dirty="0"/>
              <a:t>)</a:t>
            </a:r>
          </a:p>
          <a:p>
            <a:pPr marL="1074738" indent="-34290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VICAV Encoding Guidelines</a:t>
            </a:r>
          </a:p>
          <a:p>
            <a:pPr marL="1074738" indent="-34290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VLE Guide</a:t>
            </a:r>
          </a:p>
          <a:p>
            <a:pPr marL="1074738" indent="-34290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err="1"/>
              <a:t>How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use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website</a:t>
            </a:r>
            <a:endParaRPr lang="de-DE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VICAV: Vienna Corpus of Arabic Varieties</a:t>
            </a:r>
            <a:endParaRPr lang="en-GB" dirty="0"/>
          </a:p>
        </p:txBody>
      </p:sp>
      <p:sp>
        <p:nvSpPr>
          <p:cNvPr id="5" name="Textfeld 4">
            <a:hlinkClick r:id="rId3"/>
          </p:cNvPr>
          <p:cNvSpPr txBox="1"/>
          <p:nvPr/>
        </p:nvSpPr>
        <p:spPr>
          <a:xfrm>
            <a:off x="5466057" y="4565153"/>
            <a:ext cx="2835732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https://vicav.acdh.oeaw.ac.at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477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919773" y="1348214"/>
            <a:ext cx="2759336" cy="3359615"/>
          </a:xfrm>
        </p:spPr>
        <p:txBody>
          <a:bodyPr/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 smtClean="0"/>
              <a:t>Linguistic</a:t>
            </a:r>
            <a:r>
              <a:rPr lang="de-DE" dirty="0" smtClean="0"/>
              <a:t> </a:t>
            </a:r>
            <a:r>
              <a:rPr lang="de-DE" dirty="0" err="1"/>
              <a:t>research</a:t>
            </a:r>
            <a:endParaRPr lang="de-DE" dirty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Teaching</a:t>
            </a:r>
          </a:p>
          <a:p>
            <a:pPr marL="45720" indent="0" algn="ctr">
              <a:buNone/>
            </a:pPr>
            <a:endParaRPr lang="de-DE" dirty="0"/>
          </a:p>
          <a:p>
            <a:pPr marL="45720" indent="0" algn="ctr">
              <a:buNone/>
            </a:pPr>
            <a:endParaRPr lang="de-DE" sz="700" dirty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Text </a:t>
            </a:r>
            <a:r>
              <a:rPr lang="de-DE" dirty="0" err="1"/>
              <a:t>technology</a:t>
            </a:r>
            <a:endParaRPr lang="de-DE" dirty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Standards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 smtClean="0"/>
              <a:t>Openness</a:t>
            </a:r>
            <a:endParaRPr lang="de-DE" dirty="0" smtClean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de-DE" dirty="0" smtClean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de-DE" dirty="0" smtClean="0"/>
          </a:p>
          <a:p>
            <a:pPr fontAlgn="base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VICAV: Vienna Corpus of Arabic Varieties</a:t>
            </a:r>
          </a:p>
        </p:txBody>
      </p:sp>
      <p:sp>
        <p:nvSpPr>
          <p:cNvPr id="5" name="Nach links gekrümmter Pfeil 4"/>
          <p:cNvSpPr/>
          <p:nvPr/>
        </p:nvSpPr>
        <p:spPr>
          <a:xfrm>
            <a:off x="3758695" y="1682582"/>
            <a:ext cx="360040" cy="1969639"/>
          </a:xfrm>
          <a:prstGeom prst="curvedLeftArrow">
            <a:avLst>
              <a:gd name="adj1" fmla="val 25000"/>
              <a:gd name="adj2" fmla="val 176496"/>
              <a:gd name="adj3" fmla="val 25000"/>
            </a:avLst>
          </a:prstGeom>
          <a:solidFill>
            <a:srgbClr val="3D85C1"/>
          </a:solidFill>
          <a:ln>
            <a:solidFill>
              <a:srgbClr val="3D85C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6" name="Nach links gekrümmter Pfeil 5"/>
          <p:cNvSpPr/>
          <p:nvPr/>
        </p:nvSpPr>
        <p:spPr>
          <a:xfrm flipH="1" flipV="1">
            <a:off x="490407" y="1607276"/>
            <a:ext cx="371980" cy="1797519"/>
          </a:xfrm>
          <a:prstGeom prst="curvedLeftArrow">
            <a:avLst>
              <a:gd name="adj1" fmla="val 25000"/>
              <a:gd name="adj2" fmla="val 170979"/>
              <a:gd name="adj3" fmla="val 25000"/>
            </a:avLst>
          </a:prstGeom>
          <a:solidFill>
            <a:srgbClr val="3D85C1"/>
          </a:solidFill>
          <a:ln>
            <a:solidFill>
              <a:srgbClr val="3D85C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664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de-DE" dirty="0" err="1" smtClean="0"/>
              <a:t>CorpAfroAs</a:t>
            </a:r>
            <a:r>
              <a:rPr lang="de-DE" dirty="0" smtClean="0"/>
              <a:t> 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CORVAM Speech corpus of Maghrebi varieties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de-DE" dirty="0" err="1" smtClean="0"/>
              <a:t>Tunisiya</a:t>
            </a:r>
            <a:r>
              <a:rPr lang="de-DE" dirty="0" smtClean="0"/>
              <a:t> </a:t>
            </a:r>
            <a:endParaRPr lang="de-DE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de-DE" dirty="0" err="1"/>
              <a:t>SemArch</a:t>
            </a:r>
            <a:r>
              <a:rPr lang="de-DE" dirty="0"/>
              <a:t> - Semitisches Tonarchiv </a:t>
            </a:r>
            <a:endParaRPr lang="de-DE" dirty="0" smtClean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de-DE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de-DE" dirty="0" smtClean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Related Endeavours</a:t>
            </a:r>
            <a:endParaRPr lang="en-GB" dirty="0"/>
          </a:p>
        </p:txBody>
      </p:sp>
      <p:sp>
        <p:nvSpPr>
          <p:cNvPr id="5" name="Textfeld 4">
            <a:hlinkClick r:id="rId4"/>
          </p:cNvPr>
          <p:cNvSpPr txBox="1"/>
          <p:nvPr/>
        </p:nvSpPr>
        <p:spPr>
          <a:xfrm>
            <a:off x="326568" y="3212932"/>
            <a:ext cx="8504572" cy="52322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https://vicav.acdh.oeaw.ac.at/#map=[biblMarkers,_vicavDicts_,]&amp;1=[textQuery,vicavOverview_corpora_spoken,ARABIC%20TOOLS%20(Corpora%20-%20Spoken%20Varieties),open]</a:t>
            </a:r>
          </a:p>
        </p:txBody>
      </p:sp>
    </p:spTree>
    <p:extLst>
      <p:ext uri="{BB962C8B-B14F-4D97-AF65-F5344CB8AC3E}">
        <p14:creationId xmlns:p14="http://schemas.microsoft.com/office/powerpoint/2010/main" val="27779559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(2014-1016)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</a:blip>
          <a:srcRect l="-2" t="11116" r="10540" b="976"/>
          <a:stretch/>
        </p:blipFill>
        <p:spPr>
          <a:xfrm>
            <a:off x="1" y="1118348"/>
            <a:ext cx="9144000" cy="366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361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Linguistic Dynamics in the Greater Tunis Area: A Corpus-based </a:t>
            </a:r>
            <a:r>
              <a:rPr lang="en-US" dirty="0" smtClean="0"/>
              <a:t>Approach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Objectives </a:t>
            </a:r>
            <a:endParaRPr lang="en-US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exploration of a contemporary Arabic variety (poorly documented so far)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Production of a corpus of spoken youth language 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Compilation of a diachronic dictionary of Tunisian Arabic </a:t>
            </a:r>
            <a:endParaRPr lang="en-US" sz="1600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Text technology + </a:t>
            </a:r>
            <a:r>
              <a:rPr lang="en-US" sz="1600" dirty="0" err="1" smtClean="0"/>
              <a:t>variational</a:t>
            </a:r>
            <a:r>
              <a:rPr lang="en-US" sz="1600" dirty="0" smtClean="0"/>
              <a:t> linguistics</a:t>
            </a:r>
            <a:endParaRPr lang="en-US" sz="1600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Grant </a:t>
            </a:r>
            <a:r>
              <a:rPr lang="en-US" dirty="0"/>
              <a:t>of the Austrian Science </a:t>
            </a:r>
            <a:r>
              <a:rPr lang="en-US" dirty="0" smtClean="0"/>
              <a:t>Fund (</a:t>
            </a:r>
            <a:r>
              <a:rPr lang="de-DE" dirty="0"/>
              <a:t>P 25706</a:t>
            </a:r>
            <a:r>
              <a:rPr lang="en-US" dirty="0" smtClean="0"/>
              <a:t>)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2 Arabic language scholars, 1 technician</a:t>
            </a: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(2014-1016)</a:t>
            </a:r>
            <a:endParaRPr lang="en-GB" dirty="0"/>
          </a:p>
        </p:txBody>
      </p:sp>
      <p:sp>
        <p:nvSpPr>
          <p:cNvPr id="5" name="Textfeld 4">
            <a:hlinkClick r:id="rId4"/>
          </p:cNvPr>
          <p:cNvSpPr txBox="1"/>
          <p:nvPr/>
        </p:nvSpPr>
        <p:spPr>
          <a:xfrm>
            <a:off x="5181600" y="4565153"/>
            <a:ext cx="3120189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</a:t>
            </a:r>
            <a:r>
              <a:rPr lang="de-DE" b="1" dirty="0" smtClean="0">
                <a:solidFill>
                  <a:schemeClr val="accent1"/>
                </a:solidFill>
              </a:rPr>
              <a:t>://tunico.acdh.oeaw.ac.at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034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Spoken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youth language (dialogues, narratives):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Uncommon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approach in Arabic dialectology: 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ialectological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interests in language of older people --&gt;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older forms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of particular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varieties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Focus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on modern language, contemporary usage and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lexical Neologisms</a:t>
            </a:r>
          </a:p>
          <a:p>
            <a:pPr marL="376238" lvl="1" fontAlgn="base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TUNICO: Corpus</a:t>
            </a:r>
            <a:endParaRPr lang="en-GB" dirty="0"/>
          </a:p>
        </p:txBody>
      </p:sp>
      <p:sp>
        <p:nvSpPr>
          <p:cNvPr id="5" name="Textfeld 4">
            <a:hlinkClick r:id="rId2"/>
          </p:cNvPr>
          <p:cNvSpPr txBox="1"/>
          <p:nvPr/>
        </p:nvSpPr>
        <p:spPr>
          <a:xfrm>
            <a:off x="5181600" y="4565153"/>
            <a:ext cx="3120189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</a:t>
            </a:r>
            <a:r>
              <a:rPr lang="de-DE" b="1" dirty="0" smtClean="0">
                <a:solidFill>
                  <a:schemeClr val="accent1"/>
                </a:solidFill>
              </a:rPr>
              <a:t>://tunico.acdh.oeaw.ac.at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hours of dialogues and narrative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interviews</a:t>
            </a: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24 texts</a:t>
            </a: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Number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male and female speakers in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recordings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is balanced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142.317 tokens: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94.652 w-tags and 47.665 pc-tags</a:t>
            </a: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Linking instead of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lemmatising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TUNICO: Corpus</a:t>
            </a:r>
          </a:p>
        </p:txBody>
      </p:sp>
      <p:sp>
        <p:nvSpPr>
          <p:cNvPr id="5" name="Textfeld 4">
            <a:hlinkClick r:id="rId2"/>
          </p:cNvPr>
          <p:cNvSpPr txBox="1"/>
          <p:nvPr/>
        </p:nvSpPr>
        <p:spPr>
          <a:xfrm>
            <a:off x="5181600" y="4565153"/>
            <a:ext cx="3120189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</a:t>
            </a:r>
            <a:r>
              <a:rPr lang="de-DE" b="1" dirty="0" smtClean="0">
                <a:solidFill>
                  <a:schemeClr val="accent1"/>
                </a:solidFill>
              </a:rPr>
              <a:t>://tunico.acdh.oeaw.ac.at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Overabundance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 in the Arabic Dialect of Tunis: a Diachronic Study of Plural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Formation (Gabsi, Dallaji)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Forms and F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unctions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of the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Diminutive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in Tunis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Arabic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Presentatives</a:t>
            </a:r>
            <a:endParaRPr lang="fr-FR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Question markers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Direct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sym typeface="Arial"/>
              </a:rPr>
              <a:t>object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 marker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Relative clauses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sym typeface="Arial"/>
              </a:rPr>
              <a:t>Conditional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clauses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fr-FR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TUNICO: </a:t>
            </a:r>
            <a:r>
              <a:rPr lang="en-GB" dirty="0" smtClean="0"/>
              <a:t>Corpus: Linguistic Research</a:t>
            </a:r>
            <a:endParaRPr lang="en-GB" dirty="0"/>
          </a:p>
        </p:txBody>
      </p:sp>
      <p:sp>
        <p:nvSpPr>
          <p:cNvPr id="5" name="Textfeld 4">
            <a:hlinkClick r:id="rId3"/>
          </p:cNvPr>
          <p:cNvSpPr txBox="1"/>
          <p:nvPr/>
        </p:nvSpPr>
        <p:spPr>
          <a:xfrm>
            <a:off x="5181600" y="4565153"/>
            <a:ext cx="3120189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</a:t>
            </a:r>
            <a:r>
              <a:rPr lang="de-DE" b="1" dirty="0" smtClean="0">
                <a:solidFill>
                  <a:schemeClr val="accent1"/>
                </a:solidFill>
              </a:rPr>
              <a:t>://tunico.acdh.oeaw.ac.at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3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01541" y="1962770"/>
            <a:ext cx="2198809" cy="2904713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dirty="0" err="1" smtClean="0"/>
              <a:t>Urra</a:t>
            </a:r>
            <a:r>
              <a:rPr lang="en-US" dirty="0" smtClean="0"/>
              <a:t>=</a:t>
            </a:r>
            <a:r>
              <a:rPr lang="en-US" dirty="0" err="1" smtClean="0"/>
              <a:t>hubullu</a:t>
            </a:r>
            <a:endParaRPr lang="en-US" dirty="0" smtClean="0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Prolegomena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pic>
        <p:nvPicPr>
          <p:cNvPr id="1026" name="Picture 2" descr="https://upload.wikimedia.org/wikipedia/commons/thumb/a/a6/Sumerian-akkadian_lexicon_Louvre_AO7662.jpg/800px-Sumerian-akkadian_lexicon_Louvre_AO76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933" y="1161136"/>
            <a:ext cx="1716859" cy="377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images.metmuseum.org/CRDImages/an/web-large/ME86_11_1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71" y="1161137"/>
            <a:ext cx="2024526" cy="347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0783" y="400526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13564" y="3906799"/>
            <a:ext cx="333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30783" y="309067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16714" y="2998749"/>
            <a:ext cx="55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1000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0783" y="217627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16714" y="2071649"/>
            <a:ext cx="55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2000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8201" y="4938226"/>
            <a:ext cx="384592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https://en.wikipedia.org/wiki/Urra%3Dhubullu#/media/File:Sumerian-akkadian_lexicon_Louvre_AO7662.jpg</a:t>
            </a:r>
            <a:endParaRPr lang="en-US" sz="600" dirty="0"/>
          </a:p>
        </p:txBody>
      </p:sp>
      <p:sp>
        <p:nvSpPr>
          <p:cNvPr id="16" name="TextBox 15"/>
          <p:cNvSpPr txBox="1"/>
          <p:nvPr/>
        </p:nvSpPr>
        <p:spPr>
          <a:xfrm>
            <a:off x="6359299" y="4642347"/>
            <a:ext cx="192071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www.metmuseum.org/art/collection/search/321714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21312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052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8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052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Statistics</a:t>
            </a:r>
            <a:endParaRPr lang="en-US" sz="2000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Prolegomena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TUNICO: Corpus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68" y="1564546"/>
            <a:ext cx="6118568" cy="33460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1906" r="37922" b="20649"/>
          <a:stretch/>
        </p:blipFill>
        <p:spPr>
          <a:xfrm>
            <a:off x="2265871" y="1181228"/>
            <a:ext cx="13166056" cy="434327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93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b="1" dirty="0"/>
              <a:t>Tunisia’s terra </a:t>
            </a:r>
            <a:r>
              <a:rPr lang="en-US" b="1" dirty="0" smtClean="0"/>
              <a:t>incognita</a:t>
            </a:r>
            <a:r>
              <a:rPr lang="en-US" dirty="0" smtClean="0"/>
              <a:t>: A </a:t>
            </a:r>
            <a:r>
              <a:rPr lang="en-US" dirty="0"/>
              <a:t>Linguistic Investigation into the Arabic Varieties of Northwestern and Central </a:t>
            </a:r>
            <a:r>
              <a:rPr lang="en-US" dirty="0" smtClean="0"/>
              <a:t>Tunisia (</a:t>
            </a:r>
            <a:r>
              <a:rPr lang="en-US" dirty="0"/>
              <a:t>Austrian Science Fund</a:t>
            </a:r>
            <a:r>
              <a:rPr lang="en-US" dirty="0" smtClean="0"/>
              <a:t> </a:t>
            </a:r>
            <a:r>
              <a:rPr lang="de-DE" dirty="0" smtClean="0"/>
              <a:t>P 31647</a:t>
            </a:r>
            <a:r>
              <a:rPr lang="en-US" dirty="0" smtClean="0"/>
              <a:t>)</a:t>
            </a: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Prolegomena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TUNICENT (2019-2022)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655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 err="1" smtClean="0"/>
              <a:t>Diglossia</a:t>
            </a:r>
            <a:r>
              <a:rPr lang="en-US" dirty="0" smtClean="0"/>
              <a:t> (</a:t>
            </a:r>
            <a:r>
              <a:rPr lang="en-US" dirty="0" err="1" smtClean="0"/>
              <a:t>Triglossia</a:t>
            </a:r>
            <a:r>
              <a:rPr lang="en-US" dirty="0" smtClean="0"/>
              <a:t>)</a:t>
            </a:r>
            <a:endParaRPr lang="en-US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Particular form of bilingualism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 err="1" smtClean="0"/>
              <a:t>Acrolect</a:t>
            </a:r>
            <a:r>
              <a:rPr lang="en-US" sz="1600" dirty="0"/>
              <a:t>: </a:t>
            </a:r>
            <a:r>
              <a:rPr lang="en-US" sz="1600" dirty="0" smtClean="0"/>
              <a:t>Modern Standard Arabic</a:t>
            </a:r>
            <a:endParaRPr lang="en-US" sz="1600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 err="1"/>
              <a:t>Basilect</a:t>
            </a:r>
            <a:r>
              <a:rPr lang="en-US" sz="1600" dirty="0"/>
              <a:t>: a great number of spoken varieties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 smtClean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Scholarly Background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Linguistics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5398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/>
              <a:t>Eastern vs. Western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i="1" dirty="0" err="1"/>
              <a:t>aktib</a:t>
            </a:r>
            <a:r>
              <a:rPr lang="en-US" sz="1600" i="1" dirty="0"/>
              <a:t> - </a:t>
            </a:r>
            <a:r>
              <a:rPr lang="en-US" sz="1600" i="1" dirty="0" err="1"/>
              <a:t>niktib</a:t>
            </a:r>
            <a:r>
              <a:rPr lang="en-US" sz="1600" i="1" dirty="0"/>
              <a:t> </a:t>
            </a:r>
            <a:r>
              <a:rPr lang="en-US" sz="1600" dirty="0"/>
              <a:t>  vs.  </a:t>
            </a:r>
            <a:r>
              <a:rPr lang="en-US" sz="1600" i="1" dirty="0" err="1"/>
              <a:t>niktib</a:t>
            </a:r>
            <a:r>
              <a:rPr lang="en-US" sz="1600" i="1" dirty="0"/>
              <a:t> - </a:t>
            </a:r>
            <a:r>
              <a:rPr lang="en-US" sz="1600" i="1" dirty="0" err="1"/>
              <a:t>niktibu</a:t>
            </a:r>
            <a:endParaRPr lang="en-US" sz="1600" i="1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/>
          </a:p>
          <a:p>
            <a:pPr fontAlgn="base">
              <a:spcBef>
                <a:spcPts val="0"/>
              </a:spcBef>
              <a:buNone/>
            </a:pPr>
            <a:r>
              <a:rPr lang="en-US" dirty="0"/>
              <a:t>Bedouin vs. sedentary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interdentals </a:t>
            </a:r>
            <a:r>
              <a:rPr lang="en-US" sz="1600" dirty="0" smtClean="0"/>
              <a:t> &gt;  </a:t>
            </a:r>
            <a:r>
              <a:rPr lang="en-US" sz="1600" dirty="0" err="1" smtClean="0"/>
              <a:t>postdental</a:t>
            </a:r>
            <a:r>
              <a:rPr lang="en-US" sz="1600" dirty="0" smtClean="0"/>
              <a:t> </a:t>
            </a:r>
            <a:r>
              <a:rPr lang="en-US" sz="1600" dirty="0"/>
              <a:t>stops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verb modifiers in </a:t>
            </a:r>
            <a:r>
              <a:rPr lang="en-US" sz="1600" dirty="0" err="1"/>
              <a:t>imperf</a:t>
            </a:r>
            <a:r>
              <a:rPr lang="en-US" sz="1600" dirty="0"/>
              <a:t>.  (-/+)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Form IV (+/-)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frequency of analytical gen. structures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/>
          </a:p>
          <a:p>
            <a:pPr fontAlgn="base">
              <a:spcBef>
                <a:spcPts val="0"/>
              </a:spcBef>
              <a:buNone/>
            </a:pPr>
            <a:r>
              <a:rPr lang="en-US" dirty="0"/>
              <a:t>Religious affiliation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Scholarly Background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Linguistics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6671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16968" t="14424"/>
          <a:stretch/>
        </p:blipFill>
        <p:spPr>
          <a:xfrm>
            <a:off x="0" y="-7620"/>
            <a:ext cx="9204960" cy="5151120"/>
          </a:xfrm>
          <a:prstGeom prst="rect">
            <a:avLst/>
          </a:prstGeom>
        </p:spPr>
      </p:pic>
      <p:sp>
        <p:nvSpPr>
          <p:cNvPr id="7" name="Textfeld 18"/>
          <p:cNvSpPr txBox="1">
            <a:spLocks noChangeArrowheads="1"/>
          </p:cNvSpPr>
          <p:nvPr/>
        </p:nvSpPr>
        <p:spPr bwMode="auto">
          <a:xfrm>
            <a:off x="1366838" y="494110"/>
            <a:ext cx="1854994" cy="4154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21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mā</a:t>
            </a:r>
            <a:r>
              <a:rPr lang="de-AT" sz="2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AT" sz="21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ḏā</a:t>
            </a:r>
            <a:r>
              <a:rPr lang="de-AT" sz="2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de-AT" sz="21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turīd</a:t>
            </a:r>
            <a:r>
              <a:rPr lang="de-AT" sz="2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feld 10"/>
          <p:cNvSpPr txBox="1">
            <a:spLocks noChangeArrowheads="1"/>
          </p:cNvSpPr>
          <p:nvPr/>
        </p:nvSpPr>
        <p:spPr bwMode="auto">
          <a:xfrm>
            <a:off x="5980510" y="2679426"/>
            <a:ext cx="967978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ʕāwiz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ʔēh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feld 11"/>
          <p:cNvSpPr txBox="1">
            <a:spLocks noChangeArrowheads="1"/>
          </p:cNvSpPr>
          <p:nvPr/>
        </p:nvSpPr>
        <p:spPr bwMode="auto">
          <a:xfrm>
            <a:off x="7956496" y="2875314"/>
            <a:ext cx="864394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ʔēš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tibġa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feld 12"/>
          <p:cNvSpPr txBox="1">
            <a:spLocks noChangeArrowheads="1"/>
          </p:cNvSpPr>
          <p:nvPr/>
        </p:nvSpPr>
        <p:spPr bwMode="auto">
          <a:xfrm>
            <a:off x="7956496" y="4608170"/>
            <a:ext cx="808434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ʔēš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tašti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feld 13"/>
          <p:cNvSpPr txBox="1">
            <a:spLocks noChangeArrowheads="1"/>
          </p:cNvSpPr>
          <p:nvPr/>
        </p:nvSpPr>
        <p:spPr bwMode="auto">
          <a:xfrm>
            <a:off x="7198609" y="1962942"/>
            <a:ext cx="1026319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šu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beddak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feld 14"/>
          <p:cNvSpPr txBox="1">
            <a:spLocks noChangeArrowheads="1"/>
          </p:cNvSpPr>
          <p:nvPr/>
        </p:nvSpPr>
        <p:spPr bwMode="auto">
          <a:xfrm>
            <a:off x="6053077" y="4062412"/>
            <a:ext cx="1026319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dāyir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šinu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feld 15"/>
          <p:cNvSpPr txBox="1">
            <a:spLocks noChangeArrowheads="1"/>
          </p:cNvSpPr>
          <p:nvPr/>
        </p:nvSpPr>
        <p:spPr bwMode="auto">
          <a:xfrm>
            <a:off x="1672488" y="2126134"/>
            <a:ext cx="1081088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šnu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bġīti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feld 16"/>
          <p:cNvSpPr txBox="1">
            <a:spLocks noChangeArrowheads="1"/>
          </p:cNvSpPr>
          <p:nvPr/>
        </p:nvSpPr>
        <p:spPr bwMode="auto">
          <a:xfrm>
            <a:off x="8135718" y="2275593"/>
            <a:ext cx="839390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ši-trīd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feld 17"/>
          <p:cNvSpPr txBox="1">
            <a:spLocks noChangeArrowheads="1"/>
          </p:cNvSpPr>
          <p:nvPr/>
        </p:nvSpPr>
        <p:spPr bwMode="auto">
          <a:xfrm>
            <a:off x="3524292" y="1646196"/>
            <a:ext cx="756047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š-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tḥibb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feld 16"/>
          <p:cNvSpPr txBox="1">
            <a:spLocks noChangeArrowheads="1"/>
          </p:cNvSpPr>
          <p:nvPr/>
        </p:nvSpPr>
        <p:spPr bwMode="auto">
          <a:xfrm>
            <a:off x="8480623" y="3229534"/>
            <a:ext cx="663377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1735" indent="-541735">
              <a:defRPr/>
            </a:pPr>
            <a:r>
              <a:rPr lang="de-AT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š-</a:t>
            </a:r>
            <a:r>
              <a:rPr lang="de-AT" sz="105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tabbi</a:t>
            </a:r>
            <a:r>
              <a:rPr lang="de-AT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de-AT" sz="105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feld 10"/>
          <p:cNvSpPr txBox="1">
            <a:spLocks noChangeArrowheads="1"/>
          </p:cNvSpPr>
          <p:nvPr/>
        </p:nvSpPr>
        <p:spPr bwMode="auto">
          <a:xfrm>
            <a:off x="4488513" y="2562613"/>
            <a:ext cx="967978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šen</a:t>
            </a:r>
            <a:r>
              <a:rPr lang="de-AT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tebbi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4459839" y="1872218"/>
            <a:ext cx="633529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1735" indent="-541735">
              <a:defRPr/>
            </a:pPr>
            <a:r>
              <a:rPr lang="de-AT" sz="105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de-AT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trid</a:t>
            </a:r>
            <a:r>
              <a:rPr lang="de-AT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de-AT" sz="105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7409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“Family of dictionaries”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de-DE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de-DE" dirty="0" err="1" smtClean="0"/>
              <a:t>Dictionaries</a:t>
            </a:r>
            <a:r>
              <a:rPr lang="de-DE" dirty="0" smtClean="0"/>
              <a:t> </a:t>
            </a:r>
            <a:r>
              <a:rPr lang="de-DE" dirty="0"/>
              <a:t>!= </a:t>
            </a:r>
            <a:r>
              <a:rPr lang="de-DE" dirty="0" err="1"/>
              <a:t>glossaries</a:t>
            </a:r>
            <a:endParaRPr lang="de-DE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de-DE" dirty="0"/>
              <a:t>Small </a:t>
            </a:r>
            <a:r>
              <a:rPr lang="de-DE" dirty="0" err="1"/>
              <a:t>dictionaries</a:t>
            </a:r>
            <a:endParaRPr lang="de-DE" dirty="0"/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tabLst>
                <a:tab pos="1374775" algn="l"/>
              </a:tabLst>
            </a:pPr>
            <a:endParaRPr 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tabLst>
                <a:tab pos="1374775" algn="l"/>
              </a:tabLst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Uniform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dictionary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structure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(TEI P5)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tabLst>
                <a:tab pos="1374775" algn="l"/>
              </a:tabLst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Unified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transcription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system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(~DMG)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endParaRPr lang="en-US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69092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Existing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(Morocco - Rabat)</a:t>
            </a:r>
            <a:endParaRPr lang="en-US" sz="1600" dirty="0" smtClean="0"/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Tunisia - Tunis</a:t>
            </a:r>
            <a:endParaRPr lang="en-US" sz="1600" dirty="0" smtClean="0"/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Egypt - Cairo</a:t>
            </a:r>
            <a:r>
              <a:rPr lang="en-US" sz="1600" dirty="0" smtClean="0"/>
              <a:t>	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Syria - Damascus</a:t>
            </a:r>
            <a:endParaRPr lang="en-US" sz="1600" dirty="0" smtClean="0"/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MSA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endParaRPr lang="en-US" sz="1600" dirty="0" smtClean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  <a:tabLst>
                <a:tab pos="3313113" algn="l"/>
              </a:tabLst>
            </a:pPr>
            <a:r>
              <a:rPr lang="en-US" dirty="0" smtClean="0"/>
              <a:t>In the make</a:t>
            </a:r>
            <a:endParaRPr lang="en-US" dirty="0"/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err="1" smtClean="0"/>
              <a:t>Shawi</a:t>
            </a:r>
            <a:endParaRPr lang="en-US" sz="1600" dirty="0"/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Baghdad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err="1" smtClean="0"/>
              <a:t>Khuzistan</a:t>
            </a:r>
            <a:endParaRPr lang="en-US" sz="1600" dirty="0" smtClean="0"/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…</a:t>
            </a:r>
            <a:endParaRPr lang="en-US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VICAV Dictionaries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2091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err="1"/>
              <a:t>Comparatistic</a:t>
            </a:r>
            <a:r>
              <a:rPr lang="en-US" dirty="0"/>
              <a:t> research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Didactic </a:t>
            </a:r>
            <a:r>
              <a:rPr lang="en-US" dirty="0" smtClean="0"/>
              <a:t>purposes</a:t>
            </a: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Experimental lexicography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None/>
              <a:tabLst>
                <a:tab pos="1374775" algn="l"/>
              </a:tabLst>
            </a:pPr>
            <a:endParaRPr lang="de-DE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tabLst>
                <a:tab pos="1374775" algn="l"/>
              </a:tabLst>
            </a:pP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Few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other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scholarly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projects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this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field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</a:rPr>
              <a:t>Lughatuna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: The Living Arabic 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Project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r>
              <a:rPr lang="fr-FR" sz="1600" i="1" dirty="0">
                <a:solidFill>
                  <a:schemeClr val="accent1">
                    <a:lumMod val="75000"/>
                  </a:schemeClr>
                </a:solidFill>
              </a:rPr>
              <a:t>Verbes de l’arabe égyptien: Dictionnaire contextuel raisonné des verbes du dialecte égyptien (parler du Caire</a:t>
            </a:r>
            <a:r>
              <a:rPr lang="fr-FR" sz="1600" i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fr-FR" sz="16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tabLst>
                <a:tab pos="1374775" algn="l"/>
              </a:tabLst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Freely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available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data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endParaRPr lang="de-DE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Purpose and Significance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8989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533400" y="3274891"/>
            <a:ext cx="8022768" cy="1432938"/>
          </a:xfrm>
        </p:spPr>
        <p:txBody>
          <a:bodyPr/>
          <a:lstStyle/>
          <a:p>
            <a:pPr marL="57150">
              <a:spcBef>
                <a:spcPts val="0"/>
              </a:spcBef>
              <a:buNone/>
            </a:pPr>
            <a:r>
              <a:rPr lang="en-US"/>
              <a:t>Nirukta </a:t>
            </a:r>
            <a:r>
              <a:rPr lang="en-US" sz="3200"/>
              <a:t>(</a:t>
            </a:r>
            <a:r>
              <a:rPr lang="sa-IN" sz="3200" smtClean="0"/>
              <a:t>निरुक्त</a:t>
            </a:r>
            <a:r>
              <a:rPr lang="en-US" sz="3200" smtClean="0"/>
              <a:t>)</a:t>
            </a:r>
            <a:endParaRPr lang="en-US" sz="3200"/>
          </a:p>
          <a:p>
            <a:pPr>
              <a:spcBef>
                <a:spcPts val="0"/>
              </a:spcBef>
              <a:buNone/>
            </a:pPr>
            <a:endParaRPr lang="en-US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30783" y="400526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13564" y="3906799"/>
            <a:ext cx="333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0783" y="309067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116714" y="2998749"/>
            <a:ext cx="55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1000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30783" y="217627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16714" y="2071649"/>
            <a:ext cx="55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2000</a:t>
            </a:r>
            <a:endParaRPr lang="en-GB" sz="1200">
              <a:solidFill>
                <a:srgbClr val="3D85C1"/>
              </a:solidFill>
            </a:endParaRPr>
          </a:p>
        </p:txBody>
      </p:sp>
      <p:pic>
        <p:nvPicPr>
          <p:cNvPr id="1026" name="Picture 2" descr="https://ia801403.us.archive.org/BookReader/BookReaderImages.php?zip=/15/items/nighantuniruktao00yaskuoft/nighantuniruktao00yaskuoft_jp2.zip&amp;file=nighantuniruktao00yaskuoft_jp2/nighantuniruktao00yaskuoft_0009.jp2&amp;scale=4&amp;rotate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89" y="1241990"/>
            <a:ext cx="2099925" cy="336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369390" y="4572968"/>
            <a:ext cx="20104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https://archive.org/details/nighantuniruktao00yaskuoft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2253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Corpus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Dictionary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  <a:tabLst>
                <a:tab pos="684213" algn="l"/>
              </a:tabLst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	Enrichment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of dictionary (new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lemmata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senses, statistical information)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Dictionary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Corpus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  <a:tabLst>
                <a:tab pos="684213" algn="l"/>
              </a:tabLst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	Annotation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of corpus (VLE, token editor)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Corpus – Dictionary Interface</a:t>
            </a:r>
            <a:endParaRPr lang="en-GB" dirty="0"/>
          </a:p>
        </p:txBody>
      </p:sp>
      <p:sp>
        <p:nvSpPr>
          <p:cNvPr id="6" name="Abgerundetes Rechteck 10"/>
          <p:cNvSpPr/>
          <p:nvPr/>
        </p:nvSpPr>
        <p:spPr>
          <a:xfrm>
            <a:off x="5129531" y="2384965"/>
            <a:ext cx="3816424" cy="259228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7"/>
          <p:cNvSpPr txBox="1"/>
          <p:nvPr/>
        </p:nvSpPr>
        <p:spPr>
          <a:xfrm>
            <a:off x="6409695" y="265971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chemeClr val="accent1">
                    <a:lumMod val="75000"/>
                  </a:schemeClr>
                </a:solidFill>
              </a:rPr>
              <a:t>CORPUS</a:t>
            </a:r>
            <a:endParaRPr lang="de-A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Nach links gekrümmter Pfeil 11"/>
          <p:cNvSpPr/>
          <p:nvPr/>
        </p:nvSpPr>
        <p:spPr>
          <a:xfrm>
            <a:off x="7721325" y="2718153"/>
            <a:ext cx="788307" cy="201622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9" name="Textfeld 12"/>
          <p:cNvSpPr txBox="1"/>
          <p:nvPr/>
        </p:nvSpPr>
        <p:spPr>
          <a:xfrm>
            <a:off x="6425675" y="436504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>
                <a:solidFill>
                  <a:schemeClr val="accent1">
                    <a:lumMod val="75000"/>
                  </a:schemeClr>
                </a:solidFill>
              </a:rPr>
              <a:t>Dictionary</a:t>
            </a:r>
            <a:endParaRPr lang="de-A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Nach links gekrümmter Pfeil 13"/>
          <p:cNvSpPr/>
          <p:nvPr/>
        </p:nvSpPr>
        <p:spPr>
          <a:xfrm flipH="1" flipV="1">
            <a:off x="5561579" y="2672996"/>
            <a:ext cx="800472" cy="194421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Egyptian-English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231" r="-1"/>
          <a:stretch/>
        </p:blipFill>
        <p:spPr>
          <a:xfrm>
            <a:off x="4917235" y="1145406"/>
            <a:ext cx="3951587" cy="37716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564073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Based on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Course materials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Lexicographic analysis of the Egyptian vernacular Arabic Wikipedia </a:t>
            </a:r>
          </a:p>
          <a:p>
            <a:pPr marL="1074738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lexicostatistic data for a written manifestation of vernacular Arabic </a:t>
            </a:r>
          </a:p>
          <a:p>
            <a:pPr marL="1074738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graphematic</a:t>
            </a:r>
            <a:r>
              <a:rPr lang="en-US" sz="1600" dirty="0"/>
              <a:t> variation</a:t>
            </a:r>
          </a:p>
          <a:p>
            <a:pPr marL="1074738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language </a:t>
            </a:r>
            <a:r>
              <a:rPr lang="en-US" sz="1600" dirty="0" smtClean="0"/>
              <a:t>change</a:t>
            </a:r>
          </a:p>
          <a:p>
            <a:pPr fontAlgn="base">
              <a:spcBef>
                <a:spcPts val="0"/>
              </a:spcBef>
              <a:buNone/>
            </a:pPr>
            <a:endParaRPr lang="de-AT" dirty="0" smtClean="0"/>
          </a:p>
          <a:p>
            <a:pPr fontAlgn="base">
              <a:spcBef>
                <a:spcPts val="0"/>
              </a:spcBef>
              <a:buNone/>
            </a:pPr>
            <a:r>
              <a:rPr lang="de-AT" sz="1600" i="1" dirty="0" smtClean="0"/>
              <a:t>Omar </a:t>
            </a:r>
            <a:r>
              <a:rPr lang="de-AT" sz="1600" i="1" dirty="0"/>
              <a:t>Siam: Ein digitales Wörterbuch der 200 häufigsten Wörter der Wikipedia in ägyptischer Umgangssprache - </a:t>
            </a:r>
            <a:r>
              <a:rPr lang="de-AT" sz="1600" i="1" dirty="0" err="1"/>
              <a:t>Corpusbasierte</a:t>
            </a:r>
            <a:r>
              <a:rPr lang="de-AT" sz="1600" i="1" dirty="0"/>
              <a:t> Methoden zur lexikalischen Analyse nichtstandardisierter Sprache. (http://othes.univie.ac.at/26036</a:t>
            </a:r>
            <a:r>
              <a:rPr lang="de-AT" sz="1600" i="1" dirty="0" smtClean="0"/>
              <a:t>/)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Egyptian-English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7849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 t="2352" b="47470"/>
          <a:stretch>
            <a:fillRect/>
          </a:stretch>
        </p:blipFill>
        <p:spPr bwMode="auto">
          <a:xfrm>
            <a:off x="357653" y="364493"/>
            <a:ext cx="8150133" cy="4608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78693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Dictionary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8468" r="8144" b="4850"/>
          <a:stretch/>
        </p:blipFill>
        <p:spPr>
          <a:xfrm>
            <a:off x="4917234" y="1145406"/>
            <a:ext cx="2818879" cy="3786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feld 7">
            <a:hlinkClick r:id="rId3"/>
          </p:cNvPr>
          <p:cNvSpPr txBox="1"/>
          <p:nvPr/>
        </p:nvSpPr>
        <p:spPr>
          <a:xfrm>
            <a:off x="391886" y="4580607"/>
            <a:ext cx="4064000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https://</a:t>
            </a:r>
            <a:r>
              <a:rPr lang="de-DE" b="1" dirty="0" smtClean="0">
                <a:solidFill>
                  <a:schemeClr val="accent1"/>
                </a:solidFill>
              </a:rPr>
              <a:t>tunico.acdh.oeaw.ac.at/dictionary.html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Micro-diachronic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machine-readable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~8000 entries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Incorporation of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contemporary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data from a digital corpus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various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historical sources (e.g.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Stumme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H.) 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Information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added is kept traceable to its origin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indent="-285750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Dictionary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5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No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comprehensive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dictionary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Arabic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dialect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Tunis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Basis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: data taken from didactic materials 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other main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sources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Newly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created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corpus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Interviews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Historical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publications </a:t>
            </a: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76238" lvl="1" fontAlgn="base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TUNICO Dictionary</a:t>
            </a:r>
          </a:p>
        </p:txBody>
      </p:sp>
    </p:spTree>
    <p:extLst>
      <p:ext uri="{BB962C8B-B14F-4D97-AF65-F5344CB8AC3E}">
        <p14:creationId xmlns:p14="http://schemas.microsoft.com/office/powerpoint/2010/main" val="30399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800-page grammar of the Medina of Tunis by Hans-Rudolf Singer  (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1984):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valuation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of data, integration of excerpted lexicographic data into dictionary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Verification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and completion of collected data with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other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historical resources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Diachronic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dimension helps to understand processes in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development of the lexicon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Material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gathered will allow analysis of recent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developments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(migration of  parents from rural areas, influence by other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Arabic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varieties, influence of revolution, foreign elements)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Dictionary: Historical 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2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</a:rPr>
              <a:t>Additional </a:t>
            </a:r>
            <a:r>
              <a:rPr lang="de-AT" sz="2000" dirty="0" err="1" smtClean="0">
                <a:solidFill>
                  <a:schemeClr val="accent1">
                    <a:lumMod val="75000"/>
                  </a:schemeClr>
                </a:solidFill>
              </a:rPr>
              <a:t>sources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Nicolas, A. (1911).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Dictionnaire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français-arabe</a:t>
            </a:r>
            <a:endParaRPr lang="de-AT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Beaussier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, M. (2006).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Dictionnaire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pratique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arabe-français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arabe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maghrébin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Quéméneur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, J. (1961). “Notes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sur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quelques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vocables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du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parler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Tunisien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Quéméneur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, J. (1962). “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Glossaire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dialectal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Abdellatif, K. (2010).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Dictionnaire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«le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Karmous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» du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Tunisien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Marçais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, W. ,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Guîga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, A. (1958-61). Textes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arabes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Takroûna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. II: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Glossaire</a:t>
            </a:r>
            <a:endParaRPr lang="de-AT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Dictionary: Historical 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5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/>
              <a:t>Based on </a:t>
            </a:r>
            <a:r>
              <a:rPr lang="en-US" dirty="0" smtClean="0"/>
              <a:t>2 vol. textbook</a:t>
            </a:r>
            <a:endParaRPr lang="en-US" dirty="0"/>
          </a:p>
          <a:p>
            <a:pPr fontAlgn="base">
              <a:spcBef>
                <a:spcPts val="0"/>
              </a:spcBef>
              <a:buNone/>
            </a:pPr>
            <a:r>
              <a:rPr lang="en-GB" dirty="0" smtClean="0"/>
              <a:t>Target languages: 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English – German –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Spanish</a:t>
            </a:r>
          </a:p>
          <a:p>
            <a:pPr marL="376238" lvl="1" fontAlgn="base">
              <a:spcBef>
                <a:spcPts val="0"/>
              </a:spcBef>
              <a:spcAft>
                <a:spcPts val="600"/>
              </a:spcAft>
              <a:buNone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fontAlgn="base">
              <a:spcBef>
                <a:spcPts val="0"/>
              </a:spcBef>
              <a:buNone/>
            </a:pP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Damascus Arabic</a:t>
            </a:r>
            <a:endParaRPr lang="en-GB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2"/>
          <a:srcRect t="11346" r="56667" b="27500"/>
          <a:stretch/>
        </p:blipFill>
        <p:spPr>
          <a:xfrm>
            <a:off x="5001356" y="1145405"/>
            <a:ext cx="3884492" cy="2969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71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01540" y="3702050"/>
            <a:ext cx="7954628" cy="1005779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ja-JP" altLang="en-US"/>
              <a:t>爾</a:t>
            </a:r>
            <a:r>
              <a:rPr lang="ja-JP" altLang="en-US" smtClean="0"/>
              <a:t>雅</a:t>
            </a:r>
            <a:r>
              <a:rPr lang="en-US" smtClean="0"/>
              <a:t> (Erya)</a:t>
            </a:r>
          </a:p>
          <a:p>
            <a:pPr>
              <a:spcBef>
                <a:spcPts val="0"/>
              </a:spcBef>
              <a:buNone/>
            </a:pPr>
            <a:endParaRPr lang="en-US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0783" y="400526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13564" y="3906799"/>
            <a:ext cx="333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0783" y="309067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6714" y="2998749"/>
            <a:ext cx="55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1000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783" y="217627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16714" y="2071649"/>
            <a:ext cx="55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2000</a:t>
            </a:r>
            <a:endParaRPr lang="en-GB" sz="1200">
              <a:solidFill>
                <a:srgbClr val="3D85C1"/>
              </a:solidFill>
            </a:endParaRPr>
          </a:p>
        </p:txBody>
      </p:sp>
      <p:pic>
        <p:nvPicPr>
          <p:cNvPr id="3074" name="Picture 2" descr="Image result for erya diction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079" y="1348215"/>
            <a:ext cx="4273550" cy="319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0924" y="4523163"/>
            <a:ext cx="312777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/>
              <a:t>https://commons.wikimedia.org/wiki/File:Erya_Yi_-_Chinese_Dictionary_Museum.JPG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9574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Initial data from a university course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Modern Standard Arabic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33981" t="40510" r="33216" b="29166"/>
          <a:stretch/>
        </p:blipFill>
        <p:spPr>
          <a:xfrm>
            <a:off x="5016500" y="1186249"/>
            <a:ext cx="3861028" cy="19379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121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Modern language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Wikipedia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Web corpora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Persian-English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r="32530" b="12781"/>
          <a:stretch/>
        </p:blipFill>
        <p:spPr>
          <a:xfrm>
            <a:off x="4924814" y="1149215"/>
            <a:ext cx="3959306" cy="3767847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</p:spPr>
      </p:pic>
      <p:sp>
        <p:nvSpPr>
          <p:cNvPr id="6" name="Textfeld 5">
            <a:hlinkClick r:id="rId4"/>
          </p:cNvPr>
          <p:cNvSpPr txBox="1"/>
          <p:nvPr/>
        </p:nvSpPr>
        <p:spPr>
          <a:xfrm>
            <a:off x="440868" y="2853849"/>
            <a:ext cx="5274132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https://basex.acdh-dev.oeaw.ac.at/pes_eng_dict/index.html</a:t>
            </a:r>
          </a:p>
        </p:txBody>
      </p:sp>
    </p:spTree>
    <p:extLst>
      <p:ext uri="{BB962C8B-B14F-4D97-AF65-F5344CB8AC3E}">
        <p14:creationId xmlns:p14="http://schemas.microsoft.com/office/powerpoint/2010/main" val="244433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Gur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branch of the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        Niger-Congo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language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family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West Africa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Adams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Bodomo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(1915)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err="1" smtClean="0"/>
              <a:t>Dagaare</a:t>
            </a:r>
            <a:r>
              <a:rPr lang="en-GB" dirty="0" smtClean="0"/>
              <a:t>-English-Cantonese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521" t="17177" r="50833" b="15630"/>
          <a:stretch/>
        </p:blipFill>
        <p:spPr>
          <a:xfrm>
            <a:off x="5067300" y="1145405"/>
            <a:ext cx="3822700" cy="3756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feld 11">
            <a:hlinkClick r:id="rId5"/>
          </p:cNvPr>
          <p:cNvSpPr txBox="1"/>
          <p:nvPr/>
        </p:nvSpPr>
        <p:spPr>
          <a:xfrm>
            <a:off x="440868" y="3114199"/>
            <a:ext cx="3045282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https://dagaare.acdh.oeaw.ac.at/</a:t>
            </a:r>
          </a:p>
        </p:txBody>
      </p:sp>
    </p:spTree>
    <p:extLst>
      <p:ext uri="{BB962C8B-B14F-4D97-AF65-F5344CB8AC3E}">
        <p14:creationId xmlns:p14="http://schemas.microsoft.com/office/powerpoint/2010/main" val="23683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Collection of early lexicographic works on the German variety of Vienna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Early beta version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Text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+ facsimiles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VIDI: Viennese Historical Dictionaries</a:t>
            </a:r>
            <a:endParaRPr lang="en-GB" dirty="0"/>
          </a:p>
        </p:txBody>
      </p:sp>
      <p:pic>
        <p:nvPicPr>
          <p:cNvPr id="6" name="Picture 2" descr="viDi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7" y="1600309"/>
            <a:ext cx="4766584" cy="382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hlinkClick r:id="rId4"/>
          </p:cNvPr>
          <p:cNvSpPr txBox="1"/>
          <p:nvPr/>
        </p:nvSpPr>
        <p:spPr>
          <a:xfrm>
            <a:off x="440869" y="3111332"/>
            <a:ext cx="2486482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http://</a:t>
            </a:r>
            <a:r>
              <a:rPr lang="en-GB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acdh.oeaw.ac.at/vidi</a:t>
            </a:r>
            <a:endParaRPr lang="en-GB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72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ts val="0"/>
              </a:spcBef>
              <a:buBlip>
                <a:blip r:embed="rId2"/>
              </a:buBlip>
            </a:pPr>
            <a:r>
              <a:rPr lang="en-US" dirty="0"/>
              <a:t>Compilation of existing as well as new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                 word </a:t>
            </a:r>
            <a:r>
              <a:rPr lang="en-US" dirty="0"/>
              <a:t>creations</a:t>
            </a:r>
          </a:p>
          <a:p>
            <a:pPr marL="342900" indent="-342900">
              <a:spcBef>
                <a:spcPts val="0"/>
              </a:spcBef>
              <a:buBlip>
                <a:blip r:embed="rId2"/>
              </a:buBlip>
            </a:pPr>
            <a:r>
              <a:rPr lang="en-GB" dirty="0"/>
              <a:t>Collection of dialectal/regional expressions</a:t>
            </a:r>
          </a:p>
          <a:p>
            <a:pPr marL="342900" indent="-342900">
              <a:spcBef>
                <a:spcPts val="0"/>
              </a:spcBef>
              <a:buBlip>
                <a:blip r:embed="rId2"/>
              </a:buBlip>
            </a:pPr>
            <a:r>
              <a:rPr lang="en-US" dirty="0"/>
              <a:t>Resource for developing further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          research </a:t>
            </a:r>
            <a:r>
              <a:rPr lang="en-US" dirty="0"/>
              <a:t>questions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The Collaborative Austrian Youth Language Dictionary</a:t>
            </a:r>
            <a:endParaRPr lang="en-GB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3"/>
          <a:srcRect l="5967" t="18991" r="1916" b="967"/>
          <a:stretch/>
        </p:blipFill>
        <p:spPr>
          <a:xfrm>
            <a:off x="5867401" y="1145406"/>
            <a:ext cx="3019180" cy="384608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59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Digital Dictionary of Loanwords in the Midrash Genesis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Rabbah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Austrian Science Fund (2018-2021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; P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30785)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Genesis </a:t>
            </a:r>
            <a:r>
              <a:rPr lang="en-US" dirty="0" err="1"/>
              <a:t>Rabbah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1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Viennese Lexicographic Editor (VLE)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WEB Application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/>
              <a:t>VICAV 3.0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Independent Dictionary Interfaces</a:t>
            </a: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Interoperability Mechanisms</a:t>
            </a: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Components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18813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XML editor with functionalities typically needed in compiling lexicographic data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Web-based standalone application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Designed to process standard-based lexicographic and terminological data such as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TEI, LMF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TBX or RDF.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Freely configurable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visualisation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(via XSLT)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Validation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Versioning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Data is stored in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BaseX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Freely available and easy to setup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342900" indent="-342900" fontAlgn="base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fontAlgn="base"/>
            <a:r>
              <a:rPr lang="en-US" dirty="0"/>
              <a:t>Viennese Lexicographic </a:t>
            </a:r>
            <a:r>
              <a:rPr lang="en-US" dirty="0" smtClean="0"/>
              <a:t>Editor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7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fontAlgn="base"/>
            <a:r>
              <a:rPr lang="en-US" dirty="0"/>
              <a:t>Viennese Lexicographic </a:t>
            </a:r>
            <a:r>
              <a:rPr lang="en-US" dirty="0" smtClean="0"/>
              <a:t>Editor (VLE)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75" y="1703113"/>
            <a:ext cx="3150574" cy="3193307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5" y="1143713"/>
            <a:ext cx="3012861" cy="409004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805" y="1877831"/>
            <a:ext cx="6834189" cy="3123088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805" y="1877831"/>
            <a:ext cx="6844480" cy="3127791"/>
          </a:xfrm>
          <a:prstGeom prst="rect">
            <a:avLst/>
          </a:prstGeom>
          <a:ln>
            <a:solidFill>
              <a:srgbClr val="0C544B"/>
            </a:solidFill>
          </a:ln>
        </p:spPr>
      </p:pic>
    </p:spTree>
    <p:extLst>
      <p:ext uri="{BB962C8B-B14F-4D97-AF65-F5344CB8AC3E}">
        <p14:creationId xmlns:p14="http://schemas.microsoft.com/office/powerpoint/2010/main" val="31481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VLE: </a:t>
            </a:r>
            <a:r>
              <a:rPr lang="en-GB" dirty="0" err="1" smtClean="0"/>
              <a:t>tokenEditor</a:t>
            </a:r>
            <a:endParaRPr lang="en-GB" dirty="0"/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01540" y="4538675"/>
            <a:ext cx="7954628" cy="1005779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ar-EG" dirty="0"/>
              <a:t>كتاب العين</a:t>
            </a:r>
            <a:r>
              <a:rPr lang="en-US" dirty="0"/>
              <a:t> (</a:t>
            </a:r>
            <a:r>
              <a:rPr lang="en-US" dirty="0" err="1"/>
              <a:t>Kitāb</a:t>
            </a:r>
            <a:r>
              <a:rPr lang="en-US" dirty="0"/>
              <a:t> al-</a:t>
            </a:r>
            <a:r>
              <a:rPr lang="en-US" dirty="0" err="1"/>
              <a:t>ʕayn</a:t>
            </a:r>
            <a:r>
              <a:rPr lang="en-US" dirty="0"/>
              <a:t>)</a:t>
            </a:r>
            <a:endParaRPr lang="en-US" dirty="0" smtClean="0"/>
          </a:p>
          <a:p>
            <a:pPr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30783" y="400526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13564" y="3906799"/>
            <a:ext cx="333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0783" y="309067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6714" y="2998749"/>
            <a:ext cx="55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1000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783" y="2176272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16714" y="2071649"/>
            <a:ext cx="550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2000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10924" y="4523163"/>
            <a:ext cx="21723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http://</a:t>
            </a:r>
            <a:r>
              <a:rPr lang="en-US" sz="600" dirty="0" smtClean="0"/>
              <a:t>www.al-ilmiyah.com/bookpage/9782745129840.html</a:t>
            </a:r>
            <a:endParaRPr lang="en-US" sz="6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79" y="1335049"/>
            <a:ext cx="2181279" cy="322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5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  <p:pic>
        <p:nvPicPr>
          <p:cNvPr id="6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58" y="1145406"/>
            <a:ext cx="1514475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  <p:pic>
        <p:nvPicPr>
          <p:cNvPr id="6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58" y="1145406"/>
            <a:ext cx="1514475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57" y="1145406"/>
            <a:ext cx="1514475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7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57" y="1145406"/>
            <a:ext cx="1514475" cy="363474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480" y="1291010"/>
            <a:ext cx="5400675" cy="1790700"/>
          </a:xfrm>
          <a:prstGeom prst="rect">
            <a:avLst/>
          </a:prstGeom>
        </p:spPr>
      </p:pic>
      <p:pic>
        <p:nvPicPr>
          <p:cNvPr id="8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470" y="2507106"/>
            <a:ext cx="49625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6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627" y="555816"/>
            <a:ext cx="1543050" cy="3703320"/>
          </a:xfrm>
          <a:prstGeom prst="rect">
            <a:avLst/>
          </a:prstGeom>
        </p:spPr>
      </p:pic>
      <p:sp>
        <p:nvSpPr>
          <p:cNvPr id="6" name="Freihandform 7"/>
          <p:cNvSpPr/>
          <p:nvPr/>
        </p:nvSpPr>
        <p:spPr>
          <a:xfrm>
            <a:off x="4716340" y="1474294"/>
            <a:ext cx="2230244" cy="1248969"/>
          </a:xfrm>
          <a:custGeom>
            <a:avLst/>
            <a:gdLst>
              <a:gd name="connsiteX0" fmla="*/ 2230244 w 2230244"/>
              <a:gd name="connsiteY0" fmla="*/ 0 h 1248969"/>
              <a:gd name="connsiteX1" fmla="*/ 1248936 w 2230244"/>
              <a:gd name="connsiteY1" fmla="*/ 1048214 h 1248969"/>
              <a:gd name="connsiteX2" fmla="*/ 0 w 2230244"/>
              <a:gd name="connsiteY2" fmla="*/ 1248936 h 1248969"/>
              <a:gd name="connsiteX3" fmla="*/ 0 w 2230244"/>
              <a:gd name="connsiteY3" fmla="*/ 1248936 h 1248969"/>
              <a:gd name="connsiteX4" fmla="*/ 0 w 2230244"/>
              <a:gd name="connsiteY4" fmla="*/ 1248936 h 124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244" h="1248969">
                <a:moveTo>
                  <a:pt x="2230244" y="0"/>
                </a:moveTo>
                <a:cubicBezTo>
                  <a:pt x="1925443" y="420029"/>
                  <a:pt x="1620643" y="840058"/>
                  <a:pt x="1248936" y="1048214"/>
                </a:cubicBezTo>
                <a:cubicBezTo>
                  <a:pt x="877229" y="1256370"/>
                  <a:pt x="0" y="1248936"/>
                  <a:pt x="0" y="1248936"/>
                </a:cubicBezTo>
                <a:lnTo>
                  <a:pt x="0" y="1248936"/>
                </a:lnTo>
                <a:lnTo>
                  <a:pt x="0" y="1248936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4"/>
          <p:cNvSpPr txBox="1"/>
          <p:nvPr/>
        </p:nvSpPr>
        <p:spPr>
          <a:xfrm>
            <a:off x="6830497" y="1183062"/>
            <a:ext cx="13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Edit </a:t>
            </a:r>
            <a:r>
              <a:rPr lang="de-DE" dirty="0" err="1" smtClean="0"/>
              <a:t>list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4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627" y="555816"/>
            <a:ext cx="1543050" cy="3703320"/>
          </a:xfrm>
          <a:prstGeom prst="rect">
            <a:avLst/>
          </a:prstGeom>
        </p:spPr>
      </p:pic>
      <p:pic>
        <p:nvPicPr>
          <p:cNvPr id="6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57" y="2996089"/>
            <a:ext cx="6264284" cy="4594351"/>
          </a:xfrm>
          <a:prstGeom prst="rect">
            <a:avLst/>
          </a:prstGeom>
        </p:spPr>
      </p:pic>
      <p:sp>
        <p:nvSpPr>
          <p:cNvPr id="7" name="Freihandform 8"/>
          <p:cNvSpPr>
            <a:spLocks noGrp="1"/>
          </p:cNvSpPr>
          <p:nvPr>
            <p:ph type="body" idx="1"/>
          </p:nvPr>
        </p:nvSpPr>
        <p:spPr>
          <a:xfrm>
            <a:off x="1583868" y="882018"/>
            <a:ext cx="1730832" cy="3390258"/>
          </a:xfrm>
          <a:custGeom>
            <a:avLst/>
            <a:gdLst>
              <a:gd name="connsiteX0" fmla="*/ 2057185 w 2057185"/>
              <a:gd name="connsiteY0" fmla="*/ 89970 h 2186399"/>
              <a:gd name="connsiteX1" fmla="*/ 228385 w 2057185"/>
              <a:gd name="connsiteY1" fmla="*/ 246087 h 2186399"/>
              <a:gd name="connsiteX2" fmla="*/ 27663 w 2057185"/>
              <a:gd name="connsiteY2" fmla="*/ 2186399 h 2186399"/>
              <a:gd name="connsiteX3" fmla="*/ 27663 w 2057185"/>
              <a:gd name="connsiteY3" fmla="*/ 2186399 h 218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185" h="2186399">
                <a:moveTo>
                  <a:pt x="2057185" y="89970"/>
                </a:moveTo>
                <a:cubicBezTo>
                  <a:pt x="1311912" y="-6674"/>
                  <a:pt x="566639" y="-103318"/>
                  <a:pt x="228385" y="246087"/>
                </a:cubicBezTo>
                <a:cubicBezTo>
                  <a:pt x="-109869" y="595492"/>
                  <a:pt x="27663" y="2186399"/>
                  <a:pt x="27663" y="2186399"/>
                </a:cubicBezTo>
                <a:lnTo>
                  <a:pt x="27663" y="2186399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43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627" y="555816"/>
            <a:ext cx="1543050" cy="3703320"/>
          </a:xfrm>
          <a:prstGeom prst="rect">
            <a:avLst/>
          </a:prstGeom>
        </p:spPr>
      </p:pic>
      <p:pic>
        <p:nvPicPr>
          <p:cNvPr id="6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57" y="2996089"/>
            <a:ext cx="6264284" cy="4594351"/>
          </a:xfrm>
          <a:prstGeom prst="rect">
            <a:avLst/>
          </a:prstGeom>
        </p:spPr>
      </p:pic>
      <p:pic>
        <p:nvPicPr>
          <p:cNvPr id="7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029" y="1459024"/>
            <a:ext cx="4313572" cy="1430250"/>
          </a:xfrm>
          <a:prstGeom prst="rect">
            <a:avLst/>
          </a:prstGeom>
        </p:spPr>
      </p:pic>
      <p:sp>
        <p:nvSpPr>
          <p:cNvPr id="8" name="Freihandform 6"/>
          <p:cNvSpPr/>
          <p:nvPr/>
        </p:nvSpPr>
        <p:spPr>
          <a:xfrm>
            <a:off x="5976199" y="2331720"/>
            <a:ext cx="955231" cy="1447303"/>
          </a:xfrm>
          <a:custGeom>
            <a:avLst/>
            <a:gdLst>
              <a:gd name="connsiteX0" fmla="*/ 0 w 955231"/>
              <a:gd name="connsiteY0" fmla="*/ 1672683 h 1672683"/>
              <a:gd name="connsiteX1" fmla="*/ 936703 w 955231"/>
              <a:gd name="connsiteY1" fmla="*/ 1159727 h 1672683"/>
              <a:gd name="connsiteX2" fmla="*/ 646771 w 955231"/>
              <a:gd name="connsiteY2" fmla="*/ 0 h 1672683"/>
              <a:gd name="connsiteX3" fmla="*/ 646771 w 955231"/>
              <a:gd name="connsiteY3" fmla="*/ 0 h 167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231" h="1672683">
                <a:moveTo>
                  <a:pt x="0" y="1672683"/>
                </a:moveTo>
                <a:cubicBezTo>
                  <a:pt x="414454" y="1555595"/>
                  <a:pt x="828908" y="1438507"/>
                  <a:pt x="936703" y="1159727"/>
                </a:cubicBezTo>
                <a:cubicBezTo>
                  <a:pt x="1044498" y="880947"/>
                  <a:pt x="646771" y="0"/>
                  <a:pt x="646771" y="0"/>
                </a:cubicBezTo>
                <a:lnTo>
                  <a:pt x="646771" y="0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4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VLE: </a:t>
            </a:r>
            <a:r>
              <a:rPr lang="en-GB" dirty="0" err="1" smtClean="0"/>
              <a:t>bookViewer</a:t>
            </a:r>
            <a:endParaRPr lang="en-GB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3238011" cy="389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01541" y="1237903"/>
            <a:ext cx="4807804" cy="449993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GB" sz="1400"/>
              <a:t>Trésor de la langue Française (Jean Nicot; 1606</a:t>
            </a:r>
            <a:r>
              <a:rPr lang="en-GB" sz="1400" smtClean="0"/>
              <a:t>)</a:t>
            </a:r>
            <a:endParaRPr lang="en-GB" sz="1400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28016" y="45720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114300" y="4469130"/>
            <a:ext cx="773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1800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8016" y="425196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6350" y="41529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8016" y="393192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8539" y="2230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8016" y="361188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28016" y="329184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28016" y="29718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28016" y="265176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28016" y="233172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28016" y="201168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28016" y="169164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28016" y="137160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-114300" y="1265199"/>
            <a:ext cx="78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829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5115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194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28702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539" y="255424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239" y="19128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239" y="1595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18125" y="3033778"/>
            <a:ext cx="164339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rgbClr val="002060"/>
                </a:solidFill>
              </a:rPr>
              <a:t>http://gallica.bnf.fr/ark:/12148/bpt6k50808z</a:t>
            </a:r>
            <a:endParaRPr lang="en-US" sz="6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gallica.bnf.fr/ark:/12148/bpt6k50808z/f1.high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45" y="1145406"/>
            <a:ext cx="1387632" cy="19174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 smtClean="0"/>
              <a:t>webBrowser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75" y="1703113"/>
            <a:ext cx="3150574" cy="3193307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5" y="1143713"/>
            <a:ext cx="3012861" cy="409004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805" y="1877831"/>
            <a:ext cx="6834189" cy="3123088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156" y="1143712"/>
            <a:ext cx="3665598" cy="29583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897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 smtClean="0"/>
              <a:t>senseEditor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6353632" cy="3358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524" y="2555427"/>
            <a:ext cx="4230688" cy="248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</a:t>
            </a:r>
            <a:r>
              <a:rPr lang="en-US" dirty="0" smtClean="0"/>
              <a:t>: Sound Recorder</a:t>
            </a:r>
            <a:endParaRPr lang="en-GB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6493234" cy="343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</a:t>
            </a:r>
            <a:r>
              <a:rPr lang="en-US" dirty="0" smtClean="0"/>
              <a:t>: Application Builder</a:t>
            </a:r>
            <a:endParaRPr lang="en-GB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/>
          <a:srcRect b="50058"/>
          <a:stretch/>
        </p:blipFill>
        <p:spPr>
          <a:xfrm>
            <a:off x="231155" y="1145406"/>
            <a:ext cx="7247391" cy="44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4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VICAV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VICAV 3.0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Dual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approach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Visualisation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on an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/>
              <a:t>Random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 smtClean="0"/>
              <a:t>menus</a:t>
            </a:r>
            <a:r>
              <a:rPr lang="de-DE" dirty="0" smtClean="0"/>
              <a:t>/</a:t>
            </a:r>
            <a:r>
              <a:rPr lang="de-DE" dirty="0" err="1" smtClean="0"/>
              <a:t>queries</a:t>
            </a:r>
            <a:endParaRPr lang="de-DE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 smtClean="0"/>
              <a:t>Textual</a:t>
            </a:r>
            <a:r>
              <a:rPr lang="de-DE" dirty="0" smtClean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displayed</a:t>
            </a:r>
            <a:r>
              <a:rPr lang="de-DE" dirty="0"/>
              <a:t> on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panels</a:t>
            </a:r>
            <a:endParaRPr lang="de-DE" dirty="0"/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indent="-285750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Frontend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31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Word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completion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Query examples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Dictionary Frontend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416"/>
          <a:stretch/>
        </p:blipFill>
        <p:spPr>
          <a:xfrm>
            <a:off x="5462588" y="1272015"/>
            <a:ext cx="3418090" cy="321175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233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416"/>
          <a:stretch/>
        </p:blipFill>
        <p:spPr>
          <a:xfrm>
            <a:off x="5462588" y="1272015"/>
            <a:ext cx="3418090" cy="321175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Word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completion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Query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examples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Cross-dictionary query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Dictionary Frontend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112" t="7659"/>
          <a:stretch/>
        </p:blipFill>
        <p:spPr>
          <a:xfrm>
            <a:off x="1371806" y="2500627"/>
            <a:ext cx="7508872" cy="3769081"/>
          </a:xfrm>
          <a:prstGeom prst="rect">
            <a:avLst/>
          </a:prstGeom>
          <a:ln>
            <a:solidFill>
              <a:srgbClr val="0C544B"/>
            </a:solidFill>
          </a:ln>
        </p:spPr>
      </p:pic>
    </p:spTree>
    <p:extLst>
      <p:ext uri="{BB962C8B-B14F-4D97-AF65-F5344CB8AC3E}">
        <p14:creationId xmlns:p14="http://schemas.microsoft.com/office/powerpoint/2010/main" val="71002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X-Technologies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HTML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JS (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jQuery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Leaflet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CSS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BaseX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ZOTERO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VLE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Technologies and Tools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75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BaseX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(Pro)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/>
              <a:t>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install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deploy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/>
              <a:t>Fast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/>
              <a:t>Can deal </a:t>
            </a:r>
            <a:r>
              <a:rPr lang="de-DE" dirty="0" err="1"/>
              <a:t>with</a:t>
            </a:r>
            <a:r>
              <a:rPr lang="de-DE" dirty="0"/>
              <a:t> large </a:t>
            </a:r>
            <a:r>
              <a:rPr lang="de-DE" dirty="0" err="1"/>
              <a:t>amounts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/>
              <a:t>Rest </a:t>
            </a:r>
            <a:r>
              <a:rPr lang="de-DE" dirty="0" err="1"/>
              <a:t>interface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XQuery</a:t>
            </a:r>
            <a:r>
              <a:rPr lang="de-DE" dirty="0"/>
              <a:t> 3.0 + 3.1</a:t>
            </a:r>
          </a:p>
          <a:p>
            <a:pPr marL="357188" indent="0">
              <a:buNone/>
            </a:pPr>
            <a:endParaRPr lang="de-DE" dirty="0"/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BaseX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(Contra)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Less</a:t>
            </a:r>
            <a:r>
              <a:rPr lang="de-DE" dirty="0"/>
              <a:t> flexible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querying</a:t>
            </a:r>
            <a:r>
              <a:rPr lang="de-DE" dirty="0"/>
              <a:t> </a:t>
            </a:r>
            <a:r>
              <a:rPr lang="de-DE" dirty="0" err="1"/>
              <a:t>mixed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Technologies and Tools: </a:t>
            </a:r>
            <a:r>
              <a:rPr lang="en-GB" dirty="0" err="1" smtClean="0"/>
              <a:t>BaseX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47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TEI (P5)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/>
              <a:t>textual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Dictionary</a:t>
            </a:r>
            <a:r>
              <a:rPr lang="de-DE" dirty="0"/>
              <a:t> </a:t>
            </a:r>
            <a:r>
              <a:rPr lang="de-DE" dirty="0" err="1" smtClean="0"/>
              <a:t>module</a:t>
            </a:r>
            <a:endParaRPr lang="de-DE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de-DE" dirty="0"/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Zotero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RDF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indent="-285750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Standards + Formats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14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24" y="1269879"/>
            <a:ext cx="1596697" cy="25274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01541" y="1237903"/>
            <a:ext cx="4807804" cy="449993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GB" sz="1400"/>
              <a:t>Trésor de la langue Française (Jean Nicot; 1606</a:t>
            </a:r>
            <a:r>
              <a:rPr lang="en-GB" sz="1400" smtClean="0"/>
              <a:t>)</a:t>
            </a:r>
            <a:endParaRPr lang="en-GB" sz="1400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28016" y="45720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114300" y="4469130"/>
            <a:ext cx="773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1800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8016" y="425196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6350" y="41529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8016" y="393192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8539" y="2230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8016" y="361188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28016" y="329184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28016" y="29718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28016" y="265176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28016" y="233172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28016" y="201168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28016" y="169164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28016" y="137160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-114300" y="1265199"/>
            <a:ext cx="78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829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5115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194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28702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539" y="255424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239" y="19128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239" y="1595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931" y="1475665"/>
            <a:ext cx="614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GB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Vocabolario </a:t>
            </a:r>
            <a:r>
              <a:rPr lang="en-GB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della lingua italiana (Agnolo Monosini; 1612)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440" y="3765030"/>
            <a:ext cx="228620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rgbClr val="002060"/>
                </a:solidFill>
              </a:rPr>
              <a:t>www.lessicografia.it/pagina.jsp?ediz=1&amp;vol=1&amp;pag=1&amp;tipo=1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18125" y="3033778"/>
            <a:ext cx="164339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rgbClr val="002060"/>
                </a:solidFill>
              </a:rPr>
              <a:t>http://gallica.bnf.fr/ark:/12148/bpt6k50808z</a:t>
            </a:r>
            <a:endParaRPr lang="en-US" sz="6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gallica.bnf.fr/ark:/12148/bpt6k50808z/f1.high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45" y="1145406"/>
            <a:ext cx="1387632" cy="19174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8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TEI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dictionary module to encode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digitised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print dictionaries: a fairly common standard procedure in digital humanities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Easy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to impose in the creation of digitally born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dictionaries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Recent Developments: TEI Lex-0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TEI </a:t>
            </a:r>
            <a:r>
              <a:rPr lang="en-GB" dirty="0" smtClean="0"/>
              <a:t>Dictionary 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61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ACDH Dictionary Schema</a:t>
            </a:r>
            <a:endParaRPr lang="en-GB" dirty="0"/>
          </a:p>
        </p:txBody>
      </p:sp>
      <p:sp>
        <p:nvSpPr>
          <p:cNvPr id="6" name="Shape 45"/>
          <p:cNvSpPr txBox="1">
            <a:spLocks noGrp="1"/>
          </p:cNvSpPr>
          <p:nvPr>
            <p:ph type="body" idx="1"/>
          </p:nvPr>
        </p:nvSpPr>
        <p:spPr>
          <a:xfrm>
            <a:off x="326567" y="1145406"/>
            <a:ext cx="4478515" cy="3562424"/>
          </a:xfrm>
        </p:spPr>
        <p:txBody>
          <a:bodyPr/>
          <a:lstStyle/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dirty="0">
                <a:solidFill>
                  <a:schemeClr val="accent1"/>
                </a:solidFill>
                <a:latin typeface="+mj-lt"/>
              </a:rPr>
              <a:t>entry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</a:t>
            </a:r>
            <a:endParaRPr lang="en-US" sz="1600" dirty="0" smtClean="0">
              <a:solidFill>
                <a:srgbClr val="00B05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dirty="0">
                <a:solidFill>
                  <a:srgbClr val="00B050"/>
                </a:solidFill>
                <a:latin typeface="+mj-lt"/>
              </a:rPr>
              <a:t>	</a:t>
            </a: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dirty="0">
                <a:solidFill>
                  <a:schemeClr val="accent1"/>
                </a:solidFill>
                <a:latin typeface="+mj-lt"/>
              </a:rPr>
              <a:t>case, </a:t>
            </a:r>
            <a:r>
              <a:rPr lang="en-US" sz="1600" dirty="0" err="1">
                <a:solidFill>
                  <a:schemeClr val="accent1"/>
                </a:solidFill>
                <a:latin typeface="+mj-lt"/>
              </a:rPr>
              <a:t>def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+mj-lt"/>
              </a:rPr>
              <a:t>etym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, form, </a:t>
            </a:r>
            <a:r>
              <a:rPr lang="en-US" sz="1600" dirty="0" err="1" smtClean="0">
                <a:solidFill>
                  <a:schemeClr val="accent1"/>
                </a:solidFill>
                <a:latin typeface="+mj-lt"/>
              </a:rPr>
              <a:t>gramGrp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, sense, </a:t>
            </a:r>
            <a:r>
              <a:rPr lang="en-US" sz="1600" dirty="0" err="1">
                <a:solidFill>
                  <a:schemeClr val="accent1"/>
                </a:solidFill>
                <a:latin typeface="+mj-lt"/>
              </a:rPr>
              <a:t>usg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1600" dirty="0" err="1" smtClean="0">
                <a:solidFill>
                  <a:schemeClr val="accent1"/>
                </a:solidFill>
                <a:latin typeface="+mj-lt"/>
              </a:rPr>
              <a:t>xr</a:t>
            </a:r>
            <a:endParaRPr lang="en-US" sz="1600" dirty="0" smtClean="0">
              <a:solidFill>
                <a:schemeClr val="accent1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gram</a:t>
            </a: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Shape 45"/>
          <p:cNvSpPr txBox="1">
            <a:spLocks/>
          </p:cNvSpPr>
          <p:nvPr/>
        </p:nvSpPr>
        <p:spPr>
          <a:xfrm>
            <a:off x="4805082" y="1145403"/>
            <a:ext cx="3580761" cy="3562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i="1" strike="sngStrike" dirty="0" err="1">
                <a:solidFill>
                  <a:srgbClr val="FF0000"/>
                </a:solidFill>
                <a:latin typeface="+mj-lt"/>
              </a:rPr>
              <a:t>entryFree</a:t>
            </a:r>
            <a:r>
              <a:rPr lang="en-US" sz="1600" i="1" strike="sngStrike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1600" i="1" strike="sngStrike" dirty="0" err="1">
                <a:solidFill>
                  <a:srgbClr val="FF0000"/>
                </a:solidFill>
                <a:latin typeface="+mj-lt"/>
              </a:rPr>
              <a:t>superEntry</a:t>
            </a:r>
            <a:endParaRPr lang="en-US" sz="1600" i="1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i="1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i="1" strike="sngStrike" dirty="0" err="1">
                <a:solidFill>
                  <a:srgbClr val="FF0000"/>
                </a:solidFill>
                <a:latin typeface="+mj-lt"/>
              </a:rPr>
              <a:t>hom</a:t>
            </a:r>
            <a:r>
              <a:rPr lang="en-US" sz="1600" i="1" strike="sngStrike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1600" i="1" strike="sngStrike" dirty="0" err="1">
                <a:solidFill>
                  <a:srgbClr val="FF0000"/>
                </a:solidFill>
                <a:latin typeface="+mj-lt"/>
              </a:rPr>
              <a:t>dictScrap</a:t>
            </a:r>
            <a:endParaRPr lang="en-US" sz="1600" i="1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i="1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i="1" strike="sngStrike" dirty="0" err="1" smtClean="0">
                <a:solidFill>
                  <a:srgbClr val="FF0000"/>
                </a:solidFill>
                <a:latin typeface="+mj-lt"/>
              </a:rPr>
              <a:t>tns</a:t>
            </a:r>
            <a:r>
              <a:rPr lang="en-US" sz="1600" i="1" strike="sngStrike" dirty="0">
                <a:solidFill>
                  <a:srgbClr val="FF0000"/>
                </a:solidFill>
                <a:latin typeface="+mj-lt"/>
              </a:rPr>
              <a:t>, number, mood, </a:t>
            </a:r>
            <a:r>
              <a:rPr lang="en-US" sz="1600" i="1" strike="sngStrike" dirty="0" smtClean="0">
                <a:solidFill>
                  <a:srgbClr val="FF0000"/>
                </a:solidFill>
                <a:latin typeface="+mj-lt"/>
              </a:rPr>
              <a:t>per</a:t>
            </a: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i="1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strike="sngStrike" dirty="0" smtClean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GB" sz="1600" strike="sngStrike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Gerader Verbinder 4"/>
          <p:cNvCxnSpPr/>
          <p:nvPr/>
        </p:nvCxnSpPr>
        <p:spPr>
          <a:xfrm>
            <a:off x="419100" y="1600200"/>
            <a:ext cx="8597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419100" y="2108200"/>
            <a:ext cx="8597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29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ACDH Dictionary Schema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3877954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inflected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&lt;pos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verb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&lt;tns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present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&lt;number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singular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&lt;mood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indicative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&lt;per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&lt;/gramGrp&gt;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&lt;orth&gt;</a:t>
            </a:r>
            <a:r>
              <a:rPr lang="en-GB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gehst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inflected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ana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#v_pres_ind_sg_p2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&lt;orth&gt;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gehst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3106054" y="1368172"/>
            <a:ext cx="8229600" cy="3877954"/>
          </a:xfrm>
          <a:prstGeom prst="rect">
            <a:avLst/>
          </a:prstGeom>
          <a:solidFill>
            <a:srgbClr val="D9EAFF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inflected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&lt;gram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pos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verb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&lt;/gram&gt;</a:t>
            </a: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&lt;gram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tense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present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gram&gt;</a:t>
            </a: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&lt;gram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singular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gram&gt;</a:t>
            </a: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&lt;gram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mood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indicative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gram&gt;</a:t>
            </a: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&lt;gram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person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gram&gt;</a:t>
            </a: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&lt;/gramGrp&gt;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&lt;orth&gt;</a:t>
            </a:r>
            <a:r>
              <a:rPr lang="en-GB" sz="1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gehst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 </a:t>
            </a:r>
            <a:r>
              <a:rPr lang="en-US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US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inflected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ana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US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#v_pres_ind_sg_p2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&lt;orth&gt;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gehst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US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smtClean="0"/>
              <a:t>Modelling Issues</a:t>
            </a:r>
            <a:r>
              <a:rPr lang="en-GB"/>
              <a:t>: </a:t>
            </a:r>
            <a:r>
              <a:rPr lang="en-GB" smtClean="0"/>
              <a:t>Semitic Roots et sim.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3139291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+mj-lt"/>
                <a:cs typeface="Arial" pitchFamily="34" charset="0"/>
              </a:rPr>
              <a:t>&lt;form </a:t>
            </a:r>
            <a:r>
              <a:rPr lang="en-GB" sz="120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+mj-lt"/>
                <a:cs typeface="Arial" pitchFamily="34" charset="0"/>
              </a:rPr>
              <a:t>=</a:t>
            </a:r>
            <a:r>
              <a:rPr lang="en-GB" sz="120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+mj-lt"/>
                <a:cs typeface="Arial" pitchFamily="34" charset="0"/>
              </a:rPr>
              <a:t>lemma</a:t>
            </a:r>
            <a:r>
              <a:rPr lang="en-GB" sz="120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+mj-lt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+mj-lt"/>
                <a:cs typeface="Arial" pitchFamily="34" charset="0"/>
              </a:rPr>
              <a:t>      &lt;orth&gt;</a:t>
            </a:r>
            <a:r>
              <a:rPr lang="en-GB" sz="1200">
                <a:solidFill>
                  <a:schemeClr val="tx1"/>
                </a:solidFill>
                <a:latin typeface="+mj-lt"/>
                <a:cs typeface="Arial" pitchFamily="34" charset="0"/>
              </a:rPr>
              <a:t>sāfar</a:t>
            </a:r>
            <a:r>
              <a:rPr lang="en-GB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&lt;gramGrp&gt;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      &lt;gram </a:t>
            </a:r>
            <a:r>
              <a:rPr lang="de-AT" sz="120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="</a:t>
            </a:r>
            <a:r>
              <a:rPr lang="de-AT" sz="1200">
                <a:solidFill>
                  <a:srgbClr val="0000A0"/>
                </a:solidFill>
                <a:latin typeface="+mj-lt"/>
                <a:cs typeface="Arial" pitchFamily="34" charset="0"/>
              </a:rPr>
              <a:t>pos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verb</a:t>
            </a: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&lt;/gram&gt;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      &lt;gram </a:t>
            </a:r>
            <a:r>
              <a:rPr lang="de-AT" sz="120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="</a:t>
            </a:r>
            <a:r>
              <a:rPr lang="de-AT" sz="1200">
                <a:solidFill>
                  <a:srgbClr val="0000A0"/>
                </a:solidFill>
                <a:latin typeface="+mj-lt"/>
                <a:cs typeface="Arial" pitchFamily="34" charset="0"/>
              </a:rPr>
              <a:t>root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sfr</a:t>
            </a: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&lt;/gram&gt;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nn-NO" sz="1200">
                <a:solidFill>
                  <a:srgbClr val="FF0000"/>
                </a:solidFill>
                <a:latin typeface="+mj-lt"/>
                <a:cs typeface="Arial" pitchFamily="34" charset="0"/>
              </a:rPr>
              <a:t>      &lt;gram </a:t>
            </a:r>
            <a:r>
              <a:rPr lang="de-AT" sz="120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="</a:t>
            </a:r>
            <a:r>
              <a:rPr lang="nn-NO" sz="1200">
                <a:solidFill>
                  <a:srgbClr val="0000A0"/>
                </a:solidFill>
                <a:latin typeface="+mj-lt"/>
                <a:cs typeface="Arial" pitchFamily="34" charset="0"/>
              </a:rPr>
              <a:t>derivedVerbClass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nn-NO" sz="120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  <a:r>
              <a:rPr lang="nn-NO" sz="1200">
                <a:solidFill>
                  <a:schemeClr val="tx1"/>
                </a:solidFill>
                <a:latin typeface="+mj-lt"/>
                <a:cs typeface="Arial" pitchFamily="34" charset="0"/>
              </a:rPr>
              <a:t>III</a:t>
            </a:r>
            <a:r>
              <a:rPr lang="nn-NO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&lt;/gram&gt;</a:t>
            </a:r>
            <a:endParaRPr lang="de-AT" sz="120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Hind"/>
              <a:buNone/>
              <a:defRPr/>
            </a:pPr>
            <a:endParaRPr lang="de-AT" sz="1200" smtClean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Hind"/>
              <a:buNone/>
              <a:defRPr/>
            </a:pPr>
            <a:endParaRPr lang="en-GB" sz="1200">
              <a:solidFill>
                <a:srgbClr val="21355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30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ISO 639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IETF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Arial"/>
              </a:rPr>
              <a:t>language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tags (BCP 47)</a:t>
            </a:r>
            <a:endParaRPr lang="en-US" sz="200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Glottolog codes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Linguasphere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Arial"/>
              </a:rPr>
              <a:t>Observatory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smtClean="0"/>
              <a:t>Modelling Issues</a:t>
            </a:r>
            <a:r>
              <a:rPr lang="en-GB"/>
              <a:t>: </a:t>
            </a:r>
            <a:r>
              <a:rPr lang="en-GB" smtClean="0"/>
              <a:t>Identifying Ling</a:t>
            </a:r>
            <a:r>
              <a:rPr lang="en-GB"/>
              <a:t>. </a:t>
            </a:r>
            <a:r>
              <a:rPr lang="en-GB" smtClean="0"/>
              <a:t>Varieties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4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Modelling Issues: Identifying Ling. Varieties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1477297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inflected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&lt;orth </a:t>
            </a:r>
            <a:r>
              <a:rPr lang="de-AT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xml:lang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ar-arz-x-cairo-vicav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kitāb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4F0027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de-AT" sz="1200" dirty="0">
              <a:solidFill>
                <a:srgbClr val="4F002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4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Modelling Issues</a:t>
            </a:r>
            <a:r>
              <a:rPr lang="en-GB"/>
              <a:t>: </a:t>
            </a:r>
            <a:r>
              <a:rPr lang="en-GB" smtClean="0"/>
              <a:t>Arguments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2923847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&lt;orth&gt;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médire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&lt;pos&gt;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&lt;/pos&gt;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&lt;subc&gt;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 ind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&lt;/subc&gt;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&lt;colloc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prep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&lt;/colloc&gt;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/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9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Modelling Issues: </a:t>
            </a:r>
            <a:r>
              <a:rPr lang="en-GB" dirty="0" smtClean="0"/>
              <a:t>Arguments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3139291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entry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dirty="0" err="1">
                <a:solidFill>
                  <a:srgbClr val="008000"/>
                </a:solidFill>
                <a:latin typeface="+mj-lt"/>
              </a:rPr>
              <a:t>xml:id</a:t>
            </a:r>
            <a:r>
              <a:rPr lang="de-AT" sz="1200" dirty="0" smtClean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0000FF"/>
                </a:solidFill>
                <a:latin typeface="+mj-lt"/>
              </a:rPr>
              <a:t>ihtamm_001</a:t>
            </a:r>
            <a:r>
              <a:rPr lang="de-AT" sz="1200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>
                <a:latin typeface="+mj-lt"/>
              </a:rPr>
              <a:t>      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&lt;form 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lemma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 smtClean="0">
                <a:latin typeface="+mj-lt"/>
              </a:rPr>
              <a:t>          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orth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dirty="0" err="1">
                <a:solidFill>
                  <a:srgbClr val="008000"/>
                </a:solidFill>
                <a:latin typeface="+mj-lt"/>
              </a:rPr>
              <a:t>xml:lang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ar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arz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-x-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cairo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vicavTrans</a:t>
            </a:r>
            <a:r>
              <a:rPr lang="de-AT" sz="1200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ihtamm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orth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&gt;&lt;/form&gt;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>
                <a:latin typeface="+mj-lt"/>
              </a:rPr>
              <a:t>      …</a:t>
            </a:r>
            <a:br>
              <a:rPr lang="de-AT" sz="1200" dirty="0">
                <a:latin typeface="+mj-lt"/>
              </a:rPr>
            </a:br>
            <a:endParaRPr lang="de-AT" sz="1200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&lt;sense&gt;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&lt;</a:t>
            </a:r>
            <a:r>
              <a:rPr lang="de-AT" sz="12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gramGrp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      &lt;gram </a:t>
            </a:r>
            <a:r>
              <a:rPr lang="en-GB" sz="1200" dirty="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 dirty="0">
                <a:solidFill>
                  <a:srgbClr val="0000FF"/>
                </a:solidFill>
                <a:latin typeface="+mj-lt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 err="1">
                <a:solidFill>
                  <a:srgbClr val="0000A0"/>
                </a:solidFill>
                <a:latin typeface="+mj-lt"/>
                <a:cs typeface="Arial" pitchFamily="34" charset="0"/>
              </a:rPr>
              <a:t>argument</a:t>
            </a:r>
            <a:r>
              <a:rPr lang="de-AT" sz="1200" dirty="0" smtClean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dirty="0" err="1">
                <a:solidFill>
                  <a:srgbClr val="008000"/>
                </a:solidFill>
                <a:latin typeface="+mj-lt"/>
              </a:rPr>
              <a:t>xml:lang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ar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arz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-x-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cairo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vicavTrans</a:t>
            </a:r>
            <a:r>
              <a:rPr lang="de-AT" sz="1200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  <a:r>
              <a:rPr lang="de-AT" sz="12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bi-</a:t>
            </a:r>
            <a:r>
              <a:rPr lang="de-AT" sz="1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&lt;/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gram&gt;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&lt;/</a:t>
            </a:r>
            <a:r>
              <a:rPr lang="de-AT" sz="12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gramGrp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&lt;</a:t>
            </a:r>
            <a:r>
              <a:rPr lang="de-AT" sz="12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en-GB" sz="1200" dirty="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 dirty="0">
                <a:solidFill>
                  <a:srgbClr val="0000FF"/>
                </a:solidFill>
                <a:latin typeface="+mj-lt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 err="1">
                <a:solidFill>
                  <a:srgbClr val="0000A0"/>
                </a:solidFill>
                <a:latin typeface="+mj-lt"/>
                <a:cs typeface="Arial" pitchFamily="34" charset="0"/>
              </a:rPr>
              <a:t>translation</a:t>
            </a:r>
            <a:r>
              <a:rPr lang="de-AT" sz="1200" dirty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de-AT" sz="1200" dirty="0" err="1">
                <a:solidFill>
                  <a:srgbClr val="006600"/>
                </a:solidFill>
                <a:latin typeface="+mj-lt"/>
                <a:cs typeface="Arial" pitchFamily="34" charset="0"/>
              </a:rPr>
              <a:t>xml:lang</a:t>
            </a:r>
            <a:r>
              <a:rPr lang="de-AT" sz="1200" dirty="0">
                <a:solidFill>
                  <a:srgbClr val="0000FF"/>
                </a:solidFill>
                <a:latin typeface="+mj-lt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0000A0"/>
                </a:solidFill>
                <a:latin typeface="+mj-lt"/>
                <a:cs typeface="Arial" pitchFamily="34" charset="0"/>
              </a:rPr>
              <a:t>en</a:t>
            </a:r>
            <a:r>
              <a:rPr lang="de-AT" sz="1200" dirty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     &lt;</a:t>
            </a:r>
            <a:r>
              <a:rPr lang="de-AT" sz="1200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quote</a:t>
            </a:r>
            <a:r>
              <a:rPr lang="de-AT" sz="1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  <a:r>
              <a:rPr lang="de-AT" sz="12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to</a:t>
            </a:r>
            <a:r>
              <a:rPr lang="de-AT" sz="12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be</a:t>
            </a:r>
            <a:r>
              <a:rPr lang="de-AT" sz="12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interested</a:t>
            </a:r>
            <a:r>
              <a:rPr lang="de-AT" sz="12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(in)</a:t>
            </a:r>
            <a:r>
              <a:rPr lang="de-AT" sz="1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&lt;/</a:t>
            </a:r>
            <a:r>
              <a:rPr lang="de-AT" sz="12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&lt;/sense&gt;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chemeClr val="tx1"/>
                </a:solidFill>
                <a:latin typeface="+mj-lt"/>
                <a:cs typeface="Arial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5388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Modelling Issues</a:t>
            </a:r>
            <a:r>
              <a:rPr lang="en-GB" smtClean="0"/>
              <a:t>: Examples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203129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example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 xml:id</a:t>
            </a:r>
            <a:r>
              <a:rPr lang="de-AT" sz="1200" smtClean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smtClean="0">
                <a:solidFill>
                  <a:srgbClr val="0000FF"/>
                </a:solidFill>
                <a:latin typeface="+mj-lt"/>
              </a:rPr>
              <a:t>ex_bititkallim_001</a:t>
            </a:r>
            <a:r>
              <a:rPr lang="de-AT" sz="120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quote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xml:lang=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ar-arz-x-cairo-vicavTrans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          bititkallim  </a:t>
            </a:r>
            <a:r>
              <a:rPr lang="de-AT" sz="1200">
                <a:latin typeface="+mj-lt"/>
              </a:rPr>
              <a:t>ʕarabi? – šwayya </a:t>
            </a:r>
            <a:r>
              <a:rPr lang="de-AT" sz="1200" smtClean="0">
                <a:latin typeface="+mj-lt"/>
              </a:rPr>
              <a:t>bass</a:t>
            </a:r>
            <a:r>
              <a:rPr lang="de-AT" sz="1200">
                <a:latin typeface="+mj-lt"/>
              </a:rPr>
              <a:t>.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&lt;/quote&gt;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translation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 xml:lang=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en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>      </a:t>
            </a:r>
            <a:r>
              <a:rPr lang="de-AT" sz="1200" smtClean="0">
                <a:latin typeface="+mj-lt"/>
              </a:rPr>
              <a:t>   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quote&gt;</a:t>
            </a:r>
            <a:r>
              <a:rPr lang="de-AT" sz="1200">
                <a:latin typeface="+mj-lt"/>
              </a:rPr>
              <a:t>Do you speak Arabic? – Just, a little.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&lt;/quote&gt;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>   </a:t>
            </a:r>
            <a:r>
              <a:rPr lang="de-AT" sz="1200" smtClean="0">
                <a:latin typeface="+mj-lt"/>
              </a:rPr>
              <a:t>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AT" sz="120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200">
              <a:solidFill>
                <a:srgbClr val="21355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96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Modelling Issues: Examples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2308294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example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 xml:id</a:t>
            </a:r>
            <a:r>
              <a:rPr lang="de-AT" sz="1200" smtClean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smtClean="0">
                <a:solidFill>
                  <a:srgbClr val="0000FF"/>
                </a:solidFill>
                <a:latin typeface="+mj-lt"/>
              </a:rPr>
              <a:t>ex_bititkallim_001</a:t>
            </a:r>
            <a:r>
              <a:rPr lang="de-AT" sz="120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quote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xml:lang=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smtClean="0">
                <a:solidFill>
                  <a:srgbClr val="0000FF"/>
                </a:solidFill>
                <a:latin typeface="+mj-lt"/>
              </a:rPr>
              <a:t>ar-arz-x-cairo-arabic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&gt;</a:t>
            </a:r>
            <a:r>
              <a:rPr lang="fa-IR" sz="1200" smtClean="0">
                <a:latin typeface="+mj-lt"/>
              </a:rPr>
              <a:t> </a:t>
            </a:r>
            <a:r>
              <a:rPr lang="fa-IR" sz="1600">
                <a:latin typeface="+mj-lt"/>
              </a:rPr>
              <a:t>بتتکلم عربی؟ شویة بس٠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&lt;/quote&gt;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quote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xml:lang=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ar-arz-x-cairo-vicavTrans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          bititkallim  </a:t>
            </a:r>
            <a:r>
              <a:rPr lang="de-AT" sz="1200">
                <a:latin typeface="+mj-lt"/>
              </a:rPr>
              <a:t>ʕarabi? – šwayya </a:t>
            </a:r>
            <a:r>
              <a:rPr lang="de-AT" sz="1200" smtClean="0">
                <a:latin typeface="+mj-lt"/>
              </a:rPr>
              <a:t>bass</a:t>
            </a:r>
            <a:r>
              <a:rPr lang="de-AT" sz="1200">
                <a:latin typeface="+mj-lt"/>
              </a:rPr>
              <a:t>.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&lt;/quote&gt;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translation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 xml:lang=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en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>      </a:t>
            </a:r>
            <a:r>
              <a:rPr lang="de-AT" sz="1200" smtClean="0">
                <a:latin typeface="+mj-lt"/>
              </a:rPr>
              <a:t>   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quote&gt;</a:t>
            </a:r>
            <a:r>
              <a:rPr lang="de-AT" sz="1200">
                <a:latin typeface="+mj-lt"/>
              </a:rPr>
              <a:t>Do you speak Arabic? – Just, a little.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&lt;/quote&gt;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>   </a:t>
            </a:r>
            <a:r>
              <a:rPr lang="de-AT" sz="1200" smtClean="0">
                <a:latin typeface="+mj-lt"/>
              </a:rPr>
              <a:t>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AT" sz="120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200">
              <a:solidFill>
                <a:srgbClr val="21355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41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24" y="1269879"/>
            <a:ext cx="1596697" cy="252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01541" y="1237903"/>
            <a:ext cx="4807804" cy="449993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GB" sz="1400"/>
              <a:t>Trésor de la langue Française (Jean Nicot; 1606</a:t>
            </a:r>
            <a:r>
              <a:rPr lang="en-GB" sz="1400" smtClean="0"/>
              <a:t>)</a:t>
            </a:r>
            <a:endParaRPr lang="en-GB" sz="1400"/>
          </a:p>
        </p:txBody>
      </p:sp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Lexicography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61408" y="1145406"/>
            <a:ext cx="7089" cy="3710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28016" y="45720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-114300" y="4469130"/>
            <a:ext cx="773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1800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8016" y="425196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-6350" y="41529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8016" y="393192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78539" y="2230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8016" y="361188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28016" y="329184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28016" y="2971800"/>
            <a:ext cx="68447" cy="70551"/>
          </a:xfrm>
          <a:prstGeom prst="ellipse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28016" y="265176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128016" y="233172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128016" y="201168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28016" y="169164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28016" y="1371600"/>
            <a:ext cx="68447" cy="70551"/>
          </a:xfrm>
          <a:prstGeom prst="ellipse">
            <a:avLst/>
          </a:prstGeom>
          <a:solidFill>
            <a:schemeClr val="accent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-114300" y="1265199"/>
            <a:ext cx="78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3829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1760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5115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19405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2870200"/>
            <a:ext cx="666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1700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539" y="255424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1680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239" y="19128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1640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239" y="1595399"/>
            <a:ext cx="594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smtClean="0">
                <a:solidFill>
                  <a:srgbClr val="3D85C1"/>
                </a:solidFill>
              </a:rPr>
              <a:t>1620</a:t>
            </a:r>
            <a:endParaRPr lang="en-GB" sz="1200">
              <a:solidFill>
                <a:srgbClr val="3D85C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931" y="1475665"/>
            <a:ext cx="614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GB" smtClean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Vocabolario </a:t>
            </a:r>
            <a:r>
              <a:rPr lang="en-GB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della lingua italiana (Agnolo Monosini; 1612)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9506" y="3634660"/>
            <a:ext cx="6015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GB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</a:rPr>
              <a:t>Dictionary of the English Language (Samuel Johnson; 1755)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61524" y="3663432"/>
            <a:ext cx="228620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rgbClr val="002060"/>
                </a:solidFill>
              </a:rPr>
              <a:t>www.lessicografia.it/pagina.jsp?ediz=1&amp;vol=1&amp;pag=1&amp;tipo=1</a:t>
            </a:r>
            <a:endParaRPr lang="en-US" sz="600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18125" y="3033778"/>
            <a:ext cx="164339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rgbClr val="002060"/>
                </a:solidFill>
              </a:rPr>
              <a:t>http://gallica.bnf.fr/ark:/12148/bpt6k50808z</a:t>
            </a:r>
            <a:endParaRPr lang="en-US" sz="600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gallica.bnf.fr/ark:/12148/bpt6k50808z/f1.high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345" y="1145406"/>
            <a:ext cx="1387632" cy="19174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772710" y="4068713"/>
            <a:ext cx="201048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rgbClr val="002060"/>
                </a:solidFill>
              </a:rPr>
              <a:t>https://archive.org/details/nighantuniruktao00yaskuoft</a:t>
            </a:r>
            <a:endParaRPr lang="en-US" sz="600" dirty="0">
              <a:solidFill>
                <a:srgbClr val="002060"/>
              </a:solidFill>
            </a:endParaRPr>
          </a:p>
        </p:txBody>
      </p:sp>
      <p:pic>
        <p:nvPicPr>
          <p:cNvPr id="36" name="Picture 2" descr="Image result for Dictionary of the English Language  John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020" y="1747182"/>
            <a:ext cx="3044825" cy="234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9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Modelling Issues: Examples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3877954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&lt;cit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example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xml:lang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amanzi_ayabanda_01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&lt;quote&gt;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Amanzi ayabanda.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&lt;/quote&gt;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&lt;cit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translation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xml:lang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&lt;quote&gt;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water is cold.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&lt;/quote&gt;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&lt;/cit&gt;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&lt;/cit&gt;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&lt;sense&gt;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&lt;cit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translation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xml:lang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&lt;quote&gt;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water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&lt;/quote&gt;&lt;/cit&gt;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&lt;ptr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example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target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#amanzi_ayabanda_01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&lt;/sense&gt;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de-AT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5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smtClean="0"/>
              <a:t>Modelling </a:t>
            </a:r>
            <a:r>
              <a:rPr lang="en-GB"/>
              <a:t>Issues: </a:t>
            </a:r>
            <a:r>
              <a:rPr lang="en-US" smtClean="0"/>
              <a:t>Production Metadata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2739181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de-AT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&lt;fs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change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&lt;f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name</a:t>
            </a:r>
            <a:r>
              <a:rPr lang="en-US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who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&lt;symbol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en-US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charly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&lt;/f&gt;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&lt;f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name</a:t>
            </a:r>
            <a:r>
              <a:rPr lang="en-US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when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&lt;symbol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en-US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2016-03-15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&lt;/f&gt;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&lt;/fs&gt;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de-AT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/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8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smtClean="0"/>
              <a:t>Modelling </a:t>
            </a:r>
            <a:r>
              <a:rPr lang="en-GB"/>
              <a:t>Issues: </a:t>
            </a:r>
            <a:r>
              <a:rPr lang="en-US" smtClean="0"/>
              <a:t>Production Metadata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255451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&lt;entry xml:id="mashcal_001"&gt;</a:t>
            </a:r>
            <a:b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      &lt;form type="lemma"&gt;</a:t>
            </a:r>
            <a:b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            &lt;orth xml:lang="ar-arz-x-cairo-vicav"&gt;mašʕal&lt;/orth&gt;</a:t>
            </a:r>
            <a:b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            &lt;orth xml:lang="ar-arz-x-cairo-arabic"&gt;</a:t>
            </a:r>
            <a:r>
              <a:rPr lang="x-none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مشعل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&lt;/orth&gt;</a:t>
            </a:r>
            <a:b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</a:br>
            <a:endParaRPr lang="en-GB" sz="120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200">
                <a:solidFill>
                  <a:srgbClr val="FF0000"/>
                </a:solidFill>
                <a:latin typeface="+mj-lt"/>
              </a:rPr>
              <a:t>          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&lt;fs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corpFreq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>                 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&lt;f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name=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corpus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 fVal=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#wikiMasri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/&gt;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>                 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&lt;f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name=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frequency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&gt;&lt;numeric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value=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6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/&gt;&lt;/f&gt;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>                 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&lt;f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name=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rank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&gt;&lt;numeric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value=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2456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/&gt;&lt;/f&gt;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>          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&lt;/fs&gt;</a:t>
            </a:r>
            <a:r>
              <a:rPr lang="de-AT" sz="1200">
                <a:latin typeface="+mj-lt"/>
              </a:rPr>
              <a:t> </a:t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</a:t>
            </a:r>
            <a:r>
              <a:rPr lang="en-GB" sz="1200" smtClean="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  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&lt;/form</a:t>
            </a:r>
            <a:r>
              <a:rPr lang="en-GB" sz="1200" smtClean="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&gt;</a:t>
            </a:r>
            <a:endParaRPr lang="en-GB" sz="1200">
              <a:solidFill>
                <a:schemeClr val="bg1">
                  <a:lumMod val="65000"/>
                </a:schemeClr>
              </a:solidFill>
              <a:latin typeface="+mj-lt"/>
              <a:ea typeface="Times New Roman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200" b="1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   </a:t>
            </a:r>
            <a:r>
              <a:rPr lang="en-GB" sz="1200" b="1" smtClean="0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   </a:t>
            </a:r>
            <a:r>
              <a:rPr lang="en-GB" sz="1200" b="1">
                <a:solidFill>
                  <a:schemeClr val="bg1">
                    <a:lumMod val="65000"/>
                  </a:schemeClr>
                </a:solidFill>
                <a:latin typeface="+mj-lt"/>
                <a:ea typeface="Times New Roman"/>
              </a:rPr>
              <a:t>...</a:t>
            </a:r>
            <a:endParaRPr lang="de-AT" sz="1200" dirty="0">
              <a:solidFill>
                <a:schemeClr val="bg1">
                  <a:lumMod val="6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7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smtClean="0"/>
              <a:t>Modelling </a:t>
            </a:r>
            <a:r>
              <a:rPr lang="en-GB"/>
              <a:t>Issues: </a:t>
            </a:r>
            <a:r>
              <a:rPr lang="en-US" smtClean="0"/>
              <a:t>Production Metadata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3759973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  <a:t>&lt;entry xml:id="mashcal_001"&gt;</a:t>
            </a:r>
            <a:b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  <a:t>      &lt;form type="lemma"&gt;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  <a:t>            &lt;orth xml:lang="ar-arz-x-cairo-vicav"&gt;mašʕal&lt;/orth&gt;</a:t>
            </a:r>
            <a:b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  <a:t> </a:t>
            </a:r>
            <a:r>
              <a:rPr lang="en-GB" sz="1200" smtClean="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  <a:t>           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  <a:t>&lt;orth xml:lang="ar-arz-x-cairo-arabic"&gt;</a:t>
            </a:r>
            <a:r>
              <a:rPr lang="x-none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  <a:t>مشعل</a:t>
            </a: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  <a:t>&lt;/orth&gt;</a:t>
            </a:r>
            <a:b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</a:br>
            <a: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  <a:t/>
            </a:r>
            <a:br>
              <a:rPr lang="en-GB" sz="1200">
                <a:solidFill>
                  <a:schemeClr val="bg1">
                    <a:lumMod val="65000"/>
                  </a:schemeClr>
                </a:solidFill>
                <a:latin typeface="+mj-lt"/>
                <a:ea typeface="Arial Unicode MS" pitchFamily="34" charset="-128"/>
              </a:rPr>
            </a:br>
            <a:r>
              <a:rPr lang="en-GB" sz="1200">
                <a:latin typeface="+mj-lt"/>
                <a:ea typeface="Arial Unicode MS" pitchFamily="34" charset="-128"/>
              </a:rPr>
              <a:t>            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&lt;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acdh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:statisticalInfo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&gt;</a:t>
            </a:r>
            <a:r>
              <a:rPr lang="en-GB" sz="1200">
                <a:latin typeface="+mj-lt"/>
                <a:ea typeface="Arial Unicode MS" pitchFamily="34" charset="-128"/>
              </a:rPr>
              <a:t/>
            </a:r>
            <a:br>
              <a:rPr lang="en-GB" sz="1200">
                <a:latin typeface="+mj-lt"/>
                <a:ea typeface="Arial Unicode MS" pitchFamily="34" charset="-128"/>
              </a:rPr>
            </a:br>
            <a:r>
              <a:rPr lang="en-GB" sz="1200">
                <a:latin typeface="+mj-lt"/>
                <a:ea typeface="Arial Unicode MS" pitchFamily="34" charset="-128"/>
              </a:rPr>
              <a:t>                  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&lt;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acdh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:dataSource </a:t>
            </a:r>
            <a:r>
              <a:rPr lang="en-GB" sz="1200">
                <a:solidFill>
                  <a:srgbClr val="008000"/>
                </a:solidFill>
                <a:latin typeface="+mj-lt"/>
                <a:ea typeface="Arial Unicode MS" pitchFamily="34" charset="-128"/>
              </a:rPr>
              <a:t>type=</a:t>
            </a:r>
            <a:r>
              <a:rPr lang="en-GB" sz="1200">
                <a:solidFill>
                  <a:srgbClr val="000000"/>
                </a:solidFill>
                <a:latin typeface="+mj-lt"/>
                <a:ea typeface="Arial Unicode MS" pitchFamily="34" charset="-128"/>
              </a:rPr>
              <a:t>"</a:t>
            </a:r>
            <a:r>
              <a:rPr lang="en-GB" sz="1200">
                <a:solidFill>
                  <a:srgbClr val="0000FF"/>
                </a:solidFill>
                <a:latin typeface="+mj-lt"/>
                <a:ea typeface="Arial Unicode MS" pitchFamily="34" charset="-128"/>
              </a:rPr>
              <a:t>digitalCorpus</a:t>
            </a:r>
            <a:r>
              <a:rPr lang="en-GB" sz="1200">
                <a:solidFill>
                  <a:srgbClr val="000000"/>
                </a:solidFill>
                <a:latin typeface="+mj-lt"/>
                <a:ea typeface="Arial Unicode MS" pitchFamily="34" charset="-128"/>
              </a:rPr>
              <a:t>"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&gt;</a:t>
            </a:r>
            <a:r>
              <a:rPr lang="en-GB" sz="1200">
                <a:latin typeface="+mj-lt"/>
                <a:ea typeface="Arial Unicode MS" pitchFamily="34" charset="-128"/>
              </a:rPr>
              <a:t/>
            </a:r>
            <a:br>
              <a:rPr lang="en-GB" sz="1200">
                <a:latin typeface="+mj-lt"/>
                <a:ea typeface="Arial Unicode MS" pitchFamily="34" charset="-128"/>
              </a:rPr>
            </a:br>
            <a:r>
              <a:rPr lang="en-GB" sz="1200">
                <a:latin typeface="+mj-lt"/>
                <a:ea typeface="Arial Unicode MS" pitchFamily="34" charset="-128"/>
              </a:rPr>
              <a:t>                        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&lt;ref </a:t>
            </a:r>
            <a:r>
              <a:rPr lang="en-GB" sz="1200">
                <a:solidFill>
                  <a:srgbClr val="008000"/>
                </a:solidFill>
                <a:latin typeface="+mj-lt"/>
                <a:ea typeface="Arial Unicode MS" pitchFamily="34" charset="-128"/>
              </a:rPr>
              <a:t>target=</a:t>
            </a:r>
            <a:r>
              <a:rPr lang="en-GB" sz="1200">
                <a:solidFill>
                  <a:srgbClr val="000000"/>
                </a:solidFill>
                <a:latin typeface="+mj-lt"/>
                <a:ea typeface="Arial Unicode MS" pitchFamily="34" charset="-128"/>
              </a:rPr>
              <a:t>"</a:t>
            </a:r>
            <a:r>
              <a:rPr lang="en-GB" sz="1200">
                <a:solidFill>
                  <a:srgbClr val="0000FF"/>
                </a:solidFill>
                <a:latin typeface="+mj-lt"/>
                <a:ea typeface="Arial Unicode MS" pitchFamily="34" charset="-128"/>
              </a:rPr>
              <a:t>#wikiMasri</a:t>
            </a:r>
            <a:r>
              <a:rPr lang="en-GB" sz="1200">
                <a:solidFill>
                  <a:srgbClr val="000000"/>
                </a:solidFill>
                <a:latin typeface="+mj-lt"/>
                <a:ea typeface="Arial Unicode MS" pitchFamily="34" charset="-128"/>
              </a:rPr>
              <a:t>"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/&gt;</a:t>
            </a:r>
            <a:r>
              <a:rPr lang="en-GB" sz="1200">
                <a:latin typeface="+mj-lt"/>
                <a:ea typeface="Arial Unicode MS" pitchFamily="34" charset="-128"/>
              </a:rPr>
              <a:t/>
            </a:r>
            <a:br>
              <a:rPr lang="en-GB" sz="1200">
                <a:latin typeface="+mj-lt"/>
                <a:ea typeface="Arial Unicode MS" pitchFamily="34" charset="-128"/>
              </a:rPr>
            </a:br>
            <a:r>
              <a:rPr lang="en-GB" sz="1200">
                <a:latin typeface="+mj-lt"/>
                <a:ea typeface="Arial Unicode MS" pitchFamily="34" charset="-128"/>
              </a:rPr>
              <a:t>                  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&lt;/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acdh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:dataSource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&gt;</a:t>
            </a:r>
            <a:b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</a:br>
            <a:endParaRPr lang="de-AT" sz="1200">
              <a:latin typeface="+mj-lt"/>
              <a:ea typeface="Arial Unicode MS" pitchFamily="34" charset="-128"/>
            </a:endParaRPr>
          </a:p>
          <a:p>
            <a:pPr>
              <a:spcAft>
                <a:spcPts val="100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                  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&lt;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acdh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:retrievalMethod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&gt;</a:t>
            </a:r>
            <a:r>
              <a:rPr lang="en-GB" sz="1200">
                <a:latin typeface="+mj-lt"/>
                <a:ea typeface="Arial Unicode MS" pitchFamily="34" charset="-128"/>
              </a:rPr>
              <a:t/>
            </a:r>
            <a:br>
              <a:rPr lang="en-GB" sz="1200">
                <a:latin typeface="+mj-lt"/>
                <a:ea typeface="Arial Unicode MS" pitchFamily="34" charset="-128"/>
              </a:rPr>
            </a:br>
            <a:r>
              <a:rPr lang="en-GB" sz="1200" smtClean="0">
                <a:latin typeface="+mj-lt"/>
                <a:ea typeface="Arial Unicode MS" pitchFamily="34" charset="-128"/>
              </a:rPr>
              <a:t>                      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&lt;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acdh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:query </a:t>
            </a:r>
            <a:r>
              <a:rPr lang="en-GB" sz="1200">
                <a:solidFill>
                  <a:srgbClr val="008000"/>
                </a:solidFill>
                <a:latin typeface="+mj-lt"/>
                <a:ea typeface="Arial Unicode MS" pitchFamily="34" charset="-128"/>
              </a:rPr>
              <a:t>type=</a:t>
            </a:r>
            <a:r>
              <a:rPr lang="en-GB" sz="1200">
                <a:solidFill>
                  <a:srgbClr val="000000"/>
                </a:solidFill>
                <a:latin typeface="+mj-lt"/>
                <a:ea typeface="Arial Unicode MS" pitchFamily="34" charset="-128"/>
              </a:rPr>
              <a:t>"</a:t>
            </a:r>
            <a:r>
              <a:rPr lang="en-GB" sz="1200">
                <a:solidFill>
                  <a:srgbClr val="0000FF"/>
                </a:solidFill>
                <a:latin typeface="+mj-lt"/>
                <a:ea typeface="Arial Unicode MS" pitchFamily="34" charset="-128"/>
              </a:rPr>
              <a:t>CQP</a:t>
            </a:r>
            <a:r>
              <a:rPr lang="en-GB" sz="1200">
                <a:solidFill>
                  <a:srgbClr val="000000"/>
                </a:solidFill>
                <a:latin typeface="+mj-lt"/>
                <a:ea typeface="Arial Unicode MS" pitchFamily="34" charset="-128"/>
              </a:rPr>
              <a:t>"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&gt;</a:t>
            </a:r>
            <a:r>
              <a:rPr lang="en-GB" sz="1200">
                <a:latin typeface="+mj-lt"/>
                <a:ea typeface="Arial Unicode MS" pitchFamily="34" charset="-128"/>
              </a:rPr>
              <a:t>lemma=</a:t>
            </a:r>
            <a:r>
              <a:rPr lang="en-GB" sz="1200">
                <a:solidFill>
                  <a:srgbClr val="000000"/>
                </a:solidFill>
                <a:latin typeface="+mj-lt"/>
                <a:ea typeface="Arial Unicode MS" pitchFamily="34" charset="-128"/>
              </a:rPr>
              <a:t>"</a:t>
            </a:r>
            <a:r>
              <a:rPr lang="x-none" sz="1200">
                <a:latin typeface="+mj-lt"/>
                <a:ea typeface="Arial Unicode MS" pitchFamily="34" charset="-128"/>
              </a:rPr>
              <a:t>مشعل</a:t>
            </a:r>
            <a:r>
              <a:rPr lang="en-GB" sz="1200" smtClean="0">
                <a:solidFill>
                  <a:srgbClr val="000000"/>
                </a:solidFill>
                <a:latin typeface="+mj-lt"/>
                <a:ea typeface="Arial Unicode MS" pitchFamily="34" charset="-128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&lt;/acdh:query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&gt;</a:t>
            </a:r>
            <a:r>
              <a:rPr lang="en-GB" sz="1200">
                <a:latin typeface="+mj-lt"/>
                <a:ea typeface="Arial Unicode MS" pitchFamily="34" charset="-128"/>
              </a:rPr>
              <a:t/>
            </a:r>
            <a:br>
              <a:rPr lang="en-GB" sz="1200">
                <a:latin typeface="+mj-lt"/>
                <a:ea typeface="Arial Unicode MS" pitchFamily="34" charset="-128"/>
              </a:rPr>
            </a:br>
            <a:r>
              <a:rPr lang="en-GB" sz="1200" smtClean="0">
                <a:latin typeface="+mj-lt"/>
                <a:ea typeface="Arial Unicode MS" pitchFamily="34" charset="-128"/>
              </a:rPr>
              <a:t>                      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&lt;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acdh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:evalMode&gt;</a:t>
            </a:r>
            <a:r>
              <a:rPr lang="en-GB" sz="1200" smtClean="0">
                <a:latin typeface="+mj-lt"/>
                <a:ea typeface="Arial Unicode MS" pitchFamily="34" charset="-128"/>
              </a:rPr>
              <a:t>manual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&lt;/acdh:evalMode</a:t>
            </a:r>
            <a:r>
              <a:rPr lang="en-GB" sz="120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&gt;</a:t>
            </a:r>
            <a:r>
              <a:rPr lang="en-GB" sz="1200">
                <a:latin typeface="+mj-lt"/>
                <a:ea typeface="Arial Unicode MS" pitchFamily="34" charset="-128"/>
              </a:rPr>
              <a:t/>
            </a:r>
            <a:br>
              <a:rPr lang="en-GB" sz="1200">
                <a:latin typeface="+mj-lt"/>
                <a:ea typeface="Arial Unicode MS" pitchFamily="34" charset="-128"/>
              </a:rPr>
            </a:br>
            <a:r>
              <a:rPr lang="en-GB" sz="1200" smtClean="0">
                <a:latin typeface="+mj-lt"/>
                <a:ea typeface="Arial Unicode MS" pitchFamily="34" charset="-128"/>
              </a:rPr>
              <a:t>                  </a:t>
            </a:r>
            <a:r>
              <a:rPr lang="en-GB" sz="1200" smtClean="0">
                <a:solidFill>
                  <a:srgbClr val="FF0000"/>
                </a:solidFill>
                <a:latin typeface="+mj-lt"/>
                <a:ea typeface="Arial Unicode MS" pitchFamily="34" charset="-128"/>
              </a:rPr>
              <a:t>&lt;/acdh:retrievalMethod&gt;</a:t>
            </a:r>
            <a:endParaRPr lang="de-AT" sz="1200">
              <a:latin typeface="+mj-lt"/>
              <a:ea typeface="Arial Unicode MS" pitchFamily="34" charset="-128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200" smtClean="0">
                <a:solidFill>
                  <a:srgbClr val="FF0000"/>
                </a:solidFill>
                <a:latin typeface="+mj-lt"/>
                <a:ea typeface="Calibri"/>
              </a:rPr>
              <a:t>                  </a:t>
            </a:r>
            <a:r>
              <a:rPr lang="en-GB" sz="1200">
                <a:solidFill>
                  <a:srgbClr val="FF0000"/>
                </a:solidFill>
                <a:latin typeface="+mj-lt"/>
                <a:ea typeface="Calibri"/>
              </a:rPr>
              <a:t>&lt;measure </a:t>
            </a:r>
            <a:r>
              <a:rPr lang="en-GB" sz="1200">
                <a:solidFill>
                  <a:srgbClr val="008000"/>
                </a:solidFill>
                <a:latin typeface="+mj-lt"/>
                <a:ea typeface="Calibri"/>
              </a:rPr>
              <a:t>type=</a:t>
            </a:r>
            <a:r>
              <a:rPr lang="en-GB" sz="1200">
                <a:solidFill>
                  <a:srgbClr val="000000"/>
                </a:solidFill>
                <a:latin typeface="+mj-lt"/>
                <a:ea typeface="Times New Roman"/>
              </a:rPr>
              <a:t>"</a:t>
            </a:r>
            <a:r>
              <a:rPr lang="en-GB" sz="1200">
                <a:solidFill>
                  <a:srgbClr val="0000FF"/>
                </a:solidFill>
                <a:latin typeface="+mj-lt"/>
                <a:ea typeface="Calibri"/>
              </a:rPr>
              <a:t>lemmaNumber</a:t>
            </a:r>
            <a:r>
              <a:rPr lang="en-GB" sz="1200">
                <a:solidFill>
                  <a:srgbClr val="000000"/>
                </a:solidFill>
                <a:latin typeface="+mj-lt"/>
                <a:ea typeface="Calibri"/>
              </a:rPr>
              <a:t>“</a:t>
            </a:r>
            <a:r>
              <a:rPr lang="en-GB" sz="1200">
                <a:solidFill>
                  <a:srgbClr val="FF0000"/>
                </a:solidFill>
                <a:latin typeface="+mj-lt"/>
                <a:ea typeface="Calibri"/>
              </a:rPr>
              <a:t>&gt;</a:t>
            </a:r>
            <a:r>
              <a:rPr lang="en-GB" sz="1200">
                <a:latin typeface="+mj-lt"/>
                <a:ea typeface="Calibri"/>
              </a:rPr>
              <a:t>6</a:t>
            </a:r>
            <a:r>
              <a:rPr lang="en-GB" sz="1200">
                <a:solidFill>
                  <a:srgbClr val="FF0000"/>
                </a:solidFill>
                <a:latin typeface="+mj-lt"/>
                <a:ea typeface="Calibri"/>
              </a:rPr>
              <a:t>&lt;/measure&gt;</a:t>
            </a:r>
            <a:br>
              <a:rPr lang="en-GB" sz="1200">
                <a:solidFill>
                  <a:srgbClr val="FF0000"/>
                </a:solidFill>
                <a:latin typeface="+mj-lt"/>
                <a:ea typeface="Calibri"/>
              </a:rPr>
            </a:br>
            <a:r>
              <a:rPr lang="en-GB" sz="1200" smtClean="0">
                <a:solidFill>
                  <a:srgbClr val="FF0000"/>
                </a:solidFill>
                <a:latin typeface="+mj-lt"/>
                <a:ea typeface="Calibri"/>
              </a:rPr>
              <a:t>                  </a:t>
            </a:r>
            <a:r>
              <a:rPr lang="en-GB" sz="1200">
                <a:solidFill>
                  <a:srgbClr val="FF0000"/>
                </a:solidFill>
                <a:latin typeface="+mj-lt"/>
                <a:ea typeface="Calibri"/>
              </a:rPr>
              <a:t>&lt;measure </a:t>
            </a:r>
            <a:r>
              <a:rPr lang="en-GB" sz="1200">
                <a:solidFill>
                  <a:srgbClr val="008000"/>
                </a:solidFill>
                <a:latin typeface="+mj-lt"/>
                <a:ea typeface="Calibri"/>
              </a:rPr>
              <a:t>type=</a:t>
            </a:r>
            <a:r>
              <a:rPr lang="en-GB" sz="1200">
                <a:solidFill>
                  <a:srgbClr val="000000"/>
                </a:solidFill>
                <a:latin typeface="+mj-lt"/>
                <a:ea typeface="Calibri"/>
              </a:rPr>
              <a:t>"</a:t>
            </a:r>
            <a:r>
              <a:rPr lang="en-GB" sz="1200">
                <a:solidFill>
                  <a:srgbClr val="0000FF"/>
                </a:solidFill>
                <a:latin typeface="+mj-lt"/>
                <a:ea typeface="Calibri"/>
              </a:rPr>
              <a:t>rank</a:t>
            </a:r>
            <a:r>
              <a:rPr lang="en-GB" sz="1200">
                <a:solidFill>
                  <a:srgbClr val="000000"/>
                </a:solidFill>
                <a:latin typeface="+mj-lt"/>
                <a:ea typeface="Calibri"/>
              </a:rPr>
              <a:t>"</a:t>
            </a:r>
            <a:r>
              <a:rPr lang="en-GB" sz="1200">
                <a:solidFill>
                  <a:srgbClr val="FF0000"/>
                </a:solidFill>
                <a:latin typeface="+mj-lt"/>
                <a:ea typeface="Calibri"/>
              </a:rPr>
              <a:t>&gt;</a:t>
            </a:r>
            <a:r>
              <a:rPr lang="en-GB" sz="1200">
                <a:latin typeface="+mj-lt"/>
                <a:ea typeface="Calibri"/>
              </a:rPr>
              <a:t>2456</a:t>
            </a:r>
            <a:r>
              <a:rPr lang="en-GB" sz="1200">
                <a:solidFill>
                  <a:srgbClr val="FF0000"/>
                </a:solidFill>
                <a:latin typeface="+mj-lt"/>
                <a:ea typeface="Calibri"/>
              </a:rPr>
              <a:t>&lt;/measure&gt;</a:t>
            </a:r>
            <a:r>
              <a:rPr lang="en-GB" sz="1200">
                <a:latin typeface="+mj-lt"/>
                <a:ea typeface="Calibri"/>
              </a:rPr>
              <a:t/>
            </a:r>
            <a:br>
              <a:rPr lang="en-GB" sz="1200">
                <a:latin typeface="+mj-lt"/>
                <a:ea typeface="Calibri"/>
              </a:rPr>
            </a:br>
            <a:r>
              <a:rPr lang="de-AT" sz="1200" b="1" smtClean="0">
                <a:latin typeface="+mj-lt"/>
                <a:ea typeface="Arial Unicode MS" pitchFamily="34" charset="-128"/>
              </a:rPr>
              <a:t>                  </a:t>
            </a:r>
            <a:r>
              <a:rPr lang="de-AT" sz="1200" b="1">
                <a:latin typeface="+mj-lt"/>
                <a:ea typeface="Arial Unicode MS" pitchFamily="34" charset="-128"/>
              </a:rPr>
              <a:t>...</a:t>
            </a:r>
            <a:endParaRPr lang="de-AT" sz="1200" b="1" dirty="0">
              <a:latin typeface="+mj-lt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001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Harmonisation of dictionaries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More data</a:t>
            </a:r>
          </a:p>
          <a:p>
            <a:pPr marL="719138" lvl="1" indent="-34290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Enlargement of existing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dictionaries</a:t>
            </a:r>
          </a:p>
          <a:p>
            <a:pPr marL="719138" lvl="1" indent="-34290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More varieties</a:t>
            </a:r>
            <a:endParaRPr lang="en-GB" sz="16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en-GB" dirty="0" smtClean="0">
              <a:sym typeface="Wingdings" panose="05000000000000000000" pitchFamily="2" charset="2"/>
            </a:endParaRPr>
          </a:p>
          <a:p>
            <a:pPr marL="45720">
              <a:buNone/>
            </a:pPr>
            <a:r>
              <a:rPr lang="en-GB" sz="3000" dirty="0">
                <a:sym typeface="Wingdings" panose="05000000000000000000" pitchFamily="2" charset="2"/>
              </a:rPr>
              <a:t>???</a:t>
            </a:r>
            <a:r>
              <a:rPr lang="en-GB" dirty="0">
                <a:sym typeface="Wingdings" panose="05000000000000000000" pitchFamily="2" charset="2"/>
              </a:rPr>
              <a:t> Web-based dictionary editor </a:t>
            </a:r>
            <a:r>
              <a:rPr lang="en-GB" sz="3000" dirty="0">
                <a:sym typeface="Wingdings" panose="05000000000000000000" pitchFamily="2" charset="2"/>
              </a:rPr>
              <a:t>???</a:t>
            </a:r>
          </a:p>
          <a:p>
            <a:pPr marL="45720" indent="0">
              <a:buNone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to from here?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99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to from here?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https</a:t>
            </a:r>
            <a:r>
              <a:rPr lang="en-GB" dirty="0"/>
              <a:t>://vicav.acdh.oeaw.ac.at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7645"/>
          <a:stretch/>
        </p:blipFill>
        <p:spPr>
          <a:xfrm>
            <a:off x="1229" y="1028700"/>
            <a:ext cx="9319941" cy="4673600"/>
          </a:xfrm>
          <a:prstGeom prst="rect">
            <a:avLst/>
          </a:prstGeom>
        </p:spPr>
      </p:pic>
      <p:grpSp>
        <p:nvGrpSpPr>
          <p:cNvPr id="43" name="Gruppieren 42"/>
          <p:cNvGrpSpPr/>
          <p:nvPr/>
        </p:nvGrpSpPr>
        <p:grpSpPr>
          <a:xfrm>
            <a:off x="3314700" y="1129140"/>
            <a:ext cx="755650" cy="2522110"/>
            <a:chOff x="3314700" y="1129140"/>
            <a:chExt cx="755650" cy="2522110"/>
          </a:xfrm>
        </p:grpSpPr>
        <p:sp>
          <p:nvSpPr>
            <p:cNvPr id="40" name="Freihandform 39"/>
            <p:cNvSpPr/>
            <p:nvPr/>
          </p:nvSpPr>
          <p:spPr>
            <a:xfrm flipH="1">
              <a:off x="3397249" y="1517650"/>
              <a:ext cx="260109" cy="2133600"/>
            </a:xfrm>
            <a:custGeom>
              <a:avLst/>
              <a:gdLst>
                <a:gd name="connsiteX0" fmla="*/ 952741 w 952741"/>
                <a:gd name="connsiteY0" fmla="*/ 2133600 h 2133600"/>
                <a:gd name="connsiteX1" fmla="*/ 146291 w 952741"/>
                <a:gd name="connsiteY1" fmla="*/ 1397000 h 2133600"/>
                <a:gd name="connsiteX2" fmla="*/ 241 w 952741"/>
                <a:gd name="connsiteY2" fmla="*/ 0 h 2133600"/>
                <a:gd name="connsiteX3" fmla="*/ 241 w 952741"/>
                <a:gd name="connsiteY3" fmla="*/ 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741" h="2133600">
                  <a:moveTo>
                    <a:pt x="952741" y="2133600"/>
                  </a:moveTo>
                  <a:cubicBezTo>
                    <a:pt x="628891" y="1943100"/>
                    <a:pt x="305041" y="1752600"/>
                    <a:pt x="146291" y="1397000"/>
                  </a:cubicBezTo>
                  <a:cubicBezTo>
                    <a:pt x="-12459" y="1041400"/>
                    <a:pt x="241" y="0"/>
                    <a:pt x="241" y="0"/>
                  </a:cubicBezTo>
                  <a:lnTo>
                    <a:pt x="241" y="0"/>
                  </a:lnTo>
                </a:path>
              </a:pathLst>
            </a:custGeom>
            <a:noFill/>
            <a:ln w="41275">
              <a:gradFill>
                <a:gsLst>
                  <a:gs pos="0">
                    <a:srgbClr val="A85D8F"/>
                  </a:gs>
                  <a:gs pos="100000">
                    <a:schemeClr val="bg1"/>
                  </a:gs>
                </a:gsLst>
                <a:lin ang="5400000" scaled="1"/>
              </a:gra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Ellipse 40"/>
            <p:cNvSpPr/>
            <p:nvPr/>
          </p:nvSpPr>
          <p:spPr>
            <a:xfrm>
              <a:off x="3314700" y="1129140"/>
              <a:ext cx="755650" cy="374650"/>
            </a:xfrm>
            <a:prstGeom prst="ellipse">
              <a:avLst/>
            </a:prstGeom>
            <a:noFill/>
            <a:ln w="539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A85D8F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201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4294967295"/>
          </p:nvPr>
        </p:nvSpPr>
        <p:spPr>
          <a:xfrm>
            <a:off x="230740" y="224043"/>
            <a:ext cx="8354848" cy="474552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nl-NL" sz="2000" dirty="0">
                <a:solidFill>
                  <a:schemeClr val="accent1">
                    <a:lumMod val="75000"/>
                  </a:schemeClr>
                </a:solidFill>
              </a:rPr>
              <a:t>Dank u voor uw aandacht!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Thank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your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attention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     Danke für Ihre Aufmerksamkeit!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Merci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pour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votre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attention!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zh-CN" altLang="en-US" sz="2000" dirty="0" smtClean="0">
                <a:solidFill>
                  <a:schemeClr val="accent1">
                    <a:lumMod val="75000"/>
                  </a:schemeClr>
                </a:solidFill>
              </a:rPr>
              <a:t>            感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谢您的聆听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          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Ďakujem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vašu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pozornosť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Gracias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por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atención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             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Ngiyabonga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ukulalela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kwenu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 Grazie per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l’attenzione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</a:t>
            </a:r>
            <a:r>
              <a:rPr lang="az-Cyrl-AZ" sz="2000" dirty="0" smtClean="0">
                <a:solidFill>
                  <a:schemeClr val="accent1">
                    <a:lumMod val="75000"/>
                  </a:schemeClr>
                </a:solidFill>
              </a:rPr>
              <a:t>Спасибо </a:t>
            </a:r>
            <a:r>
              <a:rPr lang="az-Cyrl-AZ" sz="2000" dirty="0">
                <a:solidFill>
                  <a:schemeClr val="accent1">
                    <a:lumMod val="75000"/>
                  </a:schemeClr>
                </a:solidFill>
              </a:rPr>
              <a:t>за </a:t>
            </a:r>
            <a:r>
              <a:rPr lang="az-Cyrl-AZ" sz="2000" dirty="0" smtClean="0">
                <a:solidFill>
                  <a:schemeClr val="accent1">
                    <a:lumMod val="75000"/>
                  </a:schemeClr>
                </a:solidFill>
              </a:rPr>
              <a:t>внимание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altLang="en-US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Asante </a:t>
            </a:r>
            <a:r>
              <a:rPr lang="en-US" altLang="en-US" sz="2000" dirty="0" err="1">
                <a:solidFill>
                  <a:schemeClr val="accent1">
                    <a:lumMod val="75000"/>
                  </a:schemeClr>
                </a:solidFill>
              </a:rPr>
              <a:t>sana</a:t>
            </a: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accent1">
                    <a:lumMod val="75000"/>
                  </a:schemeClr>
                </a:solidFill>
              </a:rPr>
              <a:t>kwa</a:t>
            </a: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accent1">
                    <a:lumMod val="75000"/>
                  </a:schemeClr>
                </a:solidFill>
              </a:rPr>
              <a:t>kunisikiliza</a:t>
            </a: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!</a:t>
            </a:r>
            <a:r>
              <a:rPr lang="ar-EG" sz="2000" dirty="0">
                <a:solidFill>
                  <a:schemeClr val="accent1">
                    <a:lumMod val="75000"/>
                  </a:schemeClr>
                </a:solidFill>
              </a:rPr>
              <a:t>وشكرا لكم على اهتمامكم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de-AT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830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2599</Words>
  <Application>Microsoft Office PowerPoint</Application>
  <PresentationFormat>Bildschirmpräsentation (16:9)</PresentationFormat>
  <Paragraphs>763</Paragraphs>
  <Slides>96</Slides>
  <Notes>46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96</vt:i4>
      </vt:variant>
    </vt:vector>
  </HeadingPairs>
  <TitlesOfParts>
    <vt:vector size="108" baseType="lpstr">
      <vt:lpstr>Arial</vt:lpstr>
      <vt:lpstr>Arial Unicode MS</vt:lpstr>
      <vt:lpstr>Brandon Grotesque Medium</vt:lpstr>
      <vt:lpstr>Brandon Grotesque Regular</vt:lpstr>
      <vt:lpstr>Calibri</vt:lpstr>
      <vt:lpstr>Courier New</vt:lpstr>
      <vt:lpstr>Hind</vt:lpstr>
      <vt:lpstr>Lato</vt:lpstr>
      <vt:lpstr>Palatino Linotype</vt:lpstr>
      <vt:lpstr>Times New Roman</vt:lpstr>
      <vt:lpstr>Wingdings</vt:lpstr>
      <vt:lpstr>simple-light</vt:lpstr>
      <vt:lpstr>PowerPoint-Präsentation</vt:lpstr>
      <vt:lpstr>Presentation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PowerPoint-Präsentation</vt:lpstr>
      <vt:lpstr>PowerPoint-Präsentation</vt:lpstr>
      <vt:lpstr>Prolegomena</vt:lpstr>
      <vt:lpstr>Prolegomena</vt:lpstr>
      <vt:lpstr>Scholarly Background</vt:lpstr>
      <vt:lpstr>Scholarly Background</vt:lpstr>
      <vt:lpstr>PowerPoint-Präsentation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PowerPoint-Präsentation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Where to from here?</vt:lpstr>
      <vt:lpstr>Where to from here?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2018-12-04T08:29:55Z</dcterms:modified>
</cp:coreProperties>
</file>