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2" r:id="rId10"/>
    <p:sldId id="263" r:id="rId11"/>
  </p:sldIdLst>
  <p:sldSz cx="12192000" cy="6858000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7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8760C6-A7E3-41A9-ABFC-B8A2402EDA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1073A1DB-CB7A-44A6-8286-00FBF36C502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1B6E551-F77C-4FDA-8CD2-C65EECE40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6B9F-8062-48D2-888F-79F1EAC853FC}" type="datetimeFigureOut">
              <a:rPr lang="de-DE" smtClean="0"/>
              <a:t>02.10.2023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0404770-25BC-4D4B-8D12-D832241665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3A6F2C-F655-49E7-AECE-400CB4F91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09DC-2F65-4D0F-9C8C-3942312A4F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1676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49955D9-16F3-49D9-A173-A41E9BF92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E757A31-D590-4C54-8919-551620D46A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3E774CB-CE26-4A40-94FD-134E4B4D1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6B9F-8062-48D2-888F-79F1EAC853FC}" type="datetimeFigureOut">
              <a:rPr lang="de-DE" smtClean="0"/>
              <a:t>02.10.2023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9BD9EA2-EE3C-4D94-A2D7-2DE8671F0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87457FD-E29A-4A13-839F-C2610120C7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09DC-2F65-4D0F-9C8C-3942312A4F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0901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8783ECA-3554-400A-B522-FB5C298591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732ED60-39F6-4E8D-A335-0F31DAB77B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58CCCD-763E-4A8B-938A-A72AFC13E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6B9F-8062-48D2-888F-79F1EAC853FC}" type="datetimeFigureOut">
              <a:rPr lang="de-DE" smtClean="0"/>
              <a:t>02.10.2023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CFC4F9A-A4DF-49DE-B550-1CC1970E4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48CD83-76F1-4043-949C-4BEB89050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09DC-2F65-4D0F-9C8C-3942312A4F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7344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63DAE9-9015-4EAE-B809-18818E6BF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698F162-356C-402A-8E02-7700DC5C6E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8FE6CE2-E7CB-4F9F-8ECD-3064AA803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6B9F-8062-48D2-888F-79F1EAC853FC}" type="datetimeFigureOut">
              <a:rPr lang="de-DE" smtClean="0"/>
              <a:t>02.10.2023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6C5C2FA-8230-4AE5-8F36-E4E27A43F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7F149F7-0A9A-4173-8D6B-3EAC60BF6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09DC-2F65-4D0F-9C8C-3942312A4F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1083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19E7DF-2826-4EE4-B001-73262B835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435E0BB-C05A-449C-A7D0-F3C31E86F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0970D4-4794-48DE-AED3-7F0F7E0FD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6B9F-8062-48D2-888F-79F1EAC853FC}" type="datetimeFigureOut">
              <a:rPr lang="de-DE" smtClean="0"/>
              <a:t>02.10.2023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D265B2-54EF-4E08-A91B-EB2A129B0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FE95A4F-52FF-4C12-8A31-8204CCBC0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09DC-2F65-4D0F-9C8C-3942312A4F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5747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92F81A-B247-4DE7-BF9E-67B084762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7F50223-5CF0-47F5-BF5A-1A66B8C4B2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DFD8B2A-8526-4F66-9142-AF5FA1B2C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C96A72B-D615-4FA4-AD85-62D3D0912D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6B9F-8062-48D2-888F-79F1EAC853FC}" type="datetimeFigureOut">
              <a:rPr lang="de-DE" smtClean="0"/>
              <a:t>02.10.2023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2408F19-3534-424F-95ED-FEC5B822F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0B07AC0-883B-49D8-BB4B-BC8DD5298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09DC-2F65-4D0F-9C8C-3942312A4F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35259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470853-8330-45AC-8D12-C2230804F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2EF3399-86F2-4448-84FA-F1DE6A7792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C4F8B5A-F877-4995-91C4-87001274FD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2F8C79C-2180-4245-9E0F-5616032C21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42D741E-A75A-4271-9E85-0345A8D092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1B0B993-E764-4A01-B4ED-FEEC03D0B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6B9F-8062-48D2-888F-79F1EAC853FC}" type="datetimeFigureOut">
              <a:rPr lang="de-DE" smtClean="0"/>
              <a:t>02.10.2023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2DCC64A-F484-4E04-8173-C42DF2CF3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A87E860-94EF-43ED-B4EA-C181CDCFE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09DC-2F65-4D0F-9C8C-3942312A4F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1279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D4A30DB-1627-41F8-ACD4-A2B98D5D7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956C94A-F971-4DA4-8AA4-68F8D4327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6B9F-8062-48D2-888F-79F1EAC853FC}" type="datetimeFigureOut">
              <a:rPr lang="de-DE" smtClean="0"/>
              <a:t>02.10.2023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58F7F26-A90C-4DB5-9332-E59A7E81F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571D2D5-B993-47DA-97E9-5C367F062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09DC-2F65-4D0F-9C8C-3942312A4F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9773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DC57974-11B3-4263-86A9-1EFB378DE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6B9F-8062-48D2-888F-79F1EAC853FC}" type="datetimeFigureOut">
              <a:rPr lang="de-DE" smtClean="0"/>
              <a:t>02.10.2023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1B9DB9F-E62E-42D7-8AA4-8A20EBE26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F32C3EF-1B42-4A9F-8C69-B83B7C0E2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09DC-2F65-4D0F-9C8C-3942312A4F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7369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F55C9FA-EB78-42DB-9E68-292034B02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A9BFC86-1A0E-4FFD-984F-4A5B36791D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9F08A99-3C38-4230-BE6B-81338C0907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036A08A-BB34-41E7-B228-D7E395583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6B9F-8062-48D2-888F-79F1EAC853FC}" type="datetimeFigureOut">
              <a:rPr lang="de-DE" smtClean="0"/>
              <a:t>02.10.2023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1D9F314-2EC7-45E6-8B3B-EC6FEF12F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08EF60A-3179-4A99-8576-CE7E4CE48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09DC-2F65-4D0F-9C8C-3942312A4F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9714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5DE06F-5964-4D70-836D-87E739629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DA8E8444-975C-4B63-96E3-C211309D35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40FDD80-61FE-4CDB-83FB-DC8DC252E3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94FF722-19AE-409B-9DE2-593F3CF6E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06B9F-8062-48D2-888F-79F1EAC853FC}" type="datetimeFigureOut">
              <a:rPr lang="de-DE" smtClean="0"/>
              <a:t>02.10.2023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6DDCC86-1D12-4476-A281-230CFAA13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DBD1892-C02C-41C6-8FE4-F3F0ECBC74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A09DC-2F65-4D0F-9C8C-3942312A4F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08964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2894AAD1-7833-48DA-8C69-68BFB8C03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668C0FA-E5E9-4672-A775-A22DFE305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F6D8DEF-4EFD-46CA-957C-3B3751FA67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06B9F-8062-48D2-888F-79F1EAC853FC}" type="datetimeFigureOut">
              <a:rPr lang="de-DE" smtClean="0"/>
              <a:t>02.10.2023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5E7AC97-DDC9-4914-B17D-5E6EDDC52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EE43D3-6134-48CC-8725-5558F50DBB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A09DC-2F65-4D0F-9C8C-3942312A4F8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049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aw.ac.at/foerderungen/disruptive-innovation" TargetMode="External"/><Relationship Id="rId7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hyperlink" Target="mailto:programmmanagement@oeaw.ac.at" TargetMode="External"/><Relationship Id="rId4" Type="http://schemas.openxmlformats.org/officeDocument/2006/relationships/hyperlink" Target="https://www.fwf.ac.at/de/forschungsfoerderung/fwf-programme/early-career-seed-money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66863534-54E3-4E22-BFE4-39D369A7F4E3}"/>
              </a:ext>
            </a:extLst>
          </p:cNvPr>
          <p:cNvSpPr txBox="1"/>
          <p:nvPr/>
        </p:nvSpPr>
        <p:spPr>
          <a:xfrm>
            <a:off x="350016" y="1661499"/>
            <a:ext cx="5748765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>
                <a:solidFill>
                  <a:srgbClr val="0047BB"/>
                </a:solidFill>
                <a:latin typeface="Palatino Linotype" panose="02040502050505030304" pitchFamily="18" charset="0"/>
              </a:rPr>
              <a:t>Disruptive Innovation </a:t>
            </a:r>
          </a:p>
          <a:p>
            <a:pPr algn="ctr"/>
            <a:r>
              <a:rPr lang="de-DE" sz="3000" dirty="0">
                <a:solidFill>
                  <a:srgbClr val="0047BB"/>
                </a:solidFill>
                <a:latin typeface="Palatino Linotype" panose="02040502050505030304" pitchFamily="18" charset="0"/>
              </a:rPr>
              <a:t>Early Career Seed Money</a:t>
            </a:r>
          </a:p>
          <a:p>
            <a:pPr algn="ctr"/>
            <a:endParaRPr lang="de-DE" sz="3000" b="1" dirty="0">
              <a:solidFill>
                <a:srgbClr val="0047BB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de-DE" sz="2600" b="1" dirty="0">
                <a:solidFill>
                  <a:srgbClr val="0047BB"/>
                </a:solidFill>
                <a:latin typeface="Palatino Linotype" panose="02040502050505030304" pitchFamily="18" charset="0"/>
              </a:rPr>
              <a:t>Joint</a:t>
            </a:r>
            <a:r>
              <a:rPr lang="de-DE" sz="2600" dirty="0">
                <a:solidFill>
                  <a:srgbClr val="0047BB"/>
                </a:solidFill>
                <a:latin typeface="Palatino Linotype" panose="02040502050505030304" pitchFamily="18" charset="0"/>
              </a:rPr>
              <a:t> </a:t>
            </a:r>
            <a:r>
              <a:rPr lang="de-DE" sz="2600" b="1" dirty="0">
                <a:solidFill>
                  <a:srgbClr val="0047BB"/>
                </a:solidFill>
                <a:latin typeface="Palatino Linotype" panose="02040502050505030304" pitchFamily="18" charset="0"/>
              </a:rPr>
              <a:t>Funding Programme</a:t>
            </a:r>
            <a:r>
              <a:rPr lang="de-DE" sz="2600" dirty="0">
                <a:solidFill>
                  <a:srgbClr val="0047BB"/>
                </a:solidFill>
                <a:latin typeface="Palatino Linotype" panose="02040502050505030304" pitchFamily="18" charset="0"/>
              </a:rPr>
              <a:t> </a:t>
            </a:r>
          </a:p>
          <a:p>
            <a:pPr algn="ctr"/>
            <a:r>
              <a:rPr lang="de-DE" sz="2600" dirty="0">
                <a:solidFill>
                  <a:srgbClr val="0047BB"/>
                </a:solidFill>
                <a:latin typeface="Palatino Linotype" panose="02040502050505030304" pitchFamily="18" charset="0"/>
              </a:rPr>
              <a:t>of </a:t>
            </a:r>
            <a:r>
              <a:rPr lang="de-DE" sz="2600" b="1" dirty="0">
                <a:solidFill>
                  <a:srgbClr val="0047BB"/>
                </a:solidFill>
                <a:latin typeface="Palatino Linotype" panose="02040502050505030304" pitchFamily="18" charset="0"/>
              </a:rPr>
              <a:t>ÖAW</a:t>
            </a:r>
            <a:r>
              <a:rPr lang="de-DE" sz="2600" dirty="0">
                <a:solidFill>
                  <a:srgbClr val="0047BB"/>
                </a:solidFill>
                <a:latin typeface="Palatino Linotype" panose="02040502050505030304" pitchFamily="18" charset="0"/>
              </a:rPr>
              <a:t> and </a:t>
            </a:r>
            <a:r>
              <a:rPr lang="de-DE" sz="2600" b="1" dirty="0">
                <a:solidFill>
                  <a:srgbClr val="0047BB"/>
                </a:solidFill>
                <a:latin typeface="Palatino Linotype" panose="02040502050505030304" pitchFamily="18" charset="0"/>
              </a:rPr>
              <a:t>FWF </a:t>
            </a:r>
          </a:p>
          <a:p>
            <a:pPr algn="ctr"/>
            <a:r>
              <a:rPr lang="de-DE" sz="3000" b="1" dirty="0">
                <a:latin typeface="Palatino Linotype" panose="02040502050505030304" pitchFamily="18" charset="0"/>
              </a:rPr>
              <a:t> 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AAF8645-9C59-4F67-8DD3-BAA50C0C5402}"/>
              </a:ext>
            </a:extLst>
          </p:cNvPr>
          <p:cNvSpPr txBox="1"/>
          <p:nvPr/>
        </p:nvSpPr>
        <p:spPr>
          <a:xfrm>
            <a:off x="701496" y="5107491"/>
            <a:ext cx="117566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>
                <a:solidFill>
                  <a:srgbClr val="0047BB"/>
                </a:solidFill>
                <a:latin typeface="Palatino Linotype" panose="02040502050505030304" pitchFamily="18" charset="0"/>
              </a:rPr>
              <a:t>Webinar 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on 3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October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 2023 </a:t>
            </a:r>
          </a:p>
          <a:p>
            <a:r>
              <a:rPr lang="de-DE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with</a:t>
            </a:r>
            <a:r>
              <a:rPr lang="de-DE" dirty="0">
                <a:solidFill>
                  <a:srgbClr val="0047BB"/>
                </a:solidFill>
                <a:latin typeface="Palatino Linotype" panose="02040502050505030304" pitchFamily="18" charset="0"/>
              </a:rPr>
              <a:t> </a:t>
            </a:r>
          </a:p>
          <a:p>
            <a:r>
              <a:rPr lang="de-DE" sz="2400" b="1" dirty="0">
                <a:solidFill>
                  <a:srgbClr val="0047BB"/>
                </a:solidFill>
                <a:latin typeface="Palatino Linotype" panose="02040502050505030304" pitchFamily="18" charset="0"/>
              </a:rPr>
              <a:t>Alexander Nagler 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(ÖAW, Dpt.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for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 Research Funding) und </a:t>
            </a:r>
          </a:p>
          <a:p>
            <a:r>
              <a:rPr lang="de-DE" sz="2400" b="1" dirty="0">
                <a:solidFill>
                  <a:srgbClr val="0047BB"/>
                </a:solidFill>
                <a:latin typeface="Palatino Linotype" panose="02040502050505030304" pitchFamily="18" charset="0"/>
              </a:rPr>
              <a:t>Uwe von Ahsen 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(FWF,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Strategy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 – National Programmes)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8C5DAF6-5142-4BB5-879B-408CB31B4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619" y="1486830"/>
            <a:ext cx="6138255" cy="3514151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9C77B778-2FF1-4E74-841C-4B0032EA85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8" y="304203"/>
            <a:ext cx="2206753" cy="95642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E228728A-8C4A-4E35-A8EE-1F3B1437C5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671" y="562931"/>
            <a:ext cx="2622531" cy="38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8859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64F34BE7-BB76-4DAB-A0C7-5907CE147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833" y="68850"/>
            <a:ext cx="2593586" cy="1484828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300EF648-4F53-4679-9B53-1DA54F55DA9E}"/>
              </a:ext>
            </a:extLst>
          </p:cNvPr>
          <p:cNvSpPr/>
          <p:nvPr/>
        </p:nvSpPr>
        <p:spPr>
          <a:xfrm>
            <a:off x="842453" y="3897268"/>
            <a:ext cx="10915551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3000" dirty="0">
                <a:latin typeface="Palatino Linotype" panose="02040502050505030304" pitchFamily="18" charset="0"/>
              </a:rPr>
              <a:t>All </a:t>
            </a:r>
            <a:r>
              <a:rPr lang="de-DE" sz="3000" dirty="0" err="1">
                <a:latin typeface="Palatino Linotype" panose="02040502050505030304" pitchFamily="18" charset="0"/>
              </a:rPr>
              <a:t>information</a:t>
            </a:r>
            <a:r>
              <a:rPr lang="de-DE" sz="3000" dirty="0">
                <a:latin typeface="Palatino Linotype" panose="02040502050505030304" pitchFamily="18" charset="0"/>
              </a:rPr>
              <a:t> at:</a:t>
            </a:r>
          </a:p>
          <a:p>
            <a:pPr algn="ctr"/>
            <a:r>
              <a:rPr lang="de-DE" sz="3000" dirty="0">
                <a:latin typeface="Palatino Linotype" panose="02040502050505030304" pitchFamily="18" charset="0"/>
                <a:hlinkClick r:id="rId3"/>
              </a:rPr>
              <a:t>https://www.oeaw.ac.at/en/funding/disruptive-innovation</a:t>
            </a:r>
          </a:p>
          <a:p>
            <a:pPr algn="ctr"/>
            <a:r>
              <a:rPr lang="de-DE" sz="3000" dirty="0">
                <a:latin typeface="Palatino Linotype" panose="02040502050505030304" pitchFamily="18" charset="0"/>
              </a:rPr>
              <a:t>and</a:t>
            </a:r>
            <a:endParaRPr lang="de-DE" sz="3000" dirty="0">
              <a:latin typeface="Palatino Linotype" panose="02040502050505030304" pitchFamily="18" charset="0"/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de-DE" sz="3000" dirty="0">
                <a:latin typeface="Palatino Linotype" panose="02040502050505030304" pitchFamily="18" charset="0"/>
                <a:hlinkClick r:id="rId4"/>
              </a:rPr>
              <a:t>https://www.fwf.ac.at/en/research-funding/fwf-programmes/early-career-seed-money</a:t>
            </a:r>
          </a:p>
        </p:txBody>
      </p:sp>
      <p:sp>
        <p:nvSpPr>
          <p:cNvPr id="12" name="Textfeld 14">
            <a:extLst>
              <a:ext uri="{FF2B5EF4-FFF2-40B4-BE49-F238E27FC236}">
                <a16:creationId xmlns:a16="http://schemas.microsoft.com/office/drawing/2014/main" id="{C7E8CCEF-80CF-4720-8E06-3617F1B16D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936" y="2564363"/>
            <a:ext cx="1004556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de-DE" altLang="de-DE" sz="3200" dirty="0">
                <a:solidFill>
                  <a:srgbClr val="000000"/>
                </a:solidFill>
                <a:latin typeface="Palatino Linotype" panose="02040502050505030304" pitchFamily="18" charset="0"/>
              </a:rPr>
              <a:t>Questions? </a:t>
            </a:r>
            <a:r>
              <a:rPr lang="de-DE" altLang="de-DE" sz="3200" dirty="0">
                <a:solidFill>
                  <a:srgbClr val="000000"/>
                </a:solidFill>
                <a:latin typeface="Palatino Linotype" panose="02040502050505030304" pitchFamily="18" charset="0"/>
                <a:sym typeface="Wingdings" panose="05000000000000000000" pitchFamily="2" charset="2"/>
              </a:rPr>
              <a:t> </a:t>
            </a:r>
            <a:r>
              <a:rPr lang="de-DE" altLang="de-DE" sz="32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Dept</a:t>
            </a:r>
            <a:r>
              <a:rPr lang="de-DE" altLang="de-DE" sz="3200" dirty="0">
                <a:solidFill>
                  <a:srgbClr val="000000"/>
                </a:solidFill>
                <a:latin typeface="Palatino Linotype" panose="02040502050505030304" pitchFamily="18" charset="0"/>
              </a:rPr>
              <a:t>. </a:t>
            </a:r>
            <a:r>
              <a:rPr lang="de-DE" altLang="de-DE" sz="3200" dirty="0" err="1">
                <a:solidFill>
                  <a:srgbClr val="000000"/>
                </a:solidFill>
                <a:latin typeface="Palatino Linotype" panose="02040502050505030304" pitchFamily="18" charset="0"/>
              </a:rPr>
              <a:t>for</a:t>
            </a:r>
            <a:r>
              <a:rPr lang="de-DE" altLang="de-DE" sz="3200" dirty="0">
                <a:solidFill>
                  <a:srgbClr val="000000"/>
                </a:solidFill>
                <a:latin typeface="Palatino Linotype" panose="02040502050505030304" pitchFamily="18" charset="0"/>
              </a:rPr>
              <a:t> Research Funding at ÖAW</a:t>
            </a:r>
          </a:p>
          <a:p>
            <a:pPr algn="ctr" eaLnBrk="1" hangingPunct="1"/>
            <a:r>
              <a:rPr lang="de-DE" altLang="de-DE" sz="3200" dirty="0">
                <a:solidFill>
                  <a:srgbClr val="000000"/>
                </a:solidFill>
                <a:latin typeface="Palatino Linotype" panose="02040502050505030304" pitchFamily="18" charset="0"/>
                <a:hlinkClick r:id="rId5"/>
              </a:rPr>
              <a:t>programmmanagement@oeaw.ac.at</a:t>
            </a:r>
            <a:endParaRPr lang="de-DE" altLang="de-DE" sz="32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  <a:p>
            <a:pPr algn="ctr" eaLnBrk="1" hangingPunct="1"/>
            <a:endParaRPr lang="de-DE" altLang="de-DE" sz="3200" dirty="0">
              <a:solidFill>
                <a:srgbClr val="00000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4" name="Textfeld 14">
            <a:extLst>
              <a:ext uri="{FF2B5EF4-FFF2-40B4-BE49-F238E27FC236}">
                <a16:creationId xmlns:a16="http://schemas.microsoft.com/office/drawing/2014/main" id="{F85FFCB3-9AD0-4A7C-8AA1-8C29978D9F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3217" y="1455368"/>
            <a:ext cx="1004556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de-DE" altLang="de-DE" sz="2400" dirty="0">
              <a:solidFill>
                <a:srgbClr val="0047BB"/>
              </a:solidFill>
              <a:latin typeface="Palatino Linotype" panose="02040502050505030304" pitchFamily="18" charset="0"/>
            </a:endParaRPr>
          </a:p>
          <a:p>
            <a:pPr algn="ctr"/>
            <a:r>
              <a:rPr lang="de-DE" altLang="de-DE" sz="3600" b="1" dirty="0">
                <a:solidFill>
                  <a:srgbClr val="0047BB"/>
                </a:solidFill>
                <a:latin typeface="Palatino Linotype" panose="02040502050505030304" pitchFamily="18" charset="0"/>
              </a:rPr>
              <a:t>THANKS FOR YOUR ATTENTION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708C2DE-821F-46E5-AE7F-4823ACDF3C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8" y="304203"/>
            <a:ext cx="2206753" cy="95642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7E8BB8EB-B05D-4DC6-86E0-479A2DDFD7C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671" y="562931"/>
            <a:ext cx="2622531" cy="38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952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C0CC2CA7-F61E-4844-8548-72C3992357C3}"/>
              </a:ext>
            </a:extLst>
          </p:cNvPr>
          <p:cNvSpPr txBox="1"/>
          <p:nvPr/>
        </p:nvSpPr>
        <p:spPr>
          <a:xfrm>
            <a:off x="595306" y="1999142"/>
            <a:ext cx="105728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Objectives</a:t>
            </a:r>
            <a:r>
              <a:rPr lang="de-DE" sz="3200" b="1" dirty="0">
                <a:solidFill>
                  <a:srgbClr val="0047BB"/>
                </a:solidFill>
                <a:latin typeface="Palatino Linotype" panose="02040502050505030304" pitchFamily="18" charset="0"/>
              </a:rPr>
              <a:t> of </a:t>
            </a:r>
            <a:r>
              <a:rPr lang="de-DE" sz="3200" b="1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the</a:t>
            </a:r>
            <a:r>
              <a:rPr lang="de-DE" sz="3200" b="1" dirty="0">
                <a:solidFill>
                  <a:srgbClr val="0047BB"/>
                </a:solidFill>
                <a:latin typeface="Palatino Linotype" panose="02040502050505030304" pitchFamily="18" charset="0"/>
              </a:rPr>
              <a:t> </a:t>
            </a:r>
            <a:r>
              <a:rPr lang="de-DE" sz="3200" b="1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programme</a:t>
            </a:r>
            <a:endParaRPr lang="de-DE" sz="3200" b="1" dirty="0">
              <a:solidFill>
                <a:srgbClr val="0047BB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59B86201-D555-4826-B469-E4D6B6E5F364}"/>
              </a:ext>
            </a:extLst>
          </p:cNvPr>
          <p:cNvSpPr txBox="1"/>
          <p:nvPr/>
        </p:nvSpPr>
        <p:spPr>
          <a:xfrm>
            <a:off x="595306" y="2592444"/>
            <a:ext cx="114705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Provision of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funds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for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completely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 innovative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ideas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,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approaches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,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experiments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: EUR 2 Mio. </a:t>
            </a:r>
          </a:p>
          <a:p>
            <a:pPr marL="285750" indent="-285750">
              <a:buFontTx/>
              <a:buChar char="-"/>
            </a:pPr>
            <a:endParaRPr lang="de-DE" sz="2400" dirty="0">
              <a:solidFill>
                <a:srgbClr val="0047BB"/>
              </a:solidFill>
              <a:latin typeface="Palatino Linotype" panose="02040502050505030304" pitchFamily="18" charset="0"/>
            </a:endParaRPr>
          </a:p>
          <a:p>
            <a:pPr marL="285750" indent="-285750">
              <a:buFontTx/>
              <a:buChar char="-"/>
            </a:pP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Support at an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early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stage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 of a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career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  in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science</a:t>
            </a:r>
            <a:endParaRPr lang="de-DE" sz="2400" dirty="0">
              <a:solidFill>
                <a:srgbClr val="0047BB"/>
              </a:solidFill>
              <a:latin typeface="Palatino Linotype" panose="02040502050505030304" pitchFamily="18" charset="0"/>
            </a:endParaRPr>
          </a:p>
          <a:p>
            <a:pPr marL="285750" indent="-285750">
              <a:buFontTx/>
              <a:buChar char="-"/>
            </a:pPr>
            <a:endParaRPr lang="de-DE" sz="2400" dirty="0">
              <a:solidFill>
                <a:srgbClr val="0047BB"/>
              </a:solidFill>
              <a:latin typeface="Palatino Linotype" panose="02040502050505030304" pitchFamily="18" charset="0"/>
            </a:endParaRPr>
          </a:p>
          <a:p>
            <a:pPr marL="285750" indent="-285750">
              <a:buFontTx/>
              <a:buChar char="-"/>
            </a:pP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Transfer of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new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technologies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 und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know-how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from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abroad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 also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eligible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for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funding</a:t>
            </a:r>
            <a:endParaRPr lang="de-DE" sz="2400" dirty="0">
              <a:solidFill>
                <a:srgbClr val="0047BB"/>
              </a:solidFill>
              <a:latin typeface="Palatino Linotype" panose="02040502050505030304" pitchFamily="18" charset="0"/>
            </a:endParaRPr>
          </a:p>
          <a:p>
            <a:pPr marL="285750" indent="-285750">
              <a:buFontTx/>
              <a:buChar char="-"/>
            </a:pPr>
            <a:endParaRPr lang="de-DE" sz="2400" dirty="0">
              <a:solidFill>
                <a:srgbClr val="0047BB"/>
              </a:solidFill>
              <a:latin typeface="Palatino Linotype" panose="02040502050505030304" pitchFamily="18" charset="0"/>
            </a:endParaRPr>
          </a:p>
          <a:p>
            <a:pPr marL="285750" indent="-285750">
              <a:buFontTx/>
              <a:buChar char="-"/>
            </a:pP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Funding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is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across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 all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thematic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areas</a:t>
            </a:r>
            <a:endParaRPr lang="de-DE" sz="2400" dirty="0">
              <a:solidFill>
                <a:srgbClr val="0047BB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4F34BE7-BB76-4DAB-A0C7-5907CE147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833" y="68850"/>
            <a:ext cx="2593586" cy="1484828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DE9C3057-2E3C-4DC7-ACAA-20C877F24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8" y="304203"/>
            <a:ext cx="2206753" cy="95642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4D27B18-D6C4-4C10-808C-4739EFCCFA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671" y="562931"/>
            <a:ext cx="2622531" cy="38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37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64F34BE7-BB76-4DAB-A0C7-5907CE147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833" y="68850"/>
            <a:ext cx="2593586" cy="148482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44CA4DC3-7C9C-4847-B528-BF891B630356}"/>
              </a:ext>
            </a:extLst>
          </p:cNvPr>
          <p:cNvSpPr txBox="1"/>
          <p:nvPr/>
        </p:nvSpPr>
        <p:spPr>
          <a:xfrm>
            <a:off x="640463" y="2001662"/>
            <a:ext cx="3923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0047BB"/>
                </a:solidFill>
                <a:latin typeface="Palatino Linotype" panose="02040502050505030304" pitchFamily="18" charset="0"/>
              </a:rPr>
              <a:t>Target </a:t>
            </a:r>
            <a:r>
              <a:rPr lang="de-DE" sz="3200" b="1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group</a:t>
            </a:r>
            <a:endParaRPr lang="de-DE" sz="3200" b="1" dirty="0">
              <a:solidFill>
                <a:srgbClr val="0047BB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CEF1928-2A02-481B-91BB-4AC5999DF6C5}"/>
              </a:ext>
            </a:extLst>
          </p:cNvPr>
          <p:cNvSpPr txBox="1"/>
          <p:nvPr/>
        </p:nvSpPr>
        <p:spPr>
          <a:xfrm>
            <a:off x="640463" y="2932736"/>
            <a:ext cx="114705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285750" indent="-285750">
              <a:buFontTx/>
              <a:buChar char="-"/>
              <a:defRPr sz="2400">
                <a:latin typeface="Palatino Linotype" panose="02040502050505030304" pitchFamily="18" charset="0"/>
              </a:defRPr>
            </a:lvl1pPr>
          </a:lstStyle>
          <a:p>
            <a:r>
              <a:rPr lang="de-DE" dirty="0">
                <a:solidFill>
                  <a:srgbClr val="0047BB"/>
                </a:solidFill>
              </a:rPr>
              <a:t>Young </a:t>
            </a:r>
            <a:r>
              <a:rPr lang="de-DE" dirty="0" err="1">
                <a:solidFill>
                  <a:srgbClr val="0047BB"/>
                </a:solidFill>
              </a:rPr>
              <a:t>researchers</a:t>
            </a:r>
            <a:r>
              <a:rPr lang="de-DE" dirty="0">
                <a:solidFill>
                  <a:srgbClr val="0047BB"/>
                </a:solidFill>
              </a:rPr>
              <a:t> not </a:t>
            </a:r>
            <a:r>
              <a:rPr lang="de-DE" dirty="0" err="1">
                <a:solidFill>
                  <a:srgbClr val="0047BB"/>
                </a:solidFill>
              </a:rPr>
              <a:t>more</a:t>
            </a:r>
            <a:r>
              <a:rPr lang="de-DE" dirty="0">
                <a:solidFill>
                  <a:srgbClr val="0047BB"/>
                </a:solidFill>
              </a:rPr>
              <a:t> </a:t>
            </a:r>
            <a:r>
              <a:rPr lang="de-DE" dirty="0" err="1">
                <a:solidFill>
                  <a:srgbClr val="0047BB"/>
                </a:solidFill>
              </a:rPr>
              <a:t>than</a:t>
            </a:r>
            <a:r>
              <a:rPr lang="de-DE" dirty="0">
                <a:solidFill>
                  <a:srgbClr val="0047BB"/>
                </a:solidFill>
              </a:rPr>
              <a:t> 3 </a:t>
            </a:r>
            <a:r>
              <a:rPr lang="de-DE" dirty="0" err="1">
                <a:solidFill>
                  <a:srgbClr val="0047BB"/>
                </a:solidFill>
              </a:rPr>
              <a:t>years</a:t>
            </a:r>
            <a:r>
              <a:rPr lang="de-DE" dirty="0">
                <a:solidFill>
                  <a:srgbClr val="0047BB"/>
                </a:solidFill>
              </a:rPr>
              <a:t> after </a:t>
            </a:r>
            <a:r>
              <a:rPr lang="de-DE" dirty="0" err="1">
                <a:solidFill>
                  <a:srgbClr val="0047BB"/>
                </a:solidFill>
              </a:rPr>
              <a:t>their</a:t>
            </a:r>
            <a:r>
              <a:rPr lang="de-DE" dirty="0">
                <a:solidFill>
                  <a:srgbClr val="0047BB"/>
                </a:solidFill>
              </a:rPr>
              <a:t> </a:t>
            </a:r>
            <a:r>
              <a:rPr lang="de-DE" u="sng" dirty="0" err="1">
                <a:solidFill>
                  <a:srgbClr val="0047BB"/>
                </a:solidFill>
              </a:rPr>
              <a:t>doctoral</a:t>
            </a:r>
            <a:r>
              <a:rPr lang="de-DE" u="sng" dirty="0">
                <a:solidFill>
                  <a:srgbClr val="0047BB"/>
                </a:solidFill>
              </a:rPr>
              <a:t> </a:t>
            </a:r>
            <a:r>
              <a:rPr lang="de-DE" u="sng" dirty="0" err="1">
                <a:solidFill>
                  <a:srgbClr val="0047BB"/>
                </a:solidFill>
              </a:rPr>
              <a:t>degree</a:t>
            </a:r>
            <a:endParaRPr lang="de-DE" u="sng" dirty="0">
              <a:solidFill>
                <a:srgbClr val="0047BB"/>
              </a:solidFill>
            </a:endParaRPr>
          </a:p>
          <a:p>
            <a:endParaRPr lang="de-DE" dirty="0">
              <a:solidFill>
                <a:srgbClr val="0047BB"/>
              </a:solidFill>
            </a:endParaRPr>
          </a:p>
          <a:p>
            <a:r>
              <a:rPr lang="de-DE" dirty="0">
                <a:solidFill>
                  <a:srgbClr val="0047BB"/>
                </a:solidFill>
              </a:rPr>
              <a:t>All </a:t>
            </a:r>
            <a:r>
              <a:rPr lang="de-DE" dirty="0" err="1">
                <a:solidFill>
                  <a:srgbClr val="0047BB"/>
                </a:solidFill>
              </a:rPr>
              <a:t>research</a:t>
            </a:r>
            <a:r>
              <a:rPr lang="de-DE" dirty="0">
                <a:solidFill>
                  <a:srgbClr val="0047BB"/>
                </a:solidFill>
              </a:rPr>
              <a:t> </a:t>
            </a:r>
            <a:r>
              <a:rPr lang="de-DE" dirty="0" err="1">
                <a:solidFill>
                  <a:srgbClr val="0047BB"/>
                </a:solidFill>
              </a:rPr>
              <a:t>areas</a:t>
            </a:r>
            <a:r>
              <a:rPr lang="de-DE" dirty="0">
                <a:solidFill>
                  <a:srgbClr val="0047BB"/>
                </a:solidFill>
              </a:rPr>
              <a:t> and </a:t>
            </a:r>
            <a:r>
              <a:rPr lang="de-DE" dirty="0" err="1">
                <a:solidFill>
                  <a:srgbClr val="0047BB"/>
                </a:solidFill>
              </a:rPr>
              <a:t>disciplines</a:t>
            </a:r>
            <a:endParaRPr lang="de-DE" dirty="0">
              <a:solidFill>
                <a:srgbClr val="0047BB"/>
              </a:solidFill>
            </a:endParaRPr>
          </a:p>
          <a:p>
            <a:endParaRPr lang="de-DE" dirty="0">
              <a:solidFill>
                <a:srgbClr val="0047BB"/>
              </a:solidFill>
            </a:endParaRPr>
          </a:p>
          <a:p>
            <a:r>
              <a:rPr lang="de-DE" dirty="0">
                <a:solidFill>
                  <a:srgbClr val="0047BB"/>
                </a:solidFill>
              </a:rPr>
              <a:t>Basic </a:t>
            </a:r>
            <a:r>
              <a:rPr lang="de-DE" dirty="0" err="1">
                <a:solidFill>
                  <a:srgbClr val="0047BB"/>
                </a:solidFill>
              </a:rPr>
              <a:t>research</a:t>
            </a:r>
            <a:endParaRPr lang="de-DE" dirty="0">
              <a:solidFill>
                <a:srgbClr val="0047BB"/>
              </a:solidFill>
            </a:endParaRPr>
          </a:p>
          <a:p>
            <a:endParaRPr lang="de-DE" dirty="0">
              <a:solidFill>
                <a:srgbClr val="0047BB"/>
              </a:solidFill>
            </a:endParaRPr>
          </a:p>
          <a:p>
            <a:r>
              <a:rPr lang="de-DE" dirty="0" err="1">
                <a:solidFill>
                  <a:srgbClr val="0047BB"/>
                </a:solidFill>
              </a:rPr>
              <a:t>Applications</a:t>
            </a:r>
            <a:r>
              <a:rPr lang="de-DE" dirty="0">
                <a:solidFill>
                  <a:srgbClr val="0047BB"/>
                </a:solidFill>
              </a:rPr>
              <a:t> </a:t>
            </a:r>
            <a:r>
              <a:rPr lang="de-DE" dirty="0" err="1">
                <a:solidFill>
                  <a:srgbClr val="0047BB"/>
                </a:solidFill>
              </a:rPr>
              <a:t>must</a:t>
            </a:r>
            <a:r>
              <a:rPr lang="de-DE" dirty="0">
                <a:solidFill>
                  <a:srgbClr val="0047BB"/>
                </a:solidFill>
              </a:rPr>
              <a:t> </a:t>
            </a:r>
            <a:r>
              <a:rPr lang="de-DE" dirty="0" err="1">
                <a:solidFill>
                  <a:srgbClr val="0047BB"/>
                </a:solidFill>
              </a:rPr>
              <a:t>be</a:t>
            </a:r>
            <a:r>
              <a:rPr lang="de-DE" dirty="0">
                <a:solidFill>
                  <a:srgbClr val="0047BB"/>
                </a:solidFill>
              </a:rPr>
              <a:t> </a:t>
            </a:r>
            <a:r>
              <a:rPr lang="de-DE" dirty="0" err="1">
                <a:solidFill>
                  <a:srgbClr val="0047BB"/>
                </a:solidFill>
              </a:rPr>
              <a:t>submitted</a:t>
            </a:r>
            <a:r>
              <a:rPr lang="de-DE" dirty="0">
                <a:solidFill>
                  <a:srgbClr val="0047BB"/>
                </a:solidFill>
              </a:rPr>
              <a:t> </a:t>
            </a:r>
            <a:r>
              <a:rPr lang="de-DE" dirty="0" err="1">
                <a:solidFill>
                  <a:srgbClr val="0047BB"/>
                </a:solidFill>
              </a:rPr>
              <a:t>individually</a:t>
            </a:r>
            <a:endParaRPr lang="de-DE" dirty="0">
              <a:solidFill>
                <a:srgbClr val="0047BB"/>
              </a:solidFill>
            </a:endParaRPr>
          </a:p>
          <a:p>
            <a:pPr marL="0" indent="0">
              <a:buNone/>
            </a:pPr>
            <a:endParaRPr lang="de-DE" dirty="0">
              <a:solidFill>
                <a:srgbClr val="0047BB"/>
              </a:solidFill>
            </a:endParaRPr>
          </a:p>
          <a:p>
            <a:endParaRPr lang="de-DE" dirty="0">
              <a:solidFill>
                <a:srgbClr val="0047BB"/>
              </a:solidFill>
            </a:endParaRPr>
          </a:p>
          <a:p>
            <a:pPr marL="0" indent="0">
              <a:buNone/>
            </a:pPr>
            <a:endParaRPr lang="de-DE" dirty="0">
              <a:solidFill>
                <a:srgbClr val="0047BB"/>
              </a:solidFill>
            </a:endParaRPr>
          </a:p>
          <a:p>
            <a:endParaRPr lang="de-DE" dirty="0">
              <a:solidFill>
                <a:srgbClr val="0047BB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8502D413-DC0F-484D-9AD5-0F57B37F4D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8" y="304203"/>
            <a:ext cx="2206753" cy="95642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0F7B97A-852D-468A-A5B1-DD9C2D54C7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671" y="562931"/>
            <a:ext cx="2622531" cy="38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852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64F34BE7-BB76-4DAB-A0C7-5907CE147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833" y="68850"/>
            <a:ext cx="2593586" cy="148482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07AE4B3F-84C5-47D9-9B5B-509C72E06436}"/>
              </a:ext>
            </a:extLst>
          </p:cNvPr>
          <p:cNvSpPr txBox="1"/>
          <p:nvPr/>
        </p:nvSpPr>
        <p:spPr>
          <a:xfrm>
            <a:off x="550152" y="1993660"/>
            <a:ext cx="10343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Application</a:t>
            </a:r>
            <a:r>
              <a:rPr lang="de-DE" sz="3200" b="1" dirty="0">
                <a:solidFill>
                  <a:srgbClr val="0047BB"/>
                </a:solidFill>
                <a:latin typeface="Palatino Linotype" panose="02040502050505030304" pitchFamily="18" charset="0"/>
              </a:rPr>
              <a:t> </a:t>
            </a:r>
            <a:r>
              <a:rPr lang="de-DE" sz="3200" b="1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requirements</a:t>
            </a:r>
            <a:endParaRPr lang="de-DE" sz="3200" b="1" dirty="0">
              <a:solidFill>
                <a:srgbClr val="0047BB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70551F9-AC2C-4E30-91DB-EF21FBEB3494}"/>
              </a:ext>
            </a:extLst>
          </p:cNvPr>
          <p:cNvSpPr txBox="1"/>
          <p:nvPr/>
        </p:nvSpPr>
        <p:spPr>
          <a:xfrm>
            <a:off x="640463" y="3000359"/>
            <a:ext cx="11470514" cy="373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285750" indent="-285750">
              <a:buFontTx/>
              <a:buChar char="-"/>
              <a:defRPr sz="2400">
                <a:latin typeface="Palatino Linotype" panose="02040502050505030304" pitchFamily="18" charset="0"/>
              </a:defRPr>
            </a:lvl1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 err="1">
                <a:solidFill>
                  <a:srgbClr val="0047BB"/>
                </a:solidFill>
              </a:rPr>
              <a:t>Only</a:t>
            </a:r>
            <a:r>
              <a:rPr lang="de-DE" dirty="0">
                <a:solidFill>
                  <a:srgbClr val="0047BB"/>
                </a:solidFill>
              </a:rPr>
              <a:t> </a:t>
            </a:r>
            <a:r>
              <a:rPr lang="de-DE" dirty="0" err="1">
                <a:solidFill>
                  <a:srgbClr val="0047BB"/>
                </a:solidFill>
              </a:rPr>
              <a:t>one</a:t>
            </a:r>
            <a:r>
              <a:rPr lang="de-DE" dirty="0">
                <a:solidFill>
                  <a:srgbClr val="0047BB"/>
                </a:solidFill>
              </a:rPr>
              <a:t> </a:t>
            </a:r>
            <a:r>
              <a:rPr lang="de-DE" dirty="0" err="1">
                <a:solidFill>
                  <a:srgbClr val="0047BB"/>
                </a:solidFill>
              </a:rPr>
              <a:t>application</a:t>
            </a:r>
            <a:r>
              <a:rPr lang="de-DE" dirty="0">
                <a:solidFill>
                  <a:srgbClr val="0047BB"/>
                </a:solidFill>
              </a:rPr>
              <a:t> </a:t>
            </a:r>
            <a:r>
              <a:rPr lang="de-DE" dirty="0" err="1">
                <a:solidFill>
                  <a:srgbClr val="0047BB"/>
                </a:solidFill>
              </a:rPr>
              <a:t>may</a:t>
            </a:r>
            <a:r>
              <a:rPr lang="de-DE" dirty="0">
                <a:solidFill>
                  <a:srgbClr val="0047BB"/>
                </a:solidFill>
              </a:rPr>
              <a:t> </a:t>
            </a:r>
            <a:r>
              <a:rPr lang="de-DE" dirty="0" err="1">
                <a:solidFill>
                  <a:srgbClr val="0047BB"/>
                </a:solidFill>
              </a:rPr>
              <a:t>be</a:t>
            </a:r>
            <a:r>
              <a:rPr lang="de-DE" dirty="0">
                <a:solidFill>
                  <a:srgbClr val="0047BB"/>
                </a:solidFill>
              </a:rPr>
              <a:t> </a:t>
            </a:r>
            <a:r>
              <a:rPr lang="de-DE" dirty="0" err="1">
                <a:solidFill>
                  <a:srgbClr val="0047BB"/>
                </a:solidFill>
              </a:rPr>
              <a:t>filed</a:t>
            </a:r>
            <a:r>
              <a:rPr lang="de-DE" dirty="0">
                <a:solidFill>
                  <a:srgbClr val="0047BB"/>
                </a:solidFill>
              </a:rPr>
              <a:t> per </a:t>
            </a:r>
            <a:r>
              <a:rPr lang="de-DE" dirty="0" err="1">
                <a:solidFill>
                  <a:srgbClr val="0047BB"/>
                </a:solidFill>
              </a:rPr>
              <a:t>person</a:t>
            </a:r>
            <a:endParaRPr lang="de-DE" dirty="0">
              <a:solidFill>
                <a:srgbClr val="0047BB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 err="1">
                <a:solidFill>
                  <a:srgbClr val="0047BB"/>
                </a:solidFill>
              </a:rPr>
              <a:t>Approval</a:t>
            </a:r>
            <a:r>
              <a:rPr lang="de-DE" dirty="0">
                <a:solidFill>
                  <a:srgbClr val="0047BB"/>
                </a:solidFill>
              </a:rPr>
              <a:t> </a:t>
            </a:r>
            <a:r>
              <a:rPr lang="de-DE" dirty="0" err="1">
                <a:solidFill>
                  <a:srgbClr val="0047BB"/>
                </a:solidFill>
              </a:rPr>
              <a:t>from</a:t>
            </a:r>
            <a:r>
              <a:rPr lang="de-DE" dirty="0">
                <a:solidFill>
                  <a:srgbClr val="0047BB"/>
                </a:solidFill>
              </a:rPr>
              <a:t> </a:t>
            </a:r>
            <a:r>
              <a:rPr lang="de-DE" dirty="0" err="1">
                <a:solidFill>
                  <a:srgbClr val="0047BB"/>
                </a:solidFill>
              </a:rPr>
              <a:t>the</a:t>
            </a:r>
            <a:r>
              <a:rPr lang="de-DE" dirty="0">
                <a:solidFill>
                  <a:srgbClr val="0047BB"/>
                </a:solidFill>
              </a:rPr>
              <a:t> </a:t>
            </a:r>
            <a:r>
              <a:rPr lang="de-DE" dirty="0" err="1">
                <a:solidFill>
                  <a:srgbClr val="0047BB"/>
                </a:solidFill>
              </a:rPr>
              <a:t>research</a:t>
            </a:r>
            <a:r>
              <a:rPr lang="de-DE" dirty="0">
                <a:solidFill>
                  <a:srgbClr val="0047BB"/>
                </a:solidFill>
              </a:rPr>
              <a:t> </a:t>
            </a:r>
            <a:r>
              <a:rPr lang="de-DE" dirty="0" err="1">
                <a:solidFill>
                  <a:srgbClr val="0047BB"/>
                </a:solidFill>
              </a:rPr>
              <a:t>institute</a:t>
            </a:r>
            <a:r>
              <a:rPr lang="de-DE" dirty="0">
                <a:solidFill>
                  <a:srgbClr val="0047BB"/>
                </a:solidFill>
              </a:rPr>
              <a:t> </a:t>
            </a:r>
            <a:r>
              <a:rPr lang="de-DE" u="sng" dirty="0">
                <a:solidFill>
                  <a:srgbClr val="0047BB"/>
                </a:solidFill>
              </a:rPr>
              <a:t>in Austria</a:t>
            </a:r>
            <a:r>
              <a:rPr lang="de-DE" dirty="0">
                <a:solidFill>
                  <a:srgbClr val="0047BB"/>
                </a:solidFill>
              </a:rPr>
              <a:t>, at </a:t>
            </a:r>
            <a:r>
              <a:rPr lang="de-DE" dirty="0" err="1">
                <a:solidFill>
                  <a:srgbClr val="0047BB"/>
                </a:solidFill>
              </a:rPr>
              <a:t>which</a:t>
            </a:r>
            <a:r>
              <a:rPr lang="de-DE" dirty="0">
                <a:solidFill>
                  <a:srgbClr val="0047BB"/>
                </a:solidFill>
              </a:rPr>
              <a:t> </a:t>
            </a:r>
            <a:r>
              <a:rPr lang="de-DE" dirty="0" err="1">
                <a:solidFill>
                  <a:srgbClr val="0047BB"/>
                </a:solidFill>
              </a:rPr>
              <a:t>the</a:t>
            </a:r>
            <a:r>
              <a:rPr lang="de-DE" dirty="0">
                <a:solidFill>
                  <a:srgbClr val="0047BB"/>
                </a:solidFill>
              </a:rPr>
              <a:t> </a:t>
            </a:r>
            <a:r>
              <a:rPr lang="de-DE" dirty="0" err="1">
                <a:solidFill>
                  <a:srgbClr val="0047BB"/>
                </a:solidFill>
              </a:rPr>
              <a:t>project</a:t>
            </a:r>
            <a:r>
              <a:rPr lang="de-DE" dirty="0">
                <a:solidFill>
                  <a:srgbClr val="0047BB"/>
                </a:solidFill>
              </a:rPr>
              <a:t> </a:t>
            </a:r>
            <a:r>
              <a:rPr lang="de-DE" dirty="0" err="1">
                <a:solidFill>
                  <a:srgbClr val="0047BB"/>
                </a:solidFill>
              </a:rPr>
              <a:t>is</a:t>
            </a:r>
            <a:r>
              <a:rPr lang="de-DE" dirty="0">
                <a:solidFill>
                  <a:srgbClr val="0047BB"/>
                </a:solidFill>
              </a:rPr>
              <a:t> </a:t>
            </a:r>
            <a:r>
              <a:rPr lang="de-DE" dirty="0" err="1">
                <a:solidFill>
                  <a:srgbClr val="0047BB"/>
                </a:solidFill>
              </a:rPr>
              <a:t>intended</a:t>
            </a:r>
            <a:r>
              <a:rPr lang="de-DE" dirty="0">
                <a:solidFill>
                  <a:srgbClr val="0047BB"/>
                </a:solidFill>
              </a:rPr>
              <a:t> </a:t>
            </a:r>
            <a:r>
              <a:rPr lang="de-DE" dirty="0" err="1">
                <a:solidFill>
                  <a:srgbClr val="0047BB"/>
                </a:solidFill>
              </a:rPr>
              <a:t>to</a:t>
            </a:r>
            <a:r>
              <a:rPr lang="de-DE" dirty="0">
                <a:solidFill>
                  <a:srgbClr val="0047BB"/>
                </a:solidFill>
              </a:rPr>
              <a:t> </a:t>
            </a:r>
            <a:r>
              <a:rPr lang="de-DE" dirty="0" err="1">
                <a:solidFill>
                  <a:srgbClr val="0047BB"/>
                </a:solidFill>
              </a:rPr>
              <a:t>be</a:t>
            </a:r>
            <a:r>
              <a:rPr lang="de-DE" dirty="0">
                <a:solidFill>
                  <a:srgbClr val="0047BB"/>
                </a:solidFill>
              </a:rPr>
              <a:t> </a:t>
            </a:r>
            <a:r>
              <a:rPr lang="de-DE" dirty="0" err="1">
                <a:solidFill>
                  <a:srgbClr val="0047BB"/>
                </a:solidFill>
              </a:rPr>
              <a:t>carried</a:t>
            </a:r>
            <a:r>
              <a:rPr lang="de-DE" dirty="0">
                <a:solidFill>
                  <a:srgbClr val="0047BB"/>
                </a:solidFill>
              </a:rPr>
              <a:t> out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 err="1">
                <a:solidFill>
                  <a:srgbClr val="0047BB"/>
                </a:solidFill>
              </a:rPr>
              <a:t>One</a:t>
            </a:r>
            <a:r>
              <a:rPr lang="de-DE" dirty="0">
                <a:solidFill>
                  <a:srgbClr val="0047BB"/>
                </a:solidFill>
              </a:rPr>
              <a:t> </a:t>
            </a:r>
            <a:r>
              <a:rPr lang="de-DE" dirty="0" err="1">
                <a:solidFill>
                  <a:srgbClr val="0047BB"/>
                </a:solidFill>
              </a:rPr>
              <a:t>institution</a:t>
            </a:r>
            <a:r>
              <a:rPr lang="de-DE" dirty="0">
                <a:solidFill>
                  <a:srgbClr val="0047BB"/>
                </a:solidFill>
              </a:rPr>
              <a:t> </a:t>
            </a:r>
            <a:r>
              <a:rPr lang="de-DE" dirty="0" err="1">
                <a:solidFill>
                  <a:srgbClr val="0047BB"/>
                </a:solidFill>
              </a:rPr>
              <a:t>may</a:t>
            </a:r>
            <a:r>
              <a:rPr lang="de-DE" dirty="0">
                <a:solidFill>
                  <a:srgbClr val="0047BB"/>
                </a:solidFill>
              </a:rPr>
              <a:t> support </a:t>
            </a:r>
            <a:r>
              <a:rPr lang="de-DE" dirty="0" err="1">
                <a:solidFill>
                  <a:srgbClr val="0047BB"/>
                </a:solidFill>
              </a:rPr>
              <a:t>several</a:t>
            </a:r>
            <a:r>
              <a:rPr lang="de-DE" dirty="0">
                <a:solidFill>
                  <a:srgbClr val="0047BB"/>
                </a:solidFill>
              </a:rPr>
              <a:t> </a:t>
            </a:r>
            <a:r>
              <a:rPr lang="de-DE" dirty="0" err="1">
                <a:solidFill>
                  <a:srgbClr val="0047BB"/>
                </a:solidFill>
              </a:rPr>
              <a:t>applications</a:t>
            </a:r>
            <a:endParaRPr lang="de-DE" dirty="0">
              <a:solidFill>
                <a:srgbClr val="0047BB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 err="1">
                <a:solidFill>
                  <a:srgbClr val="0047BB"/>
                </a:solidFill>
              </a:rPr>
              <a:t>Exclusion</a:t>
            </a:r>
            <a:r>
              <a:rPr lang="de-DE" dirty="0">
                <a:solidFill>
                  <a:srgbClr val="0047BB"/>
                </a:solidFill>
              </a:rPr>
              <a:t> of multiple </a:t>
            </a:r>
            <a:r>
              <a:rPr lang="de-DE" dirty="0" err="1">
                <a:solidFill>
                  <a:srgbClr val="0047BB"/>
                </a:solidFill>
              </a:rPr>
              <a:t>funding</a:t>
            </a:r>
            <a:endParaRPr lang="de-DE" dirty="0">
              <a:solidFill>
                <a:srgbClr val="0047BB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de-DE" dirty="0">
                <a:solidFill>
                  <a:srgbClr val="0047BB"/>
                </a:solidFill>
              </a:rPr>
              <a:t>The same </a:t>
            </a:r>
            <a:r>
              <a:rPr lang="de-DE" dirty="0" err="1">
                <a:solidFill>
                  <a:srgbClr val="0047BB"/>
                </a:solidFill>
              </a:rPr>
              <a:t>proposal</a:t>
            </a:r>
            <a:r>
              <a:rPr lang="de-DE" dirty="0">
                <a:solidFill>
                  <a:srgbClr val="0047BB"/>
                </a:solidFill>
              </a:rPr>
              <a:t> </a:t>
            </a:r>
            <a:r>
              <a:rPr lang="de-DE" dirty="0" err="1">
                <a:solidFill>
                  <a:srgbClr val="0047BB"/>
                </a:solidFill>
              </a:rPr>
              <a:t>may</a:t>
            </a:r>
            <a:r>
              <a:rPr lang="de-DE" dirty="0">
                <a:solidFill>
                  <a:srgbClr val="0047BB"/>
                </a:solidFill>
              </a:rPr>
              <a:t> not </a:t>
            </a:r>
            <a:r>
              <a:rPr lang="de-DE" dirty="0" err="1">
                <a:solidFill>
                  <a:srgbClr val="0047BB"/>
                </a:solidFill>
              </a:rPr>
              <a:t>be</a:t>
            </a:r>
            <a:r>
              <a:rPr lang="de-DE" dirty="0">
                <a:solidFill>
                  <a:srgbClr val="0047BB"/>
                </a:solidFill>
              </a:rPr>
              <a:t> </a:t>
            </a:r>
            <a:r>
              <a:rPr lang="de-DE" dirty="0" err="1">
                <a:solidFill>
                  <a:srgbClr val="0047BB"/>
                </a:solidFill>
              </a:rPr>
              <a:t>submitted</a:t>
            </a:r>
            <a:r>
              <a:rPr lang="de-DE" dirty="0">
                <a:solidFill>
                  <a:srgbClr val="0047BB"/>
                </a:solidFill>
              </a:rPr>
              <a:t> </a:t>
            </a:r>
            <a:r>
              <a:rPr lang="de-DE" dirty="0" err="1">
                <a:solidFill>
                  <a:srgbClr val="0047BB"/>
                </a:solidFill>
              </a:rPr>
              <a:t>twice</a:t>
            </a:r>
            <a:r>
              <a:rPr lang="de-DE" dirty="0">
                <a:solidFill>
                  <a:srgbClr val="0047BB"/>
                </a:solidFill>
              </a:rPr>
              <a:t> </a:t>
            </a:r>
            <a:r>
              <a:rPr lang="de-DE" dirty="0" err="1">
                <a:solidFill>
                  <a:srgbClr val="0047BB"/>
                </a:solidFill>
              </a:rPr>
              <a:t>with</a:t>
            </a:r>
            <a:r>
              <a:rPr lang="de-DE" dirty="0">
                <a:solidFill>
                  <a:srgbClr val="0047BB"/>
                </a:solidFill>
              </a:rPr>
              <a:t> </a:t>
            </a:r>
            <a:r>
              <a:rPr lang="de-DE" dirty="0" err="1">
                <a:solidFill>
                  <a:srgbClr val="0047BB"/>
                </a:solidFill>
              </a:rPr>
              <a:t>the</a:t>
            </a:r>
            <a:r>
              <a:rPr lang="de-DE" dirty="0">
                <a:solidFill>
                  <a:srgbClr val="0047BB"/>
                </a:solidFill>
              </a:rPr>
              <a:t> FWF (</a:t>
            </a:r>
            <a:r>
              <a:rPr lang="de-DE" dirty="0" err="1">
                <a:solidFill>
                  <a:srgbClr val="0047BB"/>
                </a:solidFill>
              </a:rPr>
              <a:t>for</a:t>
            </a:r>
            <a:r>
              <a:rPr lang="de-DE" dirty="0">
                <a:solidFill>
                  <a:srgbClr val="0047BB"/>
                </a:solidFill>
              </a:rPr>
              <a:t> </a:t>
            </a:r>
            <a:r>
              <a:rPr lang="de-DE" dirty="0" err="1">
                <a:solidFill>
                  <a:srgbClr val="0047BB"/>
                </a:solidFill>
              </a:rPr>
              <a:t>example</a:t>
            </a:r>
            <a:r>
              <a:rPr lang="de-DE" dirty="0">
                <a:solidFill>
                  <a:srgbClr val="0047BB"/>
                </a:solidFill>
              </a:rPr>
              <a:t> </a:t>
            </a:r>
            <a:r>
              <a:rPr lang="de-DE" dirty="0" err="1">
                <a:solidFill>
                  <a:srgbClr val="0047BB"/>
                </a:solidFill>
              </a:rPr>
              <a:t>with</a:t>
            </a:r>
            <a:r>
              <a:rPr lang="de-DE" dirty="0">
                <a:solidFill>
                  <a:srgbClr val="0047BB"/>
                </a:solidFill>
              </a:rPr>
              <a:t> </a:t>
            </a:r>
            <a:r>
              <a:rPr lang="de-DE" dirty="0" err="1">
                <a:solidFill>
                  <a:srgbClr val="0047BB"/>
                </a:solidFill>
              </a:rPr>
              <a:t>the</a:t>
            </a:r>
            <a:r>
              <a:rPr lang="de-DE" dirty="0">
                <a:solidFill>
                  <a:srgbClr val="0047BB"/>
                </a:solidFill>
              </a:rPr>
              <a:t> 1,000 </a:t>
            </a:r>
            <a:r>
              <a:rPr lang="de-DE" dirty="0" err="1">
                <a:solidFill>
                  <a:srgbClr val="0047BB"/>
                </a:solidFill>
              </a:rPr>
              <a:t>Ideas</a:t>
            </a:r>
            <a:r>
              <a:rPr lang="de-DE">
                <a:solidFill>
                  <a:srgbClr val="0047BB"/>
                </a:solidFill>
              </a:rPr>
              <a:t> </a:t>
            </a:r>
            <a:r>
              <a:rPr lang="de-DE" dirty="0">
                <a:solidFill>
                  <a:srgbClr val="0047BB"/>
                </a:solidFill>
              </a:rPr>
              <a:t>P</a:t>
            </a:r>
            <a:r>
              <a:rPr lang="de-DE">
                <a:solidFill>
                  <a:srgbClr val="0047BB"/>
                </a:solidFill>
              </a:rPr>
              <a:t>rogramme</a:t>
            </a:r>
            <a:r>
              <a:rPr lang="de-DE" dirty="0">
                <a:solidFill>
                  <a:srgbClr val="0047BB"/>
                </a:solidFill>
              </a:rPr>
              <a:t>)</a:t>
            </a:r>
          </a:p>
          <a:p>
            <a:endParaRPr lang="de-DE" dirty="0">
              <a:solidFill>
                <a:srgbClr val="0047BB"/>
              </a:solidFill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0BE76BD-C074-4B6D-887B-DA9E3B772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8" y="304203"/>
            <a:ext cx="2206753" cy="95642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AB9A1215-DC32-44F4-A94B-581C2EAAA7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671" y="562931"/>
            <a:ext cx="2622531" cy="38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802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64F34BE7-BB76-4DAB-A0C7-5907CE147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833" y="68850"/>
            <a:ext cx="2593586" cy="148482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D4D7CF5-ECFA-4A07-BBEF-32F1C247C407}"/>
              </a:ext>
            </a:extLst>
          </p:cNvPr>
          <p:cNvSpPr txBox="1"/>
          <p:nvPr/>
        </p:nvSpPr>
        <p:spPr>
          <a:xfrm>
            <a:off x="516285" y="1998379"/>
            <a:ext cx="113467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3200" b="1">
                <a:latin typeface="Palatino Linotype" panose="02040502050505030304" pitchFamily="18" charset="0"/>
              </a:defRPr>
            </a:lvl1pPr>
          </a:lstStyle>
          <a:p>
            <a:r>
              <a:rPr lang="de-DE" dirty="0">
                <a:solidFill>
                  <a:srgbClr val="0047BB"/>
                </a:solidFill>
              </a:rPr>
              <a:t>Funding </a:t>
            </a:r>
            <a:r>
              <a:rPr lang="de-DE" dirty="0" err="1">
                <a:solidFill>
                  <a:srgbClr val="0047BB"/>
                </a:solidFill>
              </a:rPr>
              <a:t>term</a:t>
            </a:r>
            <a:r>
              <a:rPr lang="de-DE" dirty="0">
                <a:solidFill>
                  <a:srgbClr val="0047BB"/>
                </a:solidFill>
              </a:rPr>
              <a:t> and </a:t>
            </a:r>
            <a:r>
              <a:rPr lang="de-DE" dirty="0" err="1">
                <a:solidFill>
                  <a:srgbClr val="0047BB"/>
                </a:solidFill>
              </a:rPr>
              <a:t>amount</a:t>
            </a:r>
            <a:r>
              <a:rPr lang="de-DE" dirty="0">
                <a:solidFill>
                  <a:srgbClr val="0047BB"/>
                </a:solidFill>
              </a:rPr>
              <a:t> of </a:t>
            </a:r>
            <a:r>
              <a:rPr lang="de-DE" dirty="0" err="1">
                <a:solidFill>
                  <a:srgbClr val="0047BB"/>
                </a:solidFill>
              </a:rPr>
              <a:t>grant</a:t>
            </a:r>
            <a:endParaRPr lang="de-DE" dirty="0">
              <a:solidFill>
                <a:srgbClr val="0047BB"/>
              </a:solidFill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AB43CA5-FAA0-44FD-8E24-2898D406EAA2}"/>
              </a:ext>
            </a:extLst>
          </p:cNvPr>
          <p:cNvSpPr txBox="1"/>
          <p:nvPr/>
        </p:nvSpPr>
        <p:spPr>
          <a:xfrm>
            <a:off x="516285" y="2628943"/>
            <a:ext cx="114705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 marL="285750" indent="-285750">
              <a:buFontTx/>
              <a:buChar char="-"/>
              <a:defRPr sz="2400">
                <a:latin typeface="Palatino Linotype" panose="02040502050505030304" pitchFamily="18" charset="0"/>
              </a:defRPr>
            </a:lvl1pPr>
          </a:lstStyle>
          <a:p>
            <a:r>
              <a:rPr lang="de-DE" dirty="0">
                <a:solidFill>
                  <a:srgbClr val="0047BB"/>
                </a:solidFill>
              </a:rPr>
              <a:t>Funding: maximum </a:t>
            </a:r>
            <a:r>
              <a:rPr lang="de-DE" dirty="0" err="1">
                <a:solidFill>
                  <a:srgbClr val="0047BB"/>
                </a:solidFill>
              </a:rPr>
              <a:t>term</a:t>
            </a:r>
            <a:r>
              <a:rPr lang="de-DE" dirty="0">
                <a:solidFill>
                  <a:srgbClr val="0047BB"/>
                </a:solidFill>
              </a:rPr>
              <a:t> of 12 </a:t>
            </a:r>
            <a:r>
              <a:rPr lang="de-DE" dirty="0" err="1">
                <a:solidFill>
                  <a:srgbClr val="0047BB"/>
                </a:solidFill>
              </a:rPr>
              <a:t>months</a:t>
            </a:r>
            <a:endParaRPr lang="de-DE" dirty="0">
              <a:solidFill>
                <a:srgbClr val="0047BB"/>
              </a:solidFill>
            </a:endParaRPr>
          </a:p>
          <a:p>
            <a:endParaRPr lang="de-DE" dirty="0">
              <a:solidFill>
                <a:srgbClr val="0047BB"/>
              </a:solidFill>
            </a:endParaRPr>
          </a:p>
          <a:p>
            <a:r>
              <a:rPr lang="de-DE" dirty="0" err="1">
                <a:solidFill>
                  <a:srgbClr val="0047BB"/>
                </a:solidFill>
              </a:rPr>
              <a:t>Amount</a:t>
            </a:r>
            <a:r>
              <a:rPr lang="de-DE" dirty="0">
                <a:solidFill>
                  <a:srgbClr val="0047BB"/>
                </a:solidFill>
              </a:rPr>
              <a:t> of </a:t>
            </a:r>
            <a:r>
              <a:rPr lang="de-DE" dirty="0" err="1">
                <a:solidFill>
                  <a:srgbClr val="0047BB"/>
                </a:solidFill>
              </a:rPr>
              <a:t>grant</a:t>
            </a:r>
            <a:r>
              <a:rPr lang="de-DE" dirty="0">
                <a:solidFill>
                  <a:srgbClr val="0047BB"/>
                </a:solidFill>
              </a:rPr>
              <a:t>: EUR 25,000,- – EUR 75,000,-, </a:t>
            </a:r>
            <a:r>
              <a:rPr lang="de-DE" dirty="0" err="1">
                <a:solidFill>
                  <a:srgbClr val="0047BB"/>
                </a:solidFill>
              </a:rPr>
              <a:t>used</a:t>
            </a:r>
            <a:r>
              <a:rPr lang="de-DE" dirty="0">
                <a:solidFill>
                  <a:srgbClr val="0047BB"/>
                </a:solidFill>
              </a:rPr>
              <a:t> </a:t>
            </a:r>
            <a:r>
              <a:rPr lang="de-DE" dirty="0" err="1">
                <a:solidFill>
                  <a:srgbClr val="0047BB"/>
                </a:solidFill>
              </a:rPr>
              <a:t>freely</a:t>
            </a:r>
            <a:r>
              <a:rPr lang="de-DE" dirty="0">
                <a:solidFill>
                  <a:srgbClr val="0047BB"/>
                </a:solidFill>
              </a:rPr>
              <a:t>, </a:t>
            </a:r>
            <a:r>
              <a:rPr lang="de-DE" dirty="0" err="1">
                <a:solidFill>
                  <a:srgbClr val="0047BB"/>
                </a:solidFill>
              </a:rPr>
              <a:t>no</a:t>
            </a:r>
            <a:r>
              <a:rPr lang="de-DE" dirty="0">
                <a:solidFill>
                  <a:srgbClr val="0047BB"/>
                </a:solidFill>
              </a:rPr>
              <a:t> </a:t>
            </a:r>
            <a:r>
              <a:rPr lang="de-DE" dirty="0" err="1">
                <a:solidFill>
                  <a:srgbClr val="0047BB"/>
                </a:solidFill>
              </a:rPr>
              <a:t>overheads</a:t>
            </a:r>
            <a:endParaRPr lang="de-DE" dirty="0">
              <a:solidFill>
                <a:srgbClr val="0047BB"/>
              </a:solidFill>
            </a:endParaRPr>
          </a:p>
          <a:p>
            <a:endParaRPr lang="de-DE" dirty="0">
              <a:solidFill>
                <a:srgbClr val="0047BB"/>
              </a:solidFill>
            </a:endParaRPr>
          </a:p>
          <a:p>
            <a:r>
              <a:rPr lang="de-DE" dirty="0">
                <a:solidFill>
                  <a:srgbClr val="0047BB"/>
                </a:solidFill>
              </a:rPr>
              <a:t>Funding </a:t>
            </a:r>
            <a:r>
              <a:rPr lang="de-DE" dirty="0" err="1">
                <a:solidFill>
                  <a:srgbClr val="0047BB"/>
                </a:solidFill>
              </a:rPr>
              <a:t>for</a:t>
            </a:r>
            <a:r>
              <a:rPr lang="de-DE" dirty="0">
                <a:solidFill>
                  <a:srgbClr val="0047BB"/>
                </a:solidFill>
              </a:rPr>
              <a:t> (</a:t>
            </a:r>
            <a:r>
              <a:rPr lang="de-DE" dirty="0" err="1">
                <a:solidFill>
                  <a:srgbClr val="0047BB"/>
                </a:solidFill>
              </a:rPr>
              <a:t>for</a:t>
            </a:r>
            <a:r>
              <a:rPr lang="de-DE" dirty="0">
                <a:solidFill>
                  <a:srgbClr val="0047BB"/>
                </a:solidFill>
              </a:rPr>
              <a:t> </a:t>
            </a:r>
            <a:r>
              <a:rPr lang="de-DE" dirty="0" err="1">
                <a:solidFill>
                  <a:srgbClr val="0047BB"/>
                </a:solidFill>
              </a:rPr>
              <a:t>example</a:t>
            </a:r>
            <a:r>
              <a:rPr lang="de-DE" dirty="0">
                <a:solidFill>
                  <a:srgbClr val="0047BB"/>
                </a:solidFill>
              </a:rPr>
              <a:t>):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one‘s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 own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staff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costs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up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to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 6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months</a:t>
            </a:r>
            <a:endParaRPr lang="de-DE" sz="2400" dirty="0">
              <a:solidFill>
                <a:srgbClr val="0047BB"/>
              </a:solidFill>
              <a:latin typeface="Palatino Linotype" panose="02040502050505030304" pitchFamily="18" charset="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travel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 and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accomodation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costs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 in Austria and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abroad</a:t>
            </a:r>
            <a:endParaRPr lang="de-DE" sz="2400" dirty="0">
              <a:solidFill>
                <a:srgbClr val="0047BB"/>
              </a:solidFill>
              <a:latin typeface="Palatino Linotype" panose="02040502050505030304" pitchFamily="18" charset="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Costs of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materials</a:t>
            </a:r>
            <a:endParaRPr lang="de-DE" sz="2400" dirty="0">
              <a:solidFill>
                <a:srgbClr val="0047BB"/>
              </a:solidFill>
              <a:latin typeface="Palatino Linotype" panose="02040502050505030304" pitchFamily="18" charset="0"/>
            </a:endParaRP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Fees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for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use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 of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laboratories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or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research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equipment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 („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bench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fees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“)</a:t>
            </a:r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costs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for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research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infrastructure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,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hardware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,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software</a:t>
            </a:r>
            <a:endParaRPr lang="de-DE" sz="2400" dirty="0">
              <a:solidFill>
                <a:srgbClr val="0047BB"/>
              </a:solidFill>
              <a:latin typeface="Palatino Linotype" panose="02040502050505030304" pitchFamily="18" charset="0"/>
            </a:endParaRPr>
          </a:p>
          <a:p>
            <a:endParaRPr lang="de-DE" dirty="0">
              <a:solidFill>
                <a:srgbClr val="0047BB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857A792-3884-4324-9071-CDA14A3ACA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8" y="304203"/>
            <a:ext cx="2206753" cy="95642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F6435FF1-50AE-44E6-B71A-A7930B3594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671" y="562931"/>
            <a:ext cx="2622531" cy="38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3146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64F34BE7-BB76-4DAB-A0C7-5907CE147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833" y="68850"/>
            <a:ext cx="2593586" cy="148482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777D412-7AE9-4F93-9965-0061E86E75FC}"/>
              </a:ext>
            </a:extLst>
          </p:cNvPr>
          <p:cNvSpPr txBox="1"/>
          <p:nvPr/>
        </p:nvSpPr>
        <p:spPr>
          <a:xfrm>
            <a:off x="482419" y="1998377"/>
            <a:ext cx="6933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3200" b="1">
                <a:latin typeface="Palatino Linotype" panose="02040502050505030304" pitchFamily="18" charset="0"/>
              </a:defRPr>
            </a:lvl1pPr>
          </a:lstStyle>
          <a:p>
            <a:r>
              <a:rPr lang="de-DE" dirty="0" err="1">
                <a:solidFill>
                  <a:srgbClr val="0047BB"/>
                </a:solidFill>
              </a:rPr>
              <a:t>Procedure</a:t>
            </a:r>
            <a:endParaRPr lang="de-DE" dirty="0">
              <a:solidFill>
                <a:srgbClr val="0047BB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0DE2E9F-0899-4D90-ACE5-11146C0351F5}"/>
              </a:ext>
            </a:extLst>
          </p:cNvPr>
          <p:cNvSpPr txBox="1"/>
          <p:nvPr/>
        </p:nvSpPr>
        <p:spPr>
          <a:xfrm>
            <a:off x="482419" y="2923441"/>
            <a:ext cx="1147051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2400" b="1" dirty="0">
                <a:solidFill>
                  <a:srgbClr val="0047BB"/>
                </a:solidFill>
                <a:latin typeface="Palatino Linotype" panose="02040502050505030304" pitchFamily="18" charset="0"/>
              </a:rPr>
              <a:t>Call </a:t>
            </a:r>
            <a:r>
              <a:rPr lang="de-DE" sz="2400" b="1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begins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: </a:t>
            </a:r>
            <a:r>
              <a:rPr lang="de-DE" sz="2400" b="1" dirty="0">
                <a:solidFill>
                  <a:srgbClr val="0047BB"/>
                </a:solidFill>
                <a:latin typeface="Palatino Linotype" panose="02040502050505030304" pitchFamily="18" charset="0"/>
              </a:rPr>
              <a:t>8 September 2023</a:t>
            </a:r>
          </a:p>
          <a:p>
            <a:pPr marL="285750" indent="-285750">
              <a:buFontTx/>
              <a:buChar char="-"/>
            </a:pPr>
            <a:endParaRPr lang="de-DE" sz="2400" dirty="0">
              <a:solidFill>
                <a:srgbClr val="0047BB"/>
              </a:solidFill>
              <a:latin typeface="Palatino Linotype" panose="02040502050505030304" pitchFamily="18" charset="0"/>
            </a:endParaRPr>
          </a:p>
          <a:p>
            <a:pPr marL="285750" indent="-285750">
              <a:buFontTx/>
              <a:buChar char="-"/>
            </a:pPr>
            <a:r>
              <a:rPr lang="de-DE" sz="2400" b="1" dirty="0">
                <a:solidFill>
                  <a:srgbClr val="0047BB"/>
                </a:solidFill>
                <a:latin typeface="Palatino Linotype" panose="02040502050505030304" pitchFamily="18" charset="0"/>
              </a:rPr>
              <a:t>Deadline </a:t>
            </a:r>
            <a:r>
              <a:rPr lang="de-DE" sz="2400" b="1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for</a:t>
            </a:r>
            <a:r>
              <a:rPr lang="de-DE" sz="2400" b="1" dirty="0">
                <a:solidFill>
                  <a:srgbClr val="0047BB"/>
                </a:solidFill>
                <a:latin typeface="Palatino Linotype" panose="02040502050505030304" pitchFamily="18" charset="0"/>
              </a:rPr>
              <a:t> </a:t>
            </a:r>
            <a:r>
              <a:rPr lang="de-DE" sz="2400" b="1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submission</a:t>
            </a:r>
            <a:r>
              <a:rPr lang="de-DE" sz="2400" b="1" dirty="0">
                <a:solidFill>
                  <a:srgbClr val="0047BB"/>
                </a:solidFill>
                <a:latin typeface="Palatino Linotype" panose="02040502050505030304" pitchFamily="18" charset="0"/>
              </a:rPr>
              <a:t>: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 </a:t>
            </a:r>
            <a:r>
              <a:rPr lang="de-DE" sz="2400" b="1" dirty="0">
                <a:solidFill>
                  <a:srgbClr val="0047BB"/>
                </a:solidFill>
                <a:latin typeface="Palatino Linotype" panose="02040502050505030304" pitchFamily="18" charset="0"/>
              </a:rPr>
              <a:t>31 </a:t>
            </a:r>
            <a:r>
              <a:rPr lang="de-DE" sz="2400" b="1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October</a:t>
            </a:r>
            <a:r>
              <a:rPr lang="de-DE" sz="2400" b="1" dirty="0">
                <a:solidFill>
                  <a:srgbClr val="0047BB"/>
                </a:solidFill>
                <a:latin typeface="Palatino Linotype" panose="02040502050505030304" pitchFamily="18" charset="0"/>
              </a:rPr>
              <a:t> 2023, 23:59h</a:t>
            </a:r>
          </a:p>
          <a:p>
            <a:endParaRPr lang="de-DE" sz="2400" dirty="0">
              <a:solidFill>
                <a:srgbClr val="0047BB"/>
              </a:solidFill>
              <a:latin typeface="Palatino Linotype" panose="02040502050505030304" pitchFamily="18" charset="0"/>
            </a:endParaRPr>
          </a:p>
          <a:p>
            <a:pPr marL="285750" indent="-285750">
              <a:buFontTx/>
              <a:buChar char="-"/>
            </a:pPr>
            <a:r>
              <a:rPr lang="de-DE" sz="2400" b="1" dirty="0">
                <a:solidFill>
                  <a:srgbClr val="0047BB"/>
                </a:solidFill>
                <a:latin typeface="Palatino Linotype" panose="02040502050505030304" pitchFamily="18" charset="0"/>
              </a:rPr>
              <a:t>Invitation </a:t>
            </a:r>
            <a:r>
              <a:rPr lang="de-DE" sz="2400" b="1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to</a:t>
            </a:r>
            <a:r>
              <a:rPr lang="de-DE" sz="2400" b="1" dirty="0">
                <a:solidFill>
                  <a:srgbClr val="0047BB"/>
                </a:solidFill>
                <a:latin typeface="Palatino Linotype" panose="02040502050505030304" pitchFamily="18" charset="0"/>
              </a:rPr>
              <a:t> </a:t>
            </a:r>
            <a:r>
              <a:rPr lang="de-DE" sz="2400" b="1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selection</a:t>
            </a:r>
            <a:r>
              <a:rPr lang="de-DE" sz="2400" b="1" dirty="0">
                <a:solidFill>
                  <a:srgbClr val="0047BB"/>
                </a:solidFill>
                <a:latin typeface="Palatino Linotype" panose="02040502050505030304" pitchFamily="18" charset="0"/>
              </a:rPr>
              <a:t> </a:t>
            </a:r>
            <a:r>
              <a:rPr lang="de-DE" sz="2400" b="1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weekend</a:t>
            </a:r>
            <a:r>
              <a:rPr lang="de-DE" sz="2400" b="1" dirty="0">
                <a:solidFill>
                  <a:srgbClr val="0047BB"/>
                </a:solidFill>
                <a:latin typeface="Palatino Linotype" panose="02040502050505030304" pitchFamily="18" charset="0"/>
              </a:rPr>
              <a:t> 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at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the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 Austrian Academy of Sciences in Vienna: </a:t>
            </a:r>
            <a:r>
              <a:rPr lang="de-DE" sz="2400" b="1" dirty="0">
                <a:solidFill>
                  <a:srgbClr val="0047BB"/>
                </a:solidFill>
                <a:latin typeface="Palatino Linotype" panose="02040502050505030304" pitchFamily="18" charset="0"/>
              </a:rPr>
              <a:t>8 - 10 March 2024</a:t>
            </a:r>
          </a:p>
          <a:p>
            <a:endParaRPr lang="de-DE" sz="2400" dirty="0">
              <a:solidFill>
                <a:srgbClr val="0047BB"/>
              </a:solidFill>
              <a:latin typeface="Palatino Linotype" panose="02040502050505030304" pitchFamily="18" charset="0"/>
            </a:endParaRPr>
          </a:p>
          <a:p>
            <a:pPr marL="285750" indent="-285750">
              <a:buFontTx/>
              <a:buChar char="-"/>
            </a:pPr>
            <a:r>
              <a:rPr lang="de-DE" sz="2400" b="1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Announcement</a:t>
            </a:r>
            <a:r>
              <a:rPr lang="de-DE" sz="2400" b="1" dirty="0">
                <a:solidFill>
                  <a:srgbClr val="0047BB"/>
                </a:solidFill>
                <a:latin typeface="Palatino Linotype" panose="02040502050505030304" pitchFamily="18" charset="0"/>
              </a:rPr>
              <a:t> of </a:t>
            </a:r>
            <a:r>
              <a:rPr lang="de-DE" sz="2400" b="1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the</a:t>
            </a:r>
            <a:r>
              <a:rPr lang="de-DE" sz="2400" b="1" dirty="0">
                <a:solidFill>
                  <a:srgbClr val="0047BB"/>
                </a:solidFill>
                <a:latin typeface="Palatino Linotype" panose="02040502050505030304" pitchFamily="18" charset="0"/>
              </a:rPr>
              <a:t> </a:t>
            </a:r>
            <a:r>
              <a:rPr lang="de-DE" sz="2400" b="1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award</a:t>
            </a:r>
            <a:r>
              <a:rPr lang="de-DE" sz="2400" b="1" dirty="0">
                <a:solidFill>
                  <a:srgbClr val="0047BB"/>
                </a:solidFill>
                <a:latin typeface="Palatino Linotype" panose="02040502050505030304" pitchFamily="18" charset="0"/>
              </a:rPr>
              <a:t> </a:t>
            </a:r>
            <a:r>
              <a:rPr lang="de-DE" sz="2400" b="1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decision</a:t>
            </a:r>
            <a:r>
              <a:rPr lang="de-DE" sz="2400" b="1" dirty="0">
                <a:solidFill>
                  <a:srgbClr val="0047BB"/>
                </a:solidFill>
                <a:latin typeface="Palatino Linotype" panose="02040502050505030304" pitchFamily="18" charset="0"/>
              </a:rPr>
              <a:t>, </a:t>
            </a:r>
            <a:r>
              <a:rPr lang="de-DE" sz="2400" b="1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notification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 (Jury):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til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 </a:t>
            </a:r>
            <a:r>
              <a:rPr lang="de-DE" sz="2400" b="1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mid</a:t>
            </a:r>
            <a:r>
              <a:rPr lang="de-DE" sz="2400" b="1" dirty="0">
                <a:solidFill>
                  <a:srgbClr val="0047BB"/>
                </a:solidFill>
                <a:latin typeface="Palatino Linotype" panose="02040502050505030304" pitchFamily="18" charset="0"/>
              </a:rPr>
              <a:t> March 2024</a:t>
            </a:r>
          </a:p>
          <a:p>
            <a:pPr marL="285750" indent="-285750">
              <a:buFontTx/>
              <a:buChar char="-"/>
            </a:pPr>
            <a:endParaRPr lang="de-DE" sz="2000" dirty="0">
              <a:solidFill>
                <a:srgbClr val="0047BB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661B256-525D-426F-8782-E7418E4CAC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8" y="304203"/>
            <a:ext cx="2206753" cy="95642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F5C55E6E-E90F-4CBF-9850-326CBC6222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671" y="562931"/>
            <a:ext cx="2622531" cy="38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46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64F34BE7-BB76-4DAB-A0C7-5907CE147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833" y="68850"/>
            <a:ext cx="2593586" cy="148482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777D412-7AE9-4F93-9965-0061E86E75FC}"/>
              </a:ext>
            </a:extLst>
          </p:cNvPr>
          <p:cNvSpPr txBox="1"/>
          <p:nvPr/>
        </p:nvSpPr>
        <p:spPr>
          <a:xfrm>
            <a:off x="482419" y="1998377"/>
            <a:ext cx="6933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3200" b="1">
                <a:latin typeface="Palatino Linotype" panose="02040502050505030304" pitchFamily="18" charset="0"/>
              </a:defRPr>
            </a:lvl1pPr>
          </a:lstStyle>
          <a:p>
            <a:r>
              <a:rPr lang="de-DE" dirty="0" err="1">
                <a:solidFill>
                  <a:srgbClr val="0047BB"/>
                </a:solidFill>
              </a:rPr>
              <a:t>Documents</a:t>
            </a:r>
            <a:r>
              <a:rPr lang="de-DE" dirty="0">
                <a:solidFill>
                  <a:srgbClr val="0047BB"/>
                </a:solidFill>
              </a:rPr>
              <a:t> </a:t>
            </a:r>
            <a:r>
              <a:rPr lang="de-DE" dirty="0" err="1">
                <a:solidFill>
                  <a:srgbClr val="0047BB"/>
                </a:solidFill>
              </a:rPr>
              <a:t>to</a:t>
            </a:r>
            <a:r>
              <a:rPr lang="de-DE" dirty="0">
                <a:solidFill>
                  <a:srgbClr val="0047BB"/>
                </a:solidFill>
              </a:rPr>
              <a:t> </a:t>
            </a:r>
            <a:r>
              <a:rPr lang="de-DE" dirty="0" err="1">
                <a:solidFill>
                  <a:srgbClr val="0047BB"/>
                </a:solidFill>
              </a:rPr>
              <a:t>be</a:t>
            </a:r>
            <a:r>
              <a:rPr lang="de-DE" dirty="0">
                <a:solidFill>
                  <a:srgbClr val="0047BB"/>
                </a:solidFill>
              </a:rPr>
              <a:t> </a:t>
            </a:r>
            <a:r>
              <a:rPr lang="de-DE" dirty="0" err="1">
                <a:solidFill>
                  <a:srgbClr val="0047BB"/>
                </a:solidFill>
              </a:rPr>
              <a:t>submitted</a:t>
            </a:r>
            <a:endParaRPr lang="de-DE" dirty="0">
              <a:solidFill>
                <a:srgbClr val="0047BB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0DE2E9F-0899-4D90-ACE5-11146C0351F5}"/>
              </a:ext>
            </a:extLst>
          </p:cNvPr>
          <p:cNvSpPr txBox="1"/>
          <p:nvPr/>
        </p:nvSpPr>
        <p:spPr>
          <a:xfrm>
            <a:off x="482419" y="2923441"/>
            <a:ext cx="1147051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Proposal</a:t>
            </a:r>
            <a:r>
              <a:rPr lang="de-DE" sz="2400" b="1" dirty="0">
                <a:solidFill>
                  <a:srgbClr val="0047BB"/>
                </a:solidFill>
                <a:latin typeface="Palatino Linotype" panose="02040502050505030304" pitchFamily="18" charset="0"/>
              </a:rPr>
              <a:t>, 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not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more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than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 3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pages</a:t>
            </a:r>
            <a:r>
              <a:rPr lang="de-DE" sz="2400" b="1" dirty="0">
                <a:solidFill>
                  <a:srgbClr val="0047BB"/>
                </a:solidFill>
                <a:latin typeface="Palatino Linotype" panose="02040502050505030304" pitchFamily="18" charset="0"/>
              </a:rPr>
              <a:t>, </a:t>
            </a:r>
            <a:r>
              <a:rPr lang="en-GB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font size 11, line spacing 1.0, side margin 2.0cm</a:t>
            </a:r>
            <a:endParaRPr lang="de-DE" sz="2400" b="1" dirty="0">
              <a:solidFill>
                <a:srgbClr val="0047BB"/>
              </a:solidFill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Cost</a:t>
            </a:r>
            <a:r>
              <a:rPr lang="de-DE" sz="2400" b="1" dirty="0">
                <a:solidFill>
                  <a:srgbClr val="0047BB"/>
                </a:solidFill>
                <a:latin typeface="Palatino Linotype" panose="02040502050505030304" pitchFamily="18" charset="0"/>
              </a:rPr>
              <a:t> </a:t>
            </a:r>
            <a:r>
              <a:rPr lang="de-DE" sz="2400" b="1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sheet</a:t>
            </a:r>
            <a:endParaRPr lang="de-DE" sz="2400" b="1" dirty="0">
              <a:solidFill>
                <a:srgbClr val="0047BB"/>
              </a:solidFill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Standardised</a:t>
            </a:r>
            <a:r>
              <a:rPr lang="de-DE" sz="2400" b="1" dirty="0">
                <a:solidFill>
                  <a:srgbClr val="0047BB"/>
                </a:solidFill>
                <a:latin typeface="Palatino Linotype" panose="02040502050505030304" pitchFamily="18" charset="0"/>
              </a:rPr>
              <a:t> Curriculum Vitae,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see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template</a:t>
            </a:r>
            <a:endParaRPr lang="de-DE" sz="2400" dirty="0">
              <a:solidFill>
                <a:srgbClr val="0047BB"/>
              </a:solidFill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Doctoral</a:t>
            </a:r>
            <a:r>
              <a:rPr lang="de-DE" sz="2400" b="1" dirty="0">
                <a:solidFill>
                  <a:srgbClr val="0047BB"/>
                </a:solidFill>
                <a:latin typeface="Palatino Linotype" panose="02040502050505030304" pitchFamily="18" charset="0"/>
              </a:rPr>
              <a:t> </a:t>
            </a:r>
            <a:r>
              <a:rPr lang="de-DE" sz="2400" b="1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certificate</a:t>
            </a:r>
            <a:r>
              <a:rPr lang="de-DE" sz="2400" b="1" dirty="0">
                <a:solidFill>
                  <a:srgbClr val="0047BB"/>
                </a:solidFill>
                <a:latin typeface="Palatino Linotype" panose="02040502050505030304" pitchFamily="18" charset="0"/>
              </a:rPr>
              <a:t> </a:t>
            </a:r>
            <a:r>
              <a:rPr lang="de-DE" sz="2400" b="1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including</a:t>
            </a:r>
            <a:r>
              <a:rPr lang="de-DE" sz="2400" b="1" dirty="0">
                <a:solidFill>
                  <a:srgbClr val="0047BB"/>
                </a:solidFill>
                <a:latin typeface="Palatino Linotype" panose="02040502050505030304" pitchFamily="18" charset="0"/>
              </a:rPr>
              <a:t> date of </a:t>
            </a:r>
            <a:r>
              <a:rPr lang="de-DE" sz="2400" b="1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the</a:t>
            </a:r>
            <a:r>
              <a:rPr lang="de-DE" sz="2400" b="1" dirty="0">
                <a:solidFill>
                  <a:srgbClr val="0047BB"/>
                </a:solidFill>
                <a:latin typeface="Palatino Linotype" panose="02040502050505030304" pitchFamily="18" charset="0"/>
              </a:rPr>
              <a:t> </a:t>
            </a:r>
            <a:r>
              <a:rPr lang="de-DE" sz="2400" b="1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doctoral</a:t>
            </a:r>
            <a:r>
              <a:rPr lang="de-DE" sz="2400" b="1" dirty="0">
                <a:solidFill>
                  <a:srgbClr val="0047BB"/>
                </a:solidFill>
                <a:latin typeface="Palatino Linotype" panose="02040502050505030304" pitchFamily="18" charset="0"/>
              </a:rPr>
              <a:t> </a:t>
            </a:r>
            <a:r>
              <a:rPr lang="de-DE" sz="2400" b="1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viva</a:t>
            </a:r>
            <a:r>
              <a:rPr lang="de-DE" sz="2400" b="1" dirty="0">
                <a:solidFill>
                  <a:srgbClr val="0047BB"/>
                </a:solidFill>
                <a:latin typeface="Palatino Linotype" panose="02040502050505030304" pitchFamily="18" charset="0"/>
              </a:rPr>
              <a:t> voce („Rigorosum“)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>
                <a:solidFill>
                  <a:srgbClr val="0047BB"/>
                </a:solidFill>
                <a:latin typeface="Palatino Linotype" panose="02040502050505030304" pitchFamily="18" charset="0"/>
              </a:rPr>
              <a:t>Letter </a:t>
            </a:r>
            <a:r>
              <a:rPr lang="de-DE" sz="2400" b="1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from</a:t>
            </a:r>
            <a:r>
              <a:rPr lang="de-DE" sz="2400" b="1" dirty="0">
                <a:solidFill>
                  <a:srgbClr val="0047BB"/>
                </a:solidFill>
                <a:latin typeface="Palatino Linotype" panose="02040502050505030304" pitchFamily="18" charset="0"/>
              </a:rPr>
              <a:t> </a:t>
            </a:r>
            <a:r>
              <a:rPr lang="de-DE" sz="2400" b="1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mentor</a:t>
            </a:r>
            <a:r>
              <a:rPr lang="de-DE" sz="2400" b="1" dirty="0">
                <a:solidFill>
                  <a:srgbClr val="0047BB"/>
                </a:solidFill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describing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 in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what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way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the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grant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would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have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 a positive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impact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 on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the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applicant‘s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career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development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,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see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template</a:t>
            </a:r>
            <a:endParaRPr lang="de-DE" sz="2400" dirty="0">
              <a:solidFill>
                <a:srgbClr val="0047BB"/>
              </a:solidFill>
              <a:latin typeface="Palatino Linotype" panose="020405020505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Signed</a:t>
            </a:r>
            <a:r>
              <a:rPr lang="de-DE" sz="2400" b="1" dirty="0">
                <a:solidFill>
                  <a:srgbClr val="0047BB"/>
                </a:solidFill>
                <a:latin typeface="Palatino Linotype" panose="02040502050505030304" pitchFamily="18" charset="0"/>
              </a:rPr>
              <a:t> </a:t>
            </a:r>
            <a:r>
              <a:rPr lang="de-DE" sz="2400" b="1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declaration</a:t>
            </a:r>
            <a:r>
              <a:rPr lang="de-DE" sz="2400" b="1" dirty="0">
                <a:solidFill>
                  <a:srgbClr val="0047BB"/>
                </a:solidFill>
                <a:latin typeface="Palatino Linotype" panose="02040502050505030304" pitchFamily="18" charset="0"/>
              </a:rPr>
              <a:t> of </a:t>
            </a:r>
            <a:r>
              <a:rPr lang="de-DE" sz="2400" b="1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consent</a:t>
            </a:r>
            <a:r>
              <a:rPr lang="de-DE" sz="2400" b="1" dirty="0">
                <a:solidFill>
                  <a:srgbClr val="0047BB"/>
                </a:solidFill>
                <a:latin typeface="Palatino Linotype" panose="02040502050505030304" pitchFamily="18" charset="0"/>
              </a:rPr>
              <a:t> </a:t>
            </a:r>
            <a:r>
              <a:rPr lang="de-DE" sz="2400" b="1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from</a:t>
            </a:r>
            <a:r>
              <a:rPr lang="de-DE" sz="2400" b="1" dirty="0">
                <a:solidFill>
                  <a:srgbClr val="0047BB"/>
                </a:solidFill>
                <a:latin typeface="Palatino Linotype" panose="02040502050505030304" pitchFamily="18" charset="0"/>
              </a:rPr>
              <a:t> </a:t>
            </a:r>
            <a:r>
              <a:rPr lang="de-DE" sz="2400" b="1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the</a:t>
            </a:r>
            <a:r>
              <a:rPr lang="de-DE" sz="2400" b="1" dirty="0">
                <a:solidFill>
                  <a:srgbClr val="0047BB"/>
                </a:solidFill>
                <a:latin typeface="Palatino Linotype" panose="02040502050505030304" pitchFamily="18" charset="0"/>
              </a:rPr>
              <a:t> </a:t>
            </a:r>
            <a:r>
              <a:rPr lang="de-DE" sz="2400" b="1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research</a:t>
            </a:r>
            <a:r>
              <a:rPr lang="de-DE" sz="2400" b="1" dirty="0">
                <a:solidFill>
                  <a:srgbClr val="0047BB"/>
                </a:solidFill>
                <a:latin typeface="Palatino Linotype" panose="02040502050505030304" pitchFamily="18" charset="0"/>
              </a:rPr>
              <a:t> </a:t>
            </a:r>
            <a:r>
              <a:rPr lang="de-DE" sz="2400" b="1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institution</a:t>
            </a:r>
            <a:r>
              <a:rPr lang="de-DE" sz="2400" b="1" dirty="0">
                <a:solidFill>
                  <a:srgbClr val="0047BB"/>
                </a:solidFill>
                <a:latin typeface="Palatino Linotype" panose="02040502050505030304" pitchFamily="18" charset="0"/>
              </a:rPr>
              <a:t> in Austria,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see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template</a:t>
            </a:r>
            <a:endParaRPr lang="de-DE" sz="2400" dirty="0">
              <a:solidFill>
                <a:srgbClr val="0047BB"/>
              </a:solidFill>
              <a:latin typeface="Palatino Linotype" panose="02040502050505030304" pitchFamily="18" charset="0"/>
            </a:endParaRPr>
          </a:p>
          <a:p>
            <a:pPr marL="285750" indent="-285750">
              <a:buFontTx/>
              <a:buChar char="-"/>
            </a:pPr>
            <a:endParaRPr lang="de-DE" sz="2000" dirty="0">
              <a:solidFill>
                <a:srgbClr val="0047BB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8F2E75E-E3FA-49A8-89D2-0CF6B61022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8" y="304203"/>
            <a:ext cx="2206753" cy="95642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83BBDBC-64AF-4EC9-94FF-F1FED85893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671" y="562931"/>
            <a:ext cx="2622531" cy="38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617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64F34BE7-BB76-4DAB-A0C7-5907CE147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833" y="68850"/>
            <a:ext cx="2593586" cy="1484828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5777D412-7AE9-4F93-9965-0061E86E75FC}"/>
              </a:ext>
            </a:extLst>
          </p:cNvPr>
          <p:cNvSpPr txBox="1"/>
          <p:nvPr/>
        </p:nvSpPr>
        <p:spPr>
          <a:xfrm>
            <a:off x="482419" y="1998377"/>
            <a:ext cx="6933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3200" b="1">
                <a:latin typeface="Palatino Linotype" panose="02040502050505030304" pitchFamily="18" charset="0"/>
              </a:defRPr>
            </a:lvl1pPr>
          </a:lstStyle>
          <a:p>
            <a:r>
              <a:rPr lang="de-DE" dirty="0">
                <a:solidFill>
                  <a:srgbClr val="0047BB"/>
                </a:solidFill>
              </a:rPr>
              <a:t>Evaluation </a:t>
            </a:r>
            <a:r>
              <a:rPr lang="de-DE" dirty="0" err="1">
                <a:solidFill>
                  <a:srgbClr val="0047BB"/>
                </a:solidFill>
              </a:rPr>
              <a:t>criteria</a:t>
            </a:r>
            <a:endParaRPr lang="de-DE" dirty="0">
              <a:solidFill>
                <a:srgbClr val="0047BB"/>
              </a:solidFill>
            </a:endParaRP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C0DE2E9F-0899-4D90-ACE5-11146C0351F5}"/>
              </a:ext>
            </a:extLst>
          </p:cNvPr>
          <p:cNvSpPr txBox="1"/>
          <p:nvPr/>
        </p:nvSpPr>
        <p:spPr>
          <a:xfrm>
            <a:off x="482419" y="2923441"/>
            <a:ext cx="11470514" cy="4108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Bef>
                <a:spcPts val="400"/>
              </a:spcBef>
              <a:spcAft>
                <a:spcPts val="600"/>
              </a:spcAft>
              <a:buClr>
                <a:srgbClr val="000000"/>
              </a:buClr>
              <a:buFont typeface="Palatino Linotype" panose="02040502050505030304" pitchFamily="18" charset="0"/>
              <a:buChar char="–"/>
              <a:tabLst>
                <a:tab pos="540385" algn="l"/>
                <a:tab pos="900430" algn="l"/>
              </a:tabLst>
            </a:pPr>
            <a:r>
              <a:rPr lang="en-GB" sz="2400" b="1" dirty="0">
                <a:solidFill>
                  <a:srgbClr val="0047BB"/>
                </a:solidFill>
                <a:latin typeface="Palatino Linotype" panose="02040502050505030304" pitchFamily="18" charset="0"/>
              </a:rPr>
              <a:t>Research question: </a:t>
            </a:r>
            <a:r>
              <a:rPr lang="en-GB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What question/problem does your research address?</a:t>
            </a:r>
            <a:r>
              <a:rPr lang="en-GB" sz="2400" b="1" dirty="0">
                <a:solidFill>
                  <a:srgbClr val="0047BB"/>
                </a:solidFill>
                <a:latin typeface="Palatino Linotype" panose="02040502050505030304" pitchFamily="18" charset="0"/>
              </a:rPr>
              <a:t> </a:t>
            </a:r>
            <a:endParaRPr lang="de-DE" sz="2400" b="1" dirty="0">
              <a:solidFill>
                <a:srgbClr val="0047BB"/>
              </a:solidFill>
              <a:latin typeface="Palatino Linotype" panose="02040502050505030304" pitchFamily="18" charset="0"/>
            </a:endParaRPr>
          </a:p>
          <a:p>
            <a:pPr marL="342900" lvl="0" indent="-342900" algn="just">
              <a:spcAft>
                <a:spcPts val="600"/>
              </a:spcAft>
              <a:buClr>
                <a:srgbClr val="000000"/>
              </a:buClr>
              <a:buFont typeface="Palatino Linotype" panose="02040502050505030304" pitchFamily="18" charset="0"/>
              <a:buChar char="–"/>
              <a:tabLst>
                <a:tab pos="540385" algn="l"/>
                <a:tab pos="900430" algn="l"/>
              </a:tabLst>
            </a:pPr>
            <a:r>
              <a:rPr lang="en-GB" sz="2400" b="1" dirty="0">
                <a:solidFill>
                  <a:srgbClr val="0047BB"/>
                </a:solidFill>
                <a:latin typeface="Palatino Linotype" panose="02040502050505030304" pitchFamily="18" charset="0"/>
              </a:rPr>
              <a:t>Potential of disruptive innovation: </a:t>
            </a:r>
            <a:r>
              <a:rPr lang="en-GB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How does your idea challenge/overcome conventional approaches/methods or techniques?</a:t>
            </a:r>
            <a:endParaRPr lang="en-GB" sz="2400" b="1" dirty="0">
              <a:solidFill>
                <a:srgbClr val="0047BB"/>
              </a:solidFill>
              <a:latin typeface="Palatino Linotype" panose="02040502050505030304" pitchFamily="18" charset="0"/>
            </a:endParaRPr>
          </a:p>
          <a:p>
            <a:pPr marL="342900" lvl="0" indent="-342900" algn="just">
              <a:spcAft>
                <a:spcPts val="600"/>
              </a:spcAft>
              <a:buClr>
                <a:srgbClr val="000000"/>
              </a:buClr>
              <a:buFont typeface="Palatino Linotype" panose="02040502050505030304" pitchFamily="18" charset="0"/>
              <a:buChar char="–"/>
              <a:tabLst>
                <a:tab pos="540385" algn="l"/>
                <a:tab pos="900430" algn="l"/>
              </a:tabLst>
            </a:pPr>
            <a:r>
              <a:rPr lang="en-GB" sz="2400" b="1" dirty="0">
                <a:solidFill>
                  <a:srgbClr val="0047BB"/>
                </a:solidFill>
                <a:latin typeface="Palatino Linotype" panose="02040502050505030304" pitchFamily="18" charset="0"/>
              </a:rPr>
              <a:t>Paradigm shifting: </a:t>
            </a:r>
            <a:r>
              <a:rPr lang="en-GB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How could your research idea potentially lead to transformative change and be paradigm shifting?</a:t>
            </a:r>
            <a:endParaRPr lang="en-GB" sz="2400" b="1" dirty="0">
              <a:solidFill>
                <a:srgbClr val="0047BB"/>
              </a:solidFill>
              <a:latin typeface="Palatino Linotype" panose="02040502050505030304" pitchFamily="18" charset="0"/>
            </a:endParaRPr>
          </a:p>
          <a:p>
            <a:pPr marL="342900" lvl="0" indent="-342900" algn="just">
              <a:spcAft>
                <a:spcPts val="600"/>
              </a:spcAft>
              <a:buClr>
                <a:srgbClr val="000000"/>
              </a:buClr>
              <a:buFont typeface="Palatino Linotype" panose="02040502050505030304" pitchFamily="18" charset="0"/>
              <a:buChar char="–"/>
              <a:tabLst>
                <a:tab pos="540385" algn="l"/>
                <a:tab pos="900430" algn="l"/>
              </a:tabLst>
            </a:pPr>
            <a:r>
              <a:rPr lang="en-GB" sz="2400" b="1" dirty="0">
                <a:solidFill>
                  <a:srgbClr val="0047BB"/>
                </a:solidFill>
                <a:latin typeface="Palatino Linotype" panose="02040502050505030304" pitchFamily="18" charset="0"/>
              </a:rPr>
              <a:t>Ethical, sex &amp; gender-related aspects: </a:t>
            </a:r>
            <a:r>
              <a:rPr lang="en-GB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Are ethical, sex &amp; gender-related aspects sufficiently considered?</a:t>
            </a:r>
          </a:p>
          <a:p>
            <a:pPr marL="342900" lvl="0" indent="-342900" algn="just">
              <a:spcAft>
                <a:spcPts val="600"/>
              </a:spcAft>
              <a:buClr>
                <a:srgbClr val="000000"/>
              </a:buClr>
              <a:buFont typeface="Palatino Linotype" panose="02040502050505030304" pitchFamily="18" charset="0"/>
              <a:buChar char="–"/>
              <a:tabLst>
                <a:tab pos="540385" algn="l"/>
                <a:tab pos="900430" algn="l"/>
              </a:tabLst>
            </a:pPr>
            <a:r>
              <a:rPr lang="en-GB" sz="2400" b="1" dirty="0">
                <a:solidFill>
                  <a:srgbClr val="0047BB"/>
                </a:solidFill>
                <a:latin typeface="Palatino Linotype" panose="02040502050505030304" pitchFamily="18" charset="0"/>
              </a:rPr>
              <a:t>Career perspective: </a:t>
            </a:r>
            <a:r>
              <a:rPr lang="en-GB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Would the proposed project significantly help advance the applicant’s career?</a:t>
            </a:r>
            <a:endParaRPr lang="de-DE" sz="2400" dirty="0">
              <a:solidFill>
                <a:srgbClr val="0047BB"/>
              </a:solidFill>
              <a:latin typeface="Palatino Linotype" panose="02040502050505030304" pitchFamily="18" charset="0"/>
            </a:endParaRPr>
          </a:p>
          <a:p>
            <a:pPr marL="285750" indent="-285750">
              <a:buFontTx/>
              <a:buChar char="-"/>
            </a:pPr>
            <a:endParaRPr lang="de-DE" sz="2000" dirty="0">
              <a:solidFill>
                <a:srgbClr val="0047BB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0572D7FE-279E-4221-9A85-CEEE220CDA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8" y="304203"/>
            <a:ext cx="2206753" cy="956426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110007DE-0EF3-4A9F-8565-757BEA3BE4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671" y="562931"/>
            <a:ext cx="2622531" cy="38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172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>
            <a:extLst>
              <a:ext uri="{FF2B5EF4-FFF2-40B4-BE49-F238E27FC236}">
                <a16:creationId xmlns:a16="http://schemas.microsoft.com/office/drawing/2014/main" id="{64F34BE7-BB76-4DAB-A0C7-5907CE1478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833" y="68850"/>
            <a:ext cx="2593586" cy="148482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DF5235B1-1FAB-475C-9067-D0AE1818DDB1}"/>
              </a:ext>
            </a:extLst>
          </p:cNvPr>
          <p:cNvSpPr txBox="1"/>
          <p:nvPr/>
        </p:nvSpPr>
        <p:spPr>
          <a:xfrm>
            <a:off x="640464" y="1995195"/>
            <a:ext cx="6933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>
                <a:solidFill>
                  <a:srgbClr val="0047BB"/>
                </a:solidFill>
                <a:latin typeface="Palatino Linotype" panose="02040502050505030304" pitchFamily="18" charset="0"/>
              </a:rPr>
              <a:t>Funding </a:t>
            </a:r>
            <a:r>
              <a:rPr lang="de-DE" sz="3200" b="1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modalities</a:t>
            </a:r>
            <a:endParaRPr lang="de-DE" sz="3200" b="1" dirty="0">
              <a:solidFill>
                <a:srgbClr val="0047BB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71406EA-59E9-4174-9F0F-62114BBF25AD}"/>
              </a:ext>
            </a:extLst>
          </p:cNvPr>
          <p:cNvSpPr txBox="1"/>
          <p:nvPr/>
        </p:nvSpPr>
        <p:spPr>
          <a:xfrm>
            <a:off x="640464" y="2703016"/>
            <a:ext cx="1147051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Selected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projects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must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start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 not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later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than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 3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months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 after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transmission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 of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the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grant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letter</a:t>
            </a:r>
            <a:endParaRPr lang="de-DE" sz="2400" dirty="0">
              <a:solidFill>
                <a:srgbClr val="0047BB"/>
              </a:solidFill>
              <a:latin typeface="Palatino Linotype" panose="02040502050505030304" pitchFamily="18" charset="0"/>
            </a:endParaRPr>
          </a:p>
          <a:p>
            <a:pPr marL="285750" indent="-285750">
              <a:buFontTx/>
              <a:buChar char="-"/>
            </a:pPr>
            <a:endParaRPr lang="de-DE" sz="2400" dirty="0">
              <a:solidFill>
                <a:srgbClr val="0047BB"/>
              </a:solidFill>
              <a:latin typeface="Palatino Linotype" panose="02040502050505030304" pitchFamily="18" charset="0"/>
            </a:endParaRPr>
          </a:p>
          <a:p>
            <a:pPr marL="285750" indent="-285750">
              <a:buFontTx/>
              <a:buChar char="-"/>
            </a:pP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Funding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agreement</a:t>
            </a:r>
            <a:endParaRPr lang="de-DE" sz="2400" dirty="0">
              <a:solidFill>
                <a:srgbClr val="0047BB"/>
              </a:solidFill>
              <a:latin typeface="Palatino Linotype" panose="02040502050505030304" pitchFamily="18" charset="0"/>
            </a:endParaRPr>
          </a:p>
          <a:p>
            <a:pPr marL="285750" indent="-285750">
              <a:buFontTx/>
              <a:buChar char="-"/>
            </a:pPr>
            <a:endParaRPr lang="de-DE" sz="2400" dirty="0">
              <a:solidFill>
                <a:srgbClr val="0047BB"/>
              </a:solidFill>
              <a:latin typeface="Palatino Linotype" panose="02040502050505030304" pitchFamily="18" charset="0"/>
            </a:endParaRPr>
          </a:p>
          <a:p>
            <a:pPr marL="285750" indent="-285750">
              <a:buFontTx/>
              <a:buChar char="-"/>
            </a:pP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Project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term</a:t>
            </a: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: max. 12 </a:t>
            </a:r>
            <a:r>
              <a:rPr lang="de-DE" sz="2400" dirty="0" err="1">
                <a:solidFill>
                  <a:srgbClr val="0047BB"/>
                </a:solidFill>
                <a:latin typeface="Palatino Linotype" panose="02040502050505030304" pitchFamily="18" charset="0"/>
              </a:rPr>
              <a:t>months</a:t>
            </a:r>
            <a:endParaRPr lang="de-DE" sz="2400" dirty="0">
              <a:solidFill>
                <a:srgbClr val="0047BB"/>
              </a:solidFill>
              <a:latin typeface="Palatino Linotype" panose="02040502050505030304" pitchFamily="18" charset="0"/>
            </a:endParaRPr>
          </a:p>
          <a:p>
            <a:endParaRPr lang="de-DE" sz="2400" dirty="0">
              <a:solidFill>
                <a:srgbClr val="0047BB"/>
              </a:solidFill>
              <a:latin typeface="Palatino Linotype" panose="02040502050505030304" pitchFamily="18" charset="0"/>
            </a:endParaRPr>
          </a:p>
          <a:p>
            <a:pPr marL="285750" indent="-285750">
              <a:buFontTx/>
              <a:buChar char="-"/>
            </a:pP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Reporting</a:t>
            </a:r>
          </a:p>
          <a:p>
            <a:pPr marL="285750" indent="-285750">
              <a:buFontTx/>
              <a:buChar char="-"/>
            </a:pPr>
            <a:endParaRPr lang="de-DE" sz="2400" dirty="0">
              <a:solidFill>
                <a:srgbClr val="0047BB"/>
              </a:solidFill>
              <a:latin typeface="Palatino Linotype" panose="02040502050505030304" pitchFamily="18" charset="0"/>
            </a:endParaRPr>
          </a:p>
          <a:p>
            <a:pPr marL="285750" indent="-285750">
              <a:buFontTx/>
              <a:buChar char="-"/>
            </a:pPr>
            <a:r>
              <a:rPr lang="de-DE" sz="2400" dirty="0">
                <a:solidFill>
                  <a:srgbClr val="0047BB"/>
                </a:solidFill>
                <a:latin typeface="Palatino Linotype" panose="02040502050505030304" pitchFamily="18" charset="0"/>
              </a:rPr>
              <a:t>Evaluation</a:t>
            </a:r>
          </a:p>
          <a:p>
            <a:pPr marL="285750" indent="-285750">
              <a:buFontTx/>
              <a:buChar char="-"/>
            </a:pPr>
            <a:endParaRPr lang="de-DE" sz="2400" dirty="0">
              <a:solidFill>
                <a:srgbClr val="0047BB"/>
              </a:solidFill>
              <a:latin typeface="Palatino Linotype" panose="02040502050505030304" pitchFamily="18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9AE3697F-305C-4C06-999E-4BC8A9388A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48" y="304203"/>
            <a:ext cx="2206753" cy="95642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4B1150B-6BFA-4344-BBE5-472A1CB3CE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1671" y="562931"/>
            <a:ext cx="2622531" cy="386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488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546</Words>
  <Application>Microsoft Office PowerPoint</Application>
  <PresentationFormat>Breitbild</PresentationFormat>
  <Paragraphs>84</Paragraphs>
  <Slides>10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Palatino Linotype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Nagler, Alexander</dc:creator>
  <cp:lastModifiedBy>Nagler, Alexander</cp:lastModifiedBy>
  <cp:revision>38</cp:revision>
  <cp:lastPrinted>2023-09-15T09:02:31Z</cp:lastPrinted>
  <dcterms:created xsi:type="dcterms:W3CDTF">2023-09-14T15:46:18Z</dcterms:created>
  <dcterms:modified xsi:type="dcterms:W3CDTF">2023-10-02T08:08:22Z</dcterms:modified>
</cp:coreProperties>
</file>