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50"/>
  </p:notesMasterIdLst>
  <p:sldIdLst>
    <p:sldId id="256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271" r:id="rId18"/>
    <p:sldId id="274" r:id="rId19"/>
    <p:sldId id="275" r:id="rId20"/>
    <p:sldId id="273" r:id="rId21"/>
    <p:sldId id="309" r:id="rId22"/>
    <p:sldId id="310" r:id="rId23"/>
    <p:sldId id="276" r:id="rId24"/>
    <p:sldId id="323" r:id="rId25"/>
    <p:sldId id="277" r:id="rId26"/>
    <p:sldId id="278" r:id="rId27"/>
    <p:sldId id="279" r:id="rId28"/>
    <p:sldId id="280" r:id="rId29"/>
    <p:sldId id="282" r:id="rId30"/>
    <p:sldId id="283" r:id="rId31"/>
    <p:sldId id="289" r:id="rId32"/>
    <p:sldId id="285" r:id="rId33"/>
    <p:sldId id="324" r:id="rId34"/>
    <p:sldId id="318" r:id="rId35"/>
    <p:sldId id="320" r:id="rId36"/>
    <p:sldId id="319" r:id="rId37"/>
    <p:sldId id="286" r:id="rId38"/>
    <p:sldId id="311" r:id="rId39"/>
    <p:sldId id="312" r:id="rId40"/>
    <p:sldId id="313" r:id="rId41"/>
    <p:sldId id="314" r:id="rId42"/>
    <p:sldId id="316" r:id="rId43"/>
    <p:sldId id="317" r:id="rId44"/>
    <p:sldId id="322" r:id="rId45"/>
    <p:sldId id="321" r:id="rId46"/>
    <p:sldId id="287" r:id="rId47"/>
    <p:sldId id="288" r:id="rId48"/>
    <p:sldId id="294" r:id="rId49"/>
  </p:sldIdLst>
  <p:sldSz cx="13004800" cy="9753600"/>
  <p:notesSz cx="6797675" cy="9928225"/>
  <p:embeddedFontLs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Calibri Light" panose="020F0302020204030204" pitchFamily="34" charset="0"/>
      <p:regular r:id="rId55"/>
      <p:italic r:id="rId56"/>
    </p:embeddedFont>
    <p:embeddedFont>
      <p:font typeface="Consolas" panose="020B0609020204030204" pitchFamily="49" charset="0"/>
      <p:regular r:id="rId57"/>
      <p:bold r:id="rId58"/>
      <p:italic r:id="rId59"/>
      <p:boldItalic r:id="rId60"/>
    </p:embeddedFont>
    <p:embeddedFont>
      <p:font typeface="MS PGothic" panose="020B0600070205080204" pitchFamily="34" charset="-128"/>
      <p:regular r:id="rId61"/>
    </p:embeddedFont>
    <p:embeddedFont>
      <p:font typeface="MS PGothic" panose="020B0600070205080204" pitchFamily="34" charset="-128"/>
      <p:regular r:id="rId61"/>
    </p:embeddedFont>
    <p:embeddedFont>
      <p:font typeface="Palatino Linotype" panose="02040502050505030304" pitchFamily="18" charset="0"/>
      <p:regular r:id="rId62"/>
      <p:bold r:id="rId63"/>
      <p:italic r:id="rId64"/>
      <p:boldItalic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78">
          <p15:clr>
            <a:srgbClr val="9AA0A6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596" y="120"/>
      </p:cViewPr>
      <p:guideLst>
        <p:guide orient="horz" pos="2778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13.fntdata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font" Target="fonts/font11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9.fntdata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7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06358" y="4715907"/>
            <a:ext cx="4984962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" name="Google Shape;49;p4:notes"/>
          <p:cNvSpPr txBox="1">
            <a:spLocks noGrp="1"/>
          </p:cNvSpPr>
          <p:nvPr>
            <p:ph type="body" idx="1"/>
          </p:nvPr>
        </p:nvSpPr>
        <p:spPr>
          <a:xfrm>
            <a:off x="906358" y="4715907"/>
            <a:ext cx="4984962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0aae02ad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60aae02ad9_0_26:notes"/>
          <p:cNvSpPr txBox="1">
            <a:spLocks noGrp="1"/>
          </p:cNvSpPr>
          <p:nvPr>
            <p:ph type="body" idx="1"/>
          </p:nvPr>
        </p:nvSpPr>
        <p:spPr>
          <a:xfrm>
            <a:off x="906358" y="4715907"/>
            <a:ext cx="4985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0aae02ad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0aae02ad9_0_20:notes"/>
          <p:cNvSpPr txBox="1">
            <a:spLocks noGrp="1"/>
          </p:cNvSpPr>
          <p:nvPr>
            <p:ph type="body" idx="1"/>
          </p:nvPr>
        </p:nvSpPr>
        <p:spPr>
          <a:xfrm>
            <a:off x="906358" y="4715907"/>
            <a:ext cx="4985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0a05f69e4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0a05f69e4_1_91:notes"/>
          <p:cNvSpPr txBox="1">
            <a:spLocks noGrp="1"/>
          </p:cNvSpPr>
          <p:nvPr>
            <p:ph type="body" idx="1"/>
          </p:nvPr>
        </p:nvSpPr>
        <p:spPr>
          <a:xfrm>
            <a:off x="906358" y="4715907"/>
            <a:ext cx="4985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0aae02ad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0aae02ad9_0_6:notes"/>
          <p:cNvSpPr txBox="1">
            <a:spLocks noGrp="1"/>
          </p:cNvSpPr>
          <p:nvPr>
            <p:ph type="body" idx="1"/>
          </p:nvPr>
        </p:nvSpPr>
        <p:spPr>
          <a:xfrm>
            <a:off x="906358" y="4715907"/>
            <a:ext cx="4985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0aae02ad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0aae02ad9_0_13:notes"/>
          <p:cNvSpPr txBox="1">
            <a:spLocks noGrp="1"/>
          </p:cNvSpPr>
          <p:nvPr>
            <p:ph type="body" idx="1"/>
          </p:nvPr>
        </p:nvSpPr>
        <p:spPr>
          <a:xfrm>
            <a:off x="906358" y="4715907"/>
            <a:ext cx="4985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0a05f69e4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60a05f69e4_1_102:notes"/>
          <p:cNvSpPr txBox="1">
            <a:spLocks noGrp="1"/>
          </p:cNvSpPr>
          <p:nvPr>
            <p:ph type="body" idx="1"/>
          </p:nvPr>
        </p:nvSpPr>
        <p:spPr>
          <a:xfrm>
            <a:off x="906358" y="4715907"/>
            <a:ext cx="4985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0a05f69e4_1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60a05f69e4_1_267:notes"/>
          <p:cNvSpPr txBox="1">
            <a:spLocks noGrp="1"/>
          </p:cNvSpPr>
          <p:nvPr>
            <p:ph type="body" idx="1"/>
          </p:nvPr>
        </p:nvSpPr>
        <p:spPr>
          <a:xfrm>
            <a:off x="906358" y="4715907"/>
            <a:ext cx="4985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60a05f69e4_1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60a05f69e4_1_233:notes"/>
          <p:cNvSpPr txBox="1">
            <a:spLocks noGrp="1"/>
          </p:cNvSpPr>
          <p:nvPr>
            <p:ph type="body" idx="1"/>
          </p:nvPr>
        </p:nvSpPr>
        <p:spPr>
          <a:xfrm>
            <a:off x="906358" y="4715907"/>
            <a:ext cx="4985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60a05f69e4_1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60a05f69e4_1_286:notes"/>
          <p:cNvSpPr txBox="1">
            <a:spLocks noGrp="1"/>
          </p:cNvSpPr>
          <p:nvPr>
            <p:ph type="body" idx="1"/>
          </p:nvPr>
        </p:nvSpPr>
        <p:spPr>
          <a:xfrm>
            <a:off x="906358" y="4715907"/>
            <a:ext cx="4985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0a05f69e4_1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60a05f69e4_1_131:notes"/>
          <p:cNvSpPr txBox="1">
            <a:spLocks noGrp="1"/>
          </p:cNvSpPr>
          <p:nvPr>
            <p:ph type="body" idx="1"/>
          </p:nvPr>
        </p:nvSpPr>
        <p:spPr>
          <a:xfrm>
            <a:off x="906358" y="4715907"/>
            <a:ext cx="4985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57527c93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57527c93a7_0_0:notes"/>
          <p:cNvSpPr txBox="1">
            <a:spLocks noGrp="1"/>
          </p:cNvSpPr>
          <p:nvPr>
            <p:ph type="body" idx="1"/>
          </p:nvPr>
        </p:nvSpPr>
        <p:spPr>
          <a:xfrm>
            <a:off x="906358" y="4715907"/>
            <a:ext cx="4985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60a05f69e4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60a05f69e4_1_54:notes"/>
          <p:cNvSpPr txBox="1">
            <a:spLocks noGrp="1"/>
          </p:cNvSpPr>
          <p:nvPr>
            <p:ph type="body" idx="1"/>
          </p:nvPr>
        </p:nvSpPr>
        <p:spPr>
          <a:xfrm>
            <a:off x="906358" y="4715907"/>
            <a:ext cx="4985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60a05f69e4_1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60a05f69e4_1_153:notes"/>
          <p:cNvSpPr txBox="1">
            <a:spLocks noGrp="1"/>
          </p:cNvSpPr>
          <p:nvPr>
            <p:ph type="body" idx="1"/>
          </p:nvPr>
        </p:nvSpPr>
        <p:spPr>
          <a:xfrm>
            <a:off x="906358" y="4715907"/>
            <a:ext cx="4985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60a05f69e4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60a05f69e4_1_49:notes"/>
          <p:cNvSpPr txBox="1">
            <a:spLocks noGrp="1"/>
          </p:cNvSpPr>
          <p:nvPr>
            <p:ph type="body" idx="1"/>
          </p:nvPr>
        </p:nvSpPr>
        <p:spPr>
          <a:xfrm>
            <a:off x="906358" y="4715907"/>
            <a:ext cx="4985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60a05f69e4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60a05f69e4_1_49:notes"/>
          <p:cNvSpPr txBox="1">
            <a:spLocks noGrp="1"/>
          </p:cNvSpPr>
          <p:nvPr>
            <p:ph type="body" idx="1"/>
          </p:nvPr>
        </p:nvSpPr>
        <p:spPr>
          <a:xfrm>
            <a:off x="906358" y="4715907"/>
            <a:ext cx="4985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66630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60aae02ad9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60aae02ad9_1_20:notes"/>
          <p:cNvSpPr txBox="1">
            <a:spLocks noGrp="1"/>
          </p:cNvSpPr>
          <p:nvPr>
            <p:ph type="body" idx="1"/>
          </p:nvPr>
        </p:nvSpPr>
        <p:spPr>
          <a:xfrm>
            <a:off x="906358" y="4715907"/>
            <a:ext cx="4985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60aae02ad9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60aae02ad9_1_13:notes"/>
          <p:cNvSpPr txBox="1">
            <a:spLocks noGrp="1"/>
          </p:cNvSpPr>
          <p:nvPr>
            <p:ph type="body" idx="1"/>
          </p:nvPr>
        </p:nvSpPr>
        <p:spPr>
          <a:xfrm>
            <a:off x="906358" y="4715907"/>
            <a:ext cx="4985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60b65baad4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60b65baad4_2_3:notes"/>
          <p:cNvSpPr txBox="1">
            <a:spLocks noGrp="1"/>
          </p:cNvSpPr>
          <p:nvPr>
            <p:ph type="body" idx="1"/>
          </p:nvPr>
        </p:nvSpPr>
        <p:spPr>
          <a:xfrm>
            <a:off x="906358" y="4715907"/>
            <a:ext cx="4985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60a05f69e4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60a05f69e4_1_68:notes"/>
          <p:cNvSpPr txBox="1">
            <a:spLocks noGrp="1"/>
          </p:cNvSpPr>
          <p:nvPr>
            <p:ph type="body" idx="1"/>
          </p:nvPr>
        </p:nvSpPr>
        <p:spPr>
          <a:xfrm>
            <a:off x="906358" y="4715907"/>
            <a:ext cx="4985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0aae02ad9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0aae02ad9_1_26:notes"/>
          <p:cNvSpPr txBox="1">
            <a:spLocks noGrp="1"/>
          </p:cNvSpPr>
          <p:nvPr>
            <p:ph type="body" idx="1"/>
          </p:nvPr>
        </p:nvSpPr>
        <p:spPr>
          <a:xfrm>
            <a:off x="906358" y="4715907"/>
            <a:ext cx="4985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60b65baad4_7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60b65baad4_7_9:notes"/>
          <p:cNvSpPr txBox="1">
            <a:spLocks noGrp="1"/>
          </p:cNvSpPr>
          <p:nvPr>
            <p:ph type="body" idx="1"/>
          </p:nvPr>
        </p:nvSpPr>
        <p:spPr>
          <a:xfrm>
            <a:off x="906358" y="4715907"/>
            <a:ext cx="4985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60aae02a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60aae02ad9_0_0:notes"/>
          <p:cNvSpPr txBox="1">
            <a:spLocks noGrp="1"/>
          </p:cNvSpPr>
          <p:nvPr>
            <p:ph type="body" idx="1"/>
          </p:nvPr>
        </p:nvSpPr>
        <p:spPr>
          <a:xfrm>
            <a:off x="906358" y="4715907"/>
            <a:ext cx="4985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60b65baad4_7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60b65baad4_7_16:notes"/>
          <p:cNvSpPr txBox="1">
            <a:spLocks noGrp="1"/>
          </p:cNvSpPr>
          <p:nvPr>
            <p:ph type="body" idx="1"/>
          </p:nvPr>
        </p:nvSpPr>
        <p:spPr>
          <a:xfrm>
            <a:off x="906358" y="4715907"/>
            <a:ext cx="4985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60b65baad4_7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60b65baad4_7_25:notes"/>
          <p:cNvSpPr txBox="1">
            <a:spLocks noGrp="1"/>
          </p:cNvSpPr>
          <p:nvPr>
            <p:ph type="body" idx="1"/>
          </p:nvPr>
        </p:nvSpPr>
        <p:spPr>
          <a:xfrm>
            <a:off x="906358" y="4715907"/>
            <a:ext cx="4985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60b65baad4_7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60b65baad4_7_25:notes"/>
          <p:cNvSpPr txBox="1">
            <a:spLocks noGrp="1"/>
          </p:cNvSpPr>
          <p:nvPr>
            <p:ph type="body" idx="1"/>
          </p:nvPr>
        </p:nvSpPr>
        <p:spPr>
          <a:xfrm>
            <a:off x="906358" y="4715907"/>
            <a:ext cx="4985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70421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60b65baad4_7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60b65baad4_7_25:notes"/>
          <p:cNvSpPr txBox="1">
            <a:spLocks noGrp="1"/>
          </p:cNvSpPr>
          <p:nvPr>
            <p:ph type="body" idx="1"/>
          </p:nvPr>
        </p:nvSpPr>
        <p:spPr>
          <a:xfrm>
            <a:off x="906358" y="4715907"/>
            <a:ext cx="4985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26967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60b65baad4_7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60b65baad4_7_25:notes"/>
          <p:cNvSpPr txBox="1">
            <a:spLocks noGrp="1"/>
          </p:cNvSpPr>
          <p:nvPr>
            <p:ph type="body" idx="1"/>
          </p:nvPr>
        </p:nvSpPr>
        <p:spPr>
          <a:xfrm>
            <a:off x="906358" y="4715907"/>
            <a:ext cx="4985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19609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60b65baad4_7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60b65baad4_7_25:notes"/>
          <p:cNvSpPr txBox="1">
            <a:spLocks noGrp="1"/>
          </p:cNvSpPr>
          <p:nvPr>
            <p:ph type="body" idx="1"/>
          </p:nvPr>
        </p:nvSpPr>
        <p:spPr>
          <a:xfrm>
            <a:off x="906358" y="4715907"/>
            <a:ext cx="4985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60859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60b65baad4_7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60b65baad4_7_33:notes"/>
          <p:cNvSpPr txBox="1">
            <a:spLocks noGrp="1"/>
          </p:cNvSpPr>
          <p:nvPr>
            <p:ph type="body" idx="1"/>
          </p:nvPr>
        </p:nvSpPr>
        <p:spPr>
          <a:xfrm>
            <a:off x="906358" y="4715907"/>
            <a:ext cx="4985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60b65baad4_7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60b65baad4_7_33:notes"/>
          <p:cNvSpPr txBox="1">
            <a:spLocks noGrp="1"/>
          </p:cNvSpPr>
          <p:nvPr>
            <p:ph type="body" idx="1"/>
          </p:nvPr>
        </p:nvSpPr>
        <p:spPr>
          <a:xfrm>
            <a:off x="906358" y="4715907"/>
            <a:ext cx="4985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77313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60b65baad4_7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60b65baad4_7_33:notes"/>
          <p:cNvSpPr txBox="1">
            <a:spLocks noGrp="1"/>
          </p:cNvSpPr>
          <p:nvPr>
            <p:ph type="body" idx="1"/>
          </p:nvPr>
        </p:nvSpPr>
        <p:spPr>
          <a:xfrm>
            <a:off x="906358" y="4715907"/>
            <a:ext cx="4985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15963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60b65baad4_7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60b65baad4_7_33:notes"/>
          <p:cNvSpPr txBox="1">
            <a:spLocks noGrp="1"/>
          </p:cNvSpPr>
          <p:nvPr>
            <p:ph type="body" idx="1"/>
          </p:nvPr>
        </p:nvSpPr>
        <p:spPr>
          <a:xfrm>
            <a:off x="906358" y="4715907"/>
            <a:ext cx="4985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6541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60b65baa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60b65baad4_0_0:notes"/>
          <p:cNvSpPr txBox="1">
            <a:spLocks noGrp="1"/>
          </p:cNvSpPr>
          <p:nvPr>
            <p:ph type="body" idx="1"/>
          </p:nvPr>
        </p:nvSpPr>
        <p:spPr>
          <a:xfrm>
            <a:off x="906358" y="4715907"/>
            <a:ext cx="4985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60b65baad4_7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60b65baad4_7_33:notes"/>
          <p:cNvSpPr txBox="1">
            <a:spLocks noGrp="1"/>
          </p:cNvSpPr>
          <p:nvPr>
            <p:ph type="body" idx="1"/>
          </p:nvPr>
        </p:nvSpPr>
        <p:spPr>
          <a:xfrm>
            <a:off x="906358" y="4715907"/>
            <a:ext cx="4985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52424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60b65baad4_7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60b65baad4_7_33:notes"/>
          <p:cNvSpPr txBox="1">
            <a:spLocks noGrp="1"/>
          </p:cNvSpPr>
          <p:nvPr>
            <p:ph type="body" idx="1"/>
          </p:nvPr>
        </p:nvSpPr>
        <p:spPr>
          <a:xfrm>
            <a:off x="906358" y="4715907"/>
            <a:ext cx="4985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52463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60b65baad4_7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60b65baad4_7_33:notes"/>
          <p:cNvSpPr txBox="1">
            <a:spLocks noGrp="1"/>
          </p:cNvSpPr>
          <p:nvPr>
            <p:ph type="body" idx="1"/>
          </p:nvPr>
        </p:nvSpPr>
        <p:spPr>
          <a:xfrm>
            <a:off x="906358" y="4715907"/>
            <a:ext cx="4985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96028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60b65baad4_7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60b65baad4_7_33:notes"/>
          <p:cNvSpPr txBox="1">
            <a:spLocks noGrp="1"/>
          </p:cNvSpPr>
          <p:nvPr>
            <p:ph type="body" idx="1"/>
          </p:nvPr>
        </p:nvSpPr>
        <p:spPr>
          <a:xfrm>
            <a:off x="906358" y="4715907"/>
            <a:ext cx="4985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48080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60b65baad4_7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60b65baad4_7_33:notes"/>
          <p:cNvSpPr txBox="1">
            <a:spLocks noGrp="1"/>
          </p:cNvSpPr>
          <p:nvPr>
            <p:ph type="body" idx="1"/>
          </p:nvPr>
        </p:nvSpPr>
        <p:spPr>
          <a:xfrm>
            <a:off x="906358" y="4715907"/>
            <a:ext cx="4985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29928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60a05f69e4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60a05f69e4_1_73:notes"/>
          <p:cNvSpPr txBox="1">
            <a:spLocks noGrp="1"/>
          </p:cNvSpPr>
          <p:nvPr>
            <p:ph type="body" idx="1"/>
          </p:nvPr>
        </p:nvSpPr>
        <p:spPr>
          <a:xfrm>
            <a:off x="906358" y="4715907"/>
            <a:ext cx="4985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0b8f3445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0b8f34458_1_0:notes"/>
          <p:cNvSpPr txBox="1">
            <a:spLocks noGrp="1"/>
          </p:cNvSpPr>
          <p:nvPr>
            <p:ph type="body" idx="1"/>
          </p:nvPr>
        </p:nvSpPr>
        <p:spPr>
          <a:xfrm>
            <a:off x="906358" y="4715907"/>
            <a:ext cx="4985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60b65baad4_7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60b65baad4_7_1:notes"/>
          <p:cNvSpPr txBox="1">
            <a:spLocks noGrp="1"/>
          </p:cNvSpPr>
          <p:nvPr>
            <p:ph type="body" idx="1"/>
          </p:nvPr>
        </p:nvSpPr>
        <p:spPr>
          <a:xfrm>
            <a:off x="906358" y="4715907"/>
            <a:ext cx="4985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0b65baad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0b65baad4_0_7:notes"/>
          <p:cNvSpPr txBox="1">
            <a:spLocks noGrp="1"/>
          </p:cNvSpPr>
          <p:nvPr>
            <p:ph type="body" idx="1"/>
          </p:nvPr>
        </p:nvSpPr>
        <p:spPr>
          <a:xfrm>
            <a:off x="906358" y="4715907"/>
            <a:ext cx="4985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77e8106e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77e8106e2_0_17:notes"/>
          <p:cNvSpPr txBox="1">
            <a:spLocks noGrp="1"/>
          </p:cNvSpPr>
          <p:nvPr>
            <p:ph type="body" idx="1"/>
          </p:nvPr>
        </p:nvSpPr>
        <p:spPr>
          <a:xfrm>
            <a:off x="906358" y="4715907"/>
            <a:ext cx="4985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lack of freely available resources / dispersed resources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different usage profiles to be covered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0a05f69e4_1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0a05f69e4_1_97:notes"/>
          <p:cNvSpPr txBox="1">
            <a:spLocks noGrp="1"/>
          </p:cNvSpPr>
          <p:nvPr>
            <p:ph type="body" idx="1"/>
          </p:nvPr>
        </p:nvSpPr>
        <p:spPr>
          <a:xfrm>
            <a:off x="906358" y="4715907"/>
            <a:ext cx="4985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0a05f69e4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0a05f69e4_1_2:notes"/>
          <p:cNvSpPr txBox="1">
            <a:spLocks noGrp="1"/>
          </p:cNvSpPr>
          <p:nvPr>
            <p:ph type="body" idx="1"/>
          </p:nvPr>
        </p:nvSpPr>
        <p:spPr>
          <a:xfrm>
            <a:off x="906358" y="4715907"/>
            <a:ext cx="4985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EALL = Encyclopedia of Arabic Language and Linguistics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0a05f69e4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0a05f69e4_1_20:notes"/>
          <p:cNvSpPr txBox="1">
            <a:spLocks noGrp="1"/>
          </p:cNvSpPr>
          <p:nvPr>
            <p:ph type="body" idx="1"/>
          </p:nvPr>
        </p:nvSpPr>
        <p:spPr>
          <a:xfrm>
            <a:off x="906358" y="4715907"/>
            <a:ext cx="4985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771033" y="984386"/>
            <a:ext cx="6534502" cy="39928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952500" y="2130500"/>
            <a:ext cx="11099700" cy="1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Font typeface="Palatino Linotype"/>
              <a:buNone/>
              <a:defRPr sz="500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Palatino Linotype"/>
              <a:buNone/>
              <a:defRPr sz="500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Palatino Linotype"/>
              <a:buNone/>
              <a:defRPr sz="500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Palatino Linotype"/>
              <a:buNone/>
              <a:defRPr sz="500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Palatino Linotype"/>
              <a:buNone/>
              <a:defRPr sz="500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Palatino Linotype"/>
              <a:buNone/>
              <a:defRPr sz="500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Palatino Linotype"/>
              <a:buNone/>
              <a:defRPr sz="500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Palatino Linotype"/>
              <a:buNone/>
              <a:defRPr sz="500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Palatino Linotype"/>
              <a:buNone/>
              <a:defRPr sz="500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body" idx="1"/>
          </p:nvPr>
        </p:nvSpPr>
        <p:spPr>
          <a:xfrm>
            <a:off x="952500" y="3494625"/>
            <a:ext cx="11099700" cy="5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914400" marR="0" lvl="1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371600" marR="0" lvl="2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828800" marR="0" lvl="3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286000" marR="0" lvl="4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743200" marR="0" lvl="5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3824" y="555625"/>
            <a:ext cx="2808549" cy="1217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49A762D-E7AE-441E-A791-49253B4877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35987" y="890861"/>
            <a:ext cx="2038556" cy="611212"/>
          </a:xfrm>
          <a:prstGeom prst="rect">
            <a:avLst/>
          </a:prstGeom>
        </p:spPr>
      </p:pic>
      <p:pic>
        <p:nvPicPr>
          <p:cNvPr id="14" name="Google Shape;12;p2">
            <a:extLst>
              <a:ext uri="{FF2B5EF4-FFF2-40B4-BE49-F238E27FC236}">
                <a16:creationId xmlns:a16="http://schemas.microsoft.com/office/drawing/2014/main" id="{9AEB65FA-E6C4-4A9D-AB35-FF9222AF5AA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r="59062" b="8515"/>
          <a:stretch/>
        </p:blipFill>
        <p:spPr>
          <a:xfrm>
            <a:off x="4479488" y="1062644"/>
            <a:ext cx="5727194" cy="246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Beschriftung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0"/>
          <p:cNvSpPr>
            <a:spLocks noGrp="1"/>
          </p:cNvSpPr>
          <p:nvPr>
            <p:ph type="pic" idx="2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alatino"/>
              <a:buNone/>
              <a:defRPr sz="32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457200" marR="0" lvl="1" indent="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alatino"/>
              <a:buNone/>
              <a:defRPr sz="28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914400" marR="0" lvl="2" indent="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alatino"/>
              <a:buNone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371600" marR="0" lvl="3" indent="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alatino"/>
              <a:buNone/>
              <a:defRPr sz="20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1828800" marR="0" lvl="4" indent="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alatino"/>
              <a:buNone/>
              <a:defRPr sz="20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286000" marR="0" lvl="5" indent="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alatino"/>
              <a:buNone/>
              <a:defRPr sz="20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743200" marR="0" lvl="6" indent="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alatino"/>
              <a:buNone/>
              <a:defRPr sz="20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200400" marR="0" lvl="7" indent="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alatino"/>
              <a:buNone/>
              <a:defRPr sz="20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657600" marR="0" lvl="8" indent="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alatino"/>
              <a:buNone/>
              <a:defRPr sz="20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1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914400" marR="0" lvl="1" indent="-2286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12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371600" marR="0" lvl="2" indent="-2286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10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828800" marR="0" lvl="3" indent="-2286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9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286000" marR="0" lvl="4" indent="-2286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9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743200" marR="0" lvl="5" indent="-2286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9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2286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9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2286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9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2286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9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 rot="5400000">
            <a:off x="3359150" y="196850"/>
            <a:ext cx="6286500" cy="110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914400" marR="0" lvl="1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371600" marR="0" lvl="2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828800" marR="0" lvl="3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286000" marR="0" lvl="4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743200" marR="0" lvl="5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title"/>
          </p:nvPr>
        </p:nvSpPr>
        <p:spPr>
          <a:xfrm rot="5400000">
            <a:off x="6442075" y="3279775"/>
            <a:ext cx="8445500" cy="277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1"/>
          </p:nvPr>
        </p:nvSpPr>
        <p:spPr>
          <a:xfrm rot="5400000">
            <a:off x="815975" y="581025"/>
            <a:ext cx="8445500" cy="817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914400" marR="0" lvl="1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371600" marR="0" lvl="2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828800" marR="0" lvl="3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286000" marR="0" lvl="4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743200" marR="0" lvl="5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168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29580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52500" y="2603500"/>
            <a:ext cx="5473700" cy="62865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8600" y="2603500"/>
            <a:ext cx="5473700" cy="62865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560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446584"/>
            <a:ext cx="5745163" cy="526561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446584"/>
            <a:ext cx="5748337" cy="52656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1249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240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2384612"/>
            <a:ext cx="7269162" cy="63275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384612"/>
            <a:ext cx="4278313" cy="6327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48679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2411506"/>
            <a:ext cx="7802563" cy="4311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AT" noProof="0" dirty="0">
                <a:sym typeface="Palatino" charset="0"/>
              </a:rPr>
              <a:t>Bild auf Platzhalter ziehen oder durch Klicken auf Symbol hinzufügen</a:t>
            </a:r>
            <a:endParaRPr lang="de-DE" noProof="0" dirty="0">
              <a:sym typeface="Palatino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1513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 preserve="1">
  <p:cSld name="1_Titel und Inhalt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771033" y="984386"/>
            <a:ext cx="7080518" cy="39928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952500" y="2130500"/>
            <a:ext cx="11099700" cy="1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Font typeface="Palatino Linotype"/>
              <a:buNone/>
              <a:defRPr sz="500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Palatino Linotype"/>
              <a:buNone/>
              <a:defRPr sz="500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Palatino Linotype"/>
              <a:buNone/>
              <a:defRPr sz="500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Palatino Linotype"/>
              <a:buNone/>
              <a:defRPr sz="500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Palatino Linotype"/>
              <a:buNone/>
              <a:defRPr sz="500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Palatino Linotype"/>
              <a:buNone/>
              <a:defRPr sz="500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Palatino Linotype"/>
              <a:buNone/>
              <a:defRPr sz="500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Palatino Linotype"/>
              <a:buNone/>
              <a:defRPr sz="500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Palatino Linotype"/>
              <a:buNone/>
              <a:defRPr sz="500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body" idx="1"/>
          </p:nvPr>
        </p:nvSpPr>
        <p:spPr>
          <a:xfrm>
            <a:off x="952500" y="3494625"/>
            <a:ext cx="11099700" cy="5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914400" marR="0" lvl="1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371600" marR="0" lvl="2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828800" marR="0" lvl="3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286000" marR="0" lvl="4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743200" marR="0" lvl="5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1208684" y="555625"/>
            <a:ext cx="988324" cy="1151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3824" y="555625"/>
            <a:ext cx="2808549" cy="1217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0568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617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277350" y="2277034"/>
            <a:ext cx="2774950" cy="6612966"/>
          </a:xfrm>
          <a:prstGeom prst="rect">
            <a:avLst/>
          </a:prstGeom>
        </p:spPr>
        <p:txBody>
          <a:bodyPr vert="eaVert"/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52500" y="2277034"/>
            <a:ext cx="8172450" cy="661296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8417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457200" marR="0" lvl="1" indent="0" algn="ctr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914400" marR="0" lvl="2" indent="0" algn="ctr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371600" marR="0" lvl="3" indent="0" algn="ctr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1828800" marR="0" lvl="4" indent="0" algn="ctr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286000" marR="0" lvl="5" indent="0" algn="ctr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743200" marR="0" lvl="6" indent="0" algn="ctr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200400" marR="0" lvl="7" indent="0" algn="ctr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657600" marR="0" lvl="8" indent="0" algn="ctr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überschrift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20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914400" marR="0" lvl="1" indent="-2286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18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371600" marR="0" lvl="2" indent="-2286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16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828800" marR="0" lvl="3" indent="-2286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1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286000" marR="0" lvl="4" indent="-2286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1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743200" marR="0" lvl="5" indent="-2286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1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2286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1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2286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1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2286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1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54737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195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alatino"/>
              <a:buChar char="•"/>
              <a:defRPr sz="28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914400" marR="0" lvl="1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371600" marR="0" lvl="2" indent="-32385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alatino"/>
              <a:buChar char="•"/>
              <a:defRPr sz="20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828800" marR="0" lvl="3" indent="-314325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Palatino"/>
              <a:buChar char="•"/>
              <a:defRPr sz="18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286000" marR="0" lvl="4" indent="-314325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Palatino"/>
              <a:buChar char="•"/>
              <a:defRPr sz="18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743200" marR="0" lvl="5" indent="-314325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Palatino"/>
              <a:buChar char="•"/>
              <a:defRPr sz="18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314325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Palatino"/>
              <a:buChar char="•"/>
              <a:defRPr sz="18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314325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Palatino"/>
              <a:buChar char="•"/>
              <a:defRPr sz="18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314325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Palatino"/>
              <a:buChar char="•"/>
              <a:defRPr sz="18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578600" y="2603500"/>
            <a:ext cx="54737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195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alatino"/>
              <a:buChar char="•"/>
              <a:defRPr sz="28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914400" marR="0" lvl="1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371600" marR="0" lvl="2" indent="-32385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alatino"/>
              <a:buChar char="•"/>
              <a:defRPr sz="20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828800" marR="0" lvl="3" indent="-314325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Palatino"/>
              <a:buChar char="•"/>
              <a:defRPr sz="18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286000" marR="0" lvl="4" indent="-314325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Palatino"/>
              <a:buChar char="•"/>
              <a:defRPr sz="18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743200" marR="0" lvl="5" indent="-314325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Palatino"/>
              <a:buChar char="•"/>
              <a:defRPr sz="18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314325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Palatino"/>
              <a:buChar char="•"/>
              <a:defRPr sz="18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314325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Palatino"/>
              <a:buChar char="•"/>
              <a:defRPr sz="18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314325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Palatino"/>
              <a:buChar char="•"/>
              <a:defRPr sz="18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914400" marR="0" lvl="1" indent="-2286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20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371600" marR="0" lvl="2" indent="-2286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18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828800" marR="0" lvl="3" indent="-2286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16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286000" marR="0" lvl="4" indent="-2286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16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743200" marR="0" lvl="5" indent="-2286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16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2286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16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2286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16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2286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16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914400" marR="0" lvl="1" indent="-32385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alatino"/>
              <a:buChar char="•"/>
              <a:defRPr sz="20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371600" marR="0" lvl="2" indent="-314325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Palatino"/>
              <a:buChar char="•"/>
              <a:defRPr sz="18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828800" marR="0" lvl="3" indent="-3048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alatino"/>
              <a:buChar char="•"/>
              <a:defRPr sz="16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286000" marR="0" lvl="4" indent="-3048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alatino"/>
              <a:buChar char="•"/>
              <a:defRPr sz="16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743200" marR="0" lvl="5" indent="-3048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alatino"/>
              <a:buChar char="•"/>
              <a:defRPr sz="16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3048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alatino"/>
              <a:buChar char="•"/>
              <a:defRPr sz="16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3048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alatino"/>
              <a:buChar char="•"/>
              <a:defRPr sz="16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3048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alatino"/>
              <a:buChar char="•"/>
              <a:defRPr sz="16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914400" marR="0" lvl="1" indent="-2286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20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371600" marR="0" lvl="2" indent="-2286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18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828800" marR="0" lvl="3" indent="-2286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16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286000" marR="0" lvl="4" indent="-2286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16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743200" marR="0" lvl="5" indent="-2286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16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2286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16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2286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16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2286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16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914400" marR="0" lvl="1" indent="-32385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alatino"/>
              <a:buChar char="•"/>
              <a:defRPr sz="20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371600" marR="0" lvl="2" indent="-314325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Palatino"/>
              <a:buChar char="•"/>
              <a:defRPr sz="18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828800" marR="0" lvl="3" indent="-3048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alatino"/>
              <a:buChar char="•"/>
              <a:defRPr sz="16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286000" marR="0" lvl="4" indent="-3048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alatino"/>
              <a:buChar char="•"/>
              <a:defRPr sz="16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743200" marR="0" lvl="5" indent="-3048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alatino"/>
              <a:buChar char="•"/>
              <a:defRPr sz="16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3048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alatino"/>
              <a:buChar char="•"/>
              <a:defRPr sz="16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3048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alatino"/>
              <a:buChar char="•"/>
              <a:defRPr sz="16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3048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alatino"/>
              <a:buChar char="•"/>
              <a:defRPr sz="16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Beschriftung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810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alatino"/>
              <a:buChar char="•"/>
              <a:defRPr sz="32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914400" marR="0" lvl="1" indent="-36195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alatino"/>
              <a:buChar char="•"/>
              <a:defRPr sz="28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371600" marR="0" lvl="2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828800" marR="0" lvl="3" indent="-32385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alatino"/>
              <a:buChar char="•"/>
              <a:defRPr sz="20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286000" marR="0" lvl="4" indent="-32385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alatino"/>
              <a:buChar char="•"/>
              <a:defRPr sz="20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743200" marR="0" lvl="5" indent="-32385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alatino"/>
              <a:buChar char="•"/>
              <a:defRPr sz="20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32385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alatino"/>
              <a:buChar char="•"/>
              <a:defRPr sz="20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32385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alatino"/>
              <a:buChar char="•"/>
              <a:defRPr sz="20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32385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alatino"/>
              <a:buChar char="•"/>
              <a:defRPr sz="20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1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914400" marR="0" lvl="1" indent="-2286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12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371600" marR="0" lvl="2" indent="-2286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10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828800" marR="0" lvl="3" indent="-2286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9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286000" marR="0" lvl="4" indent="-2286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9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743200" marR="0" lvl="5" indent="-2286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9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2286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9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2286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9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2286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None/>
              <a:defRPr sz="9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914400" marR="0" lvl="1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371600" marR="0" lvl="2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828800" marR="0" lvl="3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286000" marR="0" lvl="4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743200" marR="0" lvl="5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09600"/>
            <a:ext cx="28082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hteck 5"/>
          <p:cNvSpPr>
            <a:spLocks noChangeArrowheads="1"/>
          </p:cNvSpPr>
          <p:nvPr userDrawn="1"/>
        </p:nvSpPr>
        <p:spPr bwMode="auto">
          <a:xfrm>
            <a:off x="3711575" y="1027113"/>
            <a:ext cx="6402388" cy="395287"/>
          </a:xfrm>
          <a:prstGeom prst="rect">
            <a:avLst/>
          </a:prstGeom>
          <a:solidFill>
            <a:srgbClr val="88DB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eaLnBrk="1"/>
            <a:endParaRPr lang="de-AT" altLang="de-DE">
              <a:ea typeface="Helvetica Light"/>
              <a:cs typeface="Helvetica Light"/>
            </a:endParaRPr>
          </a:p>
        </p:txBody>
      </p:sp>
      <p:pic>
        <p:nvPicPr>
          <p:cNvPr id="1028" name="Grafik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66388" y="908855"/>
            <a:ext cx="1993900" cy="60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27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584200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+mj-lt"/>
          <a:ea typeface="MS PGothic" panose="020B0600070205080204" pitchFamily="34" charset="-128"/>
          <a:cs typeface="+mj-cs"/>
          <a:sym typeface="Brandon Grotesque Black" panose="020B0A03020203060202" pitchFamily="34" charset="0"/>
        </a:defRPr>
      </a:lvl1pPr>
      <a:lvl2pPr algn="l" defTabSz="584200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Calibri Light" panose="020F0302020204030204" pitchFamily="34" charset="0"/>
          <a:ea typeface="MS PGothic" panose="020B0600070205080204" pitchFamily="34" charset="-128"/>
          <a:cs typeface="Brandon Grotesque Black" charset="0"/>
          <a:sym typeface="Brandon Grotesque Black" panose="020B0A03020203060202" pitchFamily="34" charset="0"/>
        </a:defRPr>
      </a:lvl2pPr>
      <a:lvl3pPr algn="l" defTabSz="584200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Calibri Light" panose="020F0302020204030204" pitchFamily="34" charset="0"/>
          <a:ea typeface="MS PGothic" panose="020B0600070205080204" pitchFamily="34" charset="-128"/>
          <a:cs typeface="Brandon Grotesque Black" charset="0"/>
          <a:sym typeface="Brandon Grotesque Black" panose="020B0A03020203060202" pitchFamily="34" charset="0"/>
        </a:defRPr>
      </a:lvl3pPr>
      <a:lvl4pPr algn="l" defTabSz="584200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Calibri Light" panose="020F0302020204030204" pitchFamily="34" charset="0"/>
          <a:ea typeface="MS PGothic" panose="020B0600070205080204" pitchFamily="34" charset="-128"/>
          <a:cs typeface="Brandon Grotesque Black" charset="0"/>
          <a:sym typeface="Brandon Grotesque Black" panose="020B0A03020203060202" pitchFamily="34" charset="0"/>
        </a:defRPr>
      </a:lvl4pPr>
      <a:lvl5pPr algn="l" defTabSz="584200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Calibri Light" panose="020F0302020204030204" pitchFamily="34" charset="0"/>
          <a:ea typeface="MS PGothic" panose="020B0600070205080204" pitchFamily="34" charset="-128"/>
          <a:cs typeface="Brandon Grotesque Black" charset="0"/>
          <a:sym typeface="Brandon Grotesque Black" panose="020B0A03020203060202" pitchFamily="34" charset="0"/>
        </a:defRPr>
      </a:lvl5pPr>
      <a:lvl6pPr marL="457200" algn="l" defTabSz="584200" rtl="0" eaLnBrk="1" fontAlgn="base" hangingPunct="1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Brandon Grotesque Black" charset="0"/>
          <a:ea typeface="ＭＳ Ｐゴシック" charset="0"/>
          <a:cs typeface="Brandon Grotesque Black" charset="0"/>
          <a:sym typeface="Brandon Grotesque Black" charset="0"/>
        </a:defRPr>
      </a:lvl6pPr>
      <a:lvl7pPr marL="914400" algn="l" defTabSz="584200" rtl="0" eaLnBrk="1" fontAlgn="base" hangingPunct="1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Brandon Grotesque Black" charset="0"/>
          <a:ea typeface="ＭＳ Ｐゴシック" charset="0"/>
          <a:cs typeface="Brandon Grotesque Black" charset="0"/>
          <a:sym typeface="Brandon Grotesque Black" charset="0"/>
        </a:defRPr>
      </a:lvl7pPr>
      <a:lvl8pPr marL="1371600" algn="l" defTabSz="584200" rtl="0" eaLnBrk="1" fontAlgn="base" hangingPunct="1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Brandon Grotesque Black" charset="0"/>
          <a:ea typeface="ＭＳ Ｐゴシック" charset="0"/>
          <a:cs typeface="Brandon Grotesque Black" charset="0"/>
          <a:sym typeface="Brandon Grotesque Black" charset="0"/>
        </a:defRPr>
      </a:lvl8pPr>
      <a:lvl9pPr marL="1828800" algn="l" defTabSz="584200" rtl="0" eaLnBrk="1" fontAlgn="base" hangingPunct="1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Brandon Grotesque Black" charset="0"/>
          <a:ea typeface="ＭＳ Ｐゴシック" charset="0"/>
          <a:cs typeface="Brandon Grotesque Black" charset="0"/>
          <a:sym typeface="Brandon Grotesque Black" charset="0"/>
        </a:defRPr>
      </a:lvl9pPr>
    </p:titleStyle>
    <p:bodyStyle>
      <a:lvl1pPr marL="295275" indent="-295275" algn="l" defTabSz="584200" rtl="0" eaLnBrk="0" fontAlgn="base" hangingPunct="0">
        <a:lnSpc>
          <a:spcPct val="10000"/>
        </a:lnSpc>
        <a:spcBef>
          <a:spcPts val="4200"/>
        </a:spcBef>
        <a:spcAft>
          <a:spcPct val="0"/>
        </a:spcAft>
        <a:buSzPct val="75000"/>
        <a:buChar char="•"/>
        <a:defRPr sz="2400">
          <a:solidFill>
            <a:srgbClr val="000000"/>
          </a:solidFill>
          <a:latin typeface="+mn-lt"/>
          <a:ea typeface="MS PGothic" panose="020B0600070205080204" pitchFamily="34" charset="-128"/>
          <a:cs typeface="+mn-cs"/>
          <a:sym typeface="Palatino" pitchFamily="2" charset="0"/>
        </a:defRPr>
      </a:lvl1pPr>
      <a:lvl2pPr marL="739775" indent="-295275" algn="l" defTabSz="584200" rtl="0" eaLnBrk="0" fontAlgn="base" hangingPunct="0">
        <a:lnSpc>
          <a:spcPct val="10000"/>
        </a:lnSpc>
        <a:spcBef>
          <a:spcPts val="4200"/>
        </a:spcBef>
        <a:spcAft>
          <a:spcPct val="0"/>
        </a:spcAft>
        <a:buSzPct val="75000"/>
        <a:buChar char="•"/>
        <a:defRPr sz="2400">
          <a:solidFill>
            <a:srgbClr val="000000"/>
          </a:solidFill>
          <a:latin typeface="+mn-lt"/>
          <a:ea typeface="MS PGothic" panose="020B0600070205080204" pitchFamily="34" charset="-128"/>
          <a:cs typeface="+mn-cs"/>
          <a:sym typeface="Palatino" pitchFamily="2" charset="0"/>
        </a:defRPr>
      </a:lvl2pPr>
      <a:lvl3pPr marL="1184275" indent="-295275" algn="l" defTabSz="584200" rtl="0" eaLnBrk="0" fontAlgn="base" hangingPunct="0">
        <a:lnSpc>
          <a:spcPct val="10000"/>
        </a:lnSpc>
        <a:spcBef>
          <a:spcPts val="4200"/>
        </a:spcBef>
        <a:spcAft>
          <a:spcPct val="0"/>
        </a:spcAft>
        <a:buSzPct val="75000"/>
        <a:buChar char="•"/>
        <a:defRPr sz="2400">
          <a:solidFill>
            <a:srgbClr val="000000"/>
          </a:solidFill>
          <a:latin typeface="+mn-lt"/>
          <a:ea typeface="MS PGothic" panose="020B0600070205080204" pitchFamily="34" charset="-128"/>
          <a:cs typeface="+mn-cs"/>
          <a:sym typeface="Palatino" pitchFamily="2" charset="0"/>
        </a:defRPr>
      </a:lvl3pPr>
      <a:lvl4pPr marL="1628775" indent="-295275" algn="l" defTabSz="584200" rtl="0" eaLnBrk="0" fontAlgn="base" hangingPunct="0">
        <a:lnSpc>
          <a:spcPct val="10000"/>
        </a:lnSpc>
        <a:spcBef>
          <a:spcPts val="4200"/>
        </a:spcBef>
        <a:spcAft>
          <a:spcPct val="0"/>
        </a:spcAft>
        <a:buSzPct val="75000"/>
        <a:buChar char="•"/>
        <a:defRPr sz="2400">
          <a:solidFill>
            <a:srgbClr val="000000"/>
          </a:solidFill>
          <a:latin typeface="+mn-lt"/>
          <a:ea typeface="MS PGothic" panose="020B0600070205080204" pitchFamily="34" charset="-128"/>
          <a:cs typeface="+mn-cs"/>
          <a:sym typeface="Palatino" pitchFamily="2" charset="0"/>
        </a:defRPr>
      </a:lvl4pPr>
      <a:lvl5pPr marL="2073275" indent="-295275" algn="l" defTabSz="584200" rtl="0" eaLnBrk="0" fontAlgn="base" hangingPunct="0">
        <a:lnSpc>
          <a:spcPct val="10000"/>
        </a:lnSpc>
        <a:spcBef>
          <a:spcPts val="4200"/>
        </a:spcBef>
        <a:spcAft>
          <a:spcPct val="0"/>
        </a:spcAft>
        <a:buSzPct val="75000"/>
        <a:buChar char="•"/>
        <a:defRPr sz="2400">
          <a:solidFill>
            <a:srgbClr val="000000"/>
          </a:solidFill>
          <a:latin typeface="+mn-lt"/>
          <a:ea typeface="MS PGothic" panose="020B0600070205080204" pitchFamily="34" charset="-128"/>
          <a:cs typeface="+mn-cs"/>
          <a:sym typeface="Palatino" pitchFamily="2" charset="0"/>
        </a:defRPr>
      </a:lvl5pPr>
      <a:lvl6pPr marL="2530475" indent="-295275" algn="l" defTabSz="584200" rtl="0" eaLnBrk="1" fontAlgn="base" hangingPunct="1">
        <a:lnSpc>
          <a:spcPct val="10000"/>
        </a:lnSpc>
        <a:spcBef>
          <a:spcPts val="4200"/>
        </a:spcBef>
        <a:spcAft>
          <a:spcPct val="0"/>
        </a:spcAft>
        <a:buSzPct val="75000"/>
        <a:buChar char="•"/>
        <a:defRPr sz="2400">
          <a:solidFill>
            <a:srgbClr val="000000"/>
          </a:solidFill>
          <a:latin typeface="+mn-lt"/>
          <a:ea typeface="Palatino" charset="0"/>
          <a:cs typeface="+mn-cs"/>
          <a:sym typeface="Palatino" charset="0"/>
        </a:defRPr>
      </a:lvl6pPr>
      <a:lvl7pPr marL="2987675" indent="-295275" algn="l" defTabSz="584200" rtl="0" eaLnBrk="1" fontAlgn="base" hangingPunct="1">
        <a:lnSpc>
          <a:spcPct val="10000"/>
        </a:lnSpc>
        <a:spcBef>
          <a:spcPts val="4200"/>
        </a:spcBef>
        <a:spcAft>
          <a:spcPct val="0"/>
        </a:spcAft>
        <a:buSzPct val="75000"/>
        <a:buChar char="•"/>
        <a:defRPr sz="2400">
          <a:solidFill>
            <a:srgbClr val="000000"/>
          </a:solidFill>
          <a:latin typeface="+mn-lt"/>
          <a:ea typeface="Palatino" charset="0"/>
          <a:cs typeface="+mn-cs"/>
          <a:sym typeface="Palatino" charset="0"/>
        </a:defRPr>
      </a:lvl7pPr>
      <a:lvl8pPr marL="3444875" indent="-295275" algn="l" defTabSz="584200" rtl="0" eaLnBrk="1" fontAlgn="base" hangingPunct="1">
        <a:lnSpc>
          <a:spcPct val="10000"/>
        </a:lnSpc>
        <a:spcBef>
          <a:spcPts val="4200"/>
        </a:spcBef>
        <a:spcAft>
          <a:spcPct val="0"/>
        </a:spcAft>
        <a:buSzPct val="75000"/>
        <a:buChar char="•"/>
        <a:defRPr sz="2400">
          <a:solidFill>
            <a:srgbClr val="000000"/>
          </a:solidFill>
          <a:latin typeface="+mn-lt"/>
          <a:ea typeface="Palatino" charset="0"/>
          <a:cs typeface="+mn-cs"/>
          <a:sym typeface="Palatino" charset="0"/>
        </a:defRPr>
      </a:lvl8pPr>
      <a:lvl9pPr marL="3902075" indent="-295275" algn="l" defTabSz="584200" rtl="0" eaLnBrk="1" fontAlgn="base" hangingPunct="1">
        <a:lnSpc>
          <a:spcPct val="10000"/>
        </a:lnSpc>
        <a:spcBef>
          <a:spcPts val="4200"/>
        </a:spcBef>
        <a:spcAft>
          <a:spcPct val="0"/>
        </a:spcAft>
        <a:buSzPct val="75000"/>
        <a:buChar char="•"/>
        <a:defRPr sz="2400">
          <a:solidFill>
            <a:srgbClr val="000000"/>
          </a:solidFill>
          <a:latin typeface="+mn-lt"/>
          <a:ea typeface="Palatino" charset="0"/>
          <a:cs typeface="+mn-cs"/>
          <a:sym typeface="Palatino" charset="0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vocabseditor.acdh.oeaw.ac.at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vocabseditor.acdh.oeaw.ac.at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vicav.acdh.oeaw.ac.at/#map=%5BbiblMarkers,undefined,undefined%5D&amp;1=%5BtextQuery,vicavContributors,CONTRIBUTORS,open%5D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633425" y="4810268"/>
            <a:ext cx="11490000" cy="819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100"/>
            </a:pPr>
            <a:r>
              <a:rPr lang="en-US" sz="5000" b="1" dirty="0">
                <a:solidFill>
                  <a:srgbClr val="282828"/>
                </a:solidFill>
                <a:latin typeface="Palatino Linotype"/>
              </a:rPr>
              <a:t>Modelling </a:t>
            </a:r>
            <a:r>
              <a:rPr lang="en-US" sz="5000" b="1" dirty="0" err="1">
                <a:solidFill>
                  <a:srgbClr val="282828"/>
                </a:solidFill>
                <a:latin typeface="Palatino Linotype"/>
              </a:rPr>
              <a:t>Diatopic</a:t>
            </a:r>
            <a:r>
              <a:rPr lang="en-US" sz="5000" b="1" dirty="0">
                <a:solidFill>
                  <a:srgbClr val="282828"/>
                </a:solidFill>
                <a:latin typeface="Palatino Linotype"/>
              </a:rPr>
              <a:t> Variation in TEI</a:t>
            </a:r>
            <a:endParaRPr sz="5000" b="1" dirty="0">
              <a:solidFill>
                <a:srgbClr val="282828"/>
              </a:solidFill>
              <a:latin typeface="Palatino Linotype"/>
              <a:sym typeface="Palatino Linotype"/>
            </a:endParaRPr>
          </a:p>
        </p:txBody>
      </p:sp>
      <p:sp>
        <p:nvSpPr>
          <p:cNvPr id="52" name="Google Shape;52;p13"/>
          <p:cNvSpPr txBox="1"/>
          <p:nvPr/>
        </p:nvSpPr>
        <p:spPr>
          <a:xfrm>
            <a:off x="653825" y="7396100"/>
            <a:ext cx="114381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dirty="0">
                <a:latin typeface="Palatino Linotype"/>
                <a:ea typeface="Palatino Linotype"/>
                <a:cs typeface="Palatino Linotype"/>
                <a:sym typeface="Palatino Linotype"/>
              </a:rPr>
              <a:t>Karlheinz Mörth, Daniel Schopper</a:t>
            </a:r>
            <a:endParaRPr sz="3200" b="0" i="0" u="none" strike="noStrike" cap="none" dirty="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lvl="0"/>
            <a:r>
              <a:rPr lang="de-DE" sz="3200" dirty="0">
                <a:latin typeface="Palatino Linotype"/>
                <a:sym typeface="Palatino Linotype"/>
              </a:rPr>
              <a:t>DGFS 2020, Hamburg – </a:t>
            </a:r>
            <a:r>
              <a:rPr lang="en-US" sz="3200" dirty="0">
                <a:latin typeface="Palatino Linotype"/>
              </a:rPr>
              <a:t>Dictionary Articles and Corpora – a Research Laboratory for Linguistic Diversity, 5.3</a:t>
            </a:r>
            <a:r>
              <a:rPr lang="de-DE" sz="3200" dirty="0">
                <a:latin typeface="Palatino Linotype"/>
                <a:sym typeface="Palatino Linotype"/>
              </a:rPr>
              <a:t>.2020</a:t>
            </a:r>
            <a:endParaRPr sz="3200" b="0" i="0" u="none" strike="noStrike" cap="none" dirty="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3" name="Google Shape;53;p13"/>
          <p:cNvSpPr txBox="1"/>
          <p:nvPr/>
        </p:nvSpPr>
        <p:spPr>
          <a:xfrm>
            <a:off x="612725" y="5702619"/>
            <a:ext cx="11479200" cy="1677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600" i="1" dirty="0">
                <a:solidFill>
                  <a:srgbClr val="666666"/>
                </a:solidFill>
                <a:latin typeface="Palatino Linotype"/>
              </a:rPr>
              <a:t>The Case of the VICAV Dictionaries</a:t>
            </a:r>
            <a:endParaRPr sz="3600" i="1" dirty="0">
              <a:solidFill>
                <a:srgbClr val="666666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1700" y="3494626"/>
            <a:ext cx="5928975" cy="5792675"/>
          </a:xfrm>
          <a:prstGeom prst="rect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952500" y="2130500"/>
            <a:ext cx="11099700" cy="13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Annotated Sample Texts</a:t>
            </a:r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952500" y="3494625"/>
            <a:ext cx="4824600" cy="5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Short, </a:t>
            </a:r>
            <a:r>
              <a:rPr lang="de-DE" dirty="0" err="1"/>
              <a:t>linguistically</a:t>
            </a:r>
            <a:r>
              <a:rPr lang="de-DE" dirty="0"/>
              <a:t> </a:t>
            </a:r>
            <a:r>
              <a:rPr lang="de-DE" dirty="0" err="1"/>
              <a:t>annotated</a:t>
            </a:r>
            <a:r>
              <a:rPr lang="de-DE" dirty="0"/>
              <a:t> sample </a:t>
            </a:r>
            <a:r>
              <a:rPr lang="de-DE" dirty="0" err="1"/>
              <a:t>texts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aligned</a:t>
            </a:r>
            <a:r>
              <a:rPr lang="de-DE" dirty="0"/>
              <a:t> </a:t>
            </a:r>
            <a:r>
              <a:rPr lang="de-DE" dirty="0" err="1"/>
              <a:t>translations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925" y="3373775"/>
            <a:ext cx="6361150" cy="5219033"/>
          </a:xfrm>
          <a:prstGeom prst="rect">
            <a:avLst/>
          </a:prstGeom>
          <a:noFill/>
          <a:ln w="9525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593575" y="2130500"/>
            <a:ext cx="10087200" cy="13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Transcripts of spoken language</a:t>
            </a:r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 flipH="1">
            <a:off x="7293600" y="3289400"/>
            <a:ext cx="5366100" cy="5700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Currently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smallest</a:t>
            </a:r>
            <a:r>
              <a:rPr lang="de-DE" dirty="0"/>
              <a:t> </a:t>
            </a:r>
            <a:r>
              <a:rPr lang="de-DE" dirty="0" err="1"/>
              <a:t>part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Goal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to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regions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-DE" dirty="0" err="1"/>
              <a:t>provide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texts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time-</a:t>
            </a:r>
            <a:r>
              <a:rPr lang="de-DE" dirty="0" err="1"/>
              <a:t>consuming</a:t>
            </a:r>
            <a:r>
              <a:rPr lang="de-DE" dirty="0"/>
              <a:t>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952500" y="2130500"/>
            <a:ext cx="11099700" cy="13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Dictionaries</a:t>
            </a:r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1"/>
          </p:nvPr>
        </p:nvSpPr>
        <p:spPr>
          <a:xfrm>
            <a:off x="952500" y="3494625"/>
            <a:ext cx="6567000" cy="5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-DE" dirty="0"/>
              <a:t>Digital-born </a:t>
            </a:r>
            <a:r>
              <a:rPr lang="de-DE" dirty="0" err="1"/>
              <a:t>data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-DE" dirty="0"/>
              <a:t>Human-</a:t>
            </a:r>
            <a:r>
              <a:rPr lang="de-DE" dirty="0" err="1"/>
              <a:t>oriented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-DE" dirty="0"/>
              <a:t>5 </a:t>
            </a:r>
            <a:r>
              <a:rPr lang="de-DE" dirty="0" err="1"/>
              <a:t>published</a:t>
            </a:r>
            <a:r>
              <a:rPr lang="de-DE" dirty="0"/>
              <a:t> </a:t>
            </a:r>
            <a:r>
              <a:rPr lang="de-DE" dirty="0" err="1"/>
              <a:t>dictionaries</a:t>
            </a:r>
            <a:r>
              <a:rPr lang="de-DE" dirty="0"/>
              <a:t> so </a:t>
            </a:r>
            <a:r>
              <a:rPr lang="de-DE" dirty="0" err="1"/>
              <a:t>far</a:t>
            </a:r>
            <a:endParaRPr dirty="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-DE" dirty="0"/>
              <a:t>Tunis</a:t>
            </a:r>
            <a:endParaRPr dirty="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-DE" dirty="0" err="1"/>
              <a:t>Damascus</a:t>
            </a:r>
            <a:endParaRPr dirty="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-DE" dirty="0" err="1"/>
              <a:t>Cairo</a:t>
            </a:r>
            <a:endParaRPr dirty="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-DE" dirty="0" err="1"/>
              <a:t>Baghdad</a:t>
            </a:r>
            <a:endParaRPr dirty="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-DE" dirty="0">
                <a:solidFill>
                  <a:schemeClr val="dk1"/>
                </a:solidFill>
              </a:rPr>
              <a:t>MSA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dirty="0">
                <a:solidFill>
                  <a:schemeClr val="dk1"/>
                </a:solidFill>
              </a:rPr>
              <a:t>Target </a:t>
            </a:r>
            <a:r>
              <a:rPr lang="de-DE" dirty="0" err="1">
                <a:solidFill>
                  <a:schemeClr val="dk1"/>
                </a:solidFill>
              </a:rPr>
              <a:t>languages</a:t>
            </a:r>
            <a:endParaRPr dirty="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dirty="0">
                <a:solidFill>
                  <a:schemeClr val="dk1"/>
                </a:solidFill>
              </a:rPr>
              <a:t>English</a:t>
            </a:r>
            <a:endParaRPr dirty="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dirty="0">
                <a:solidFill>
                  <a:schemeClr val="dk1"/>
                </a:solidFill>
              </a:rPr>
              <a:t>German</a:t>
            </a:r>
            <a:endParaRPr dirty="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dirty="0" err="1">
                <a:solidFill>
                  <a:schemeClr val="dk1"/>
                </a:solidFill>
              </a:rPr>
              <a:t>Spanish</a:t>
            </a:r>
            <a:r>
              <a:rPr lang="de-DE" dirty="0">
                <a:solidFill>
                  <a:schemeClr val="dk1"/>
                </a:solidFill>
              </a:rPr>
              <a:t> (in </a:t>
            </a:r>
            <a:r>
              <a:rPr lang="de-DE" dirty="0" err="1">
                <a:solidFill>
                  <a:schemeClr val="dk1"/>
                </a:solidFill>
              </a:rPr>
              <a:t>selected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dictionaries</a:t>
            </a:r>
            <a:r>
              <a:rPr lang="de-DE" dirty="0">
                <a:solidFill>
                  <a:schemeClr val="dk1"/>
                </a:solidFill>
              </a:rPr>
              <a:t>)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140" name="Google Shape;140;p24"/>
          <p:cNvPicPr preferRelativeResize="0"/>
          <p:nvPr/>
        </p:nvPicPr>
        <p:blipFill rotWithShape="1">
          <a:blip r:embed="rId3">
            <a:alphaModFix/>
          </a:blip>
          <a:srcRect t="1595" b="11238"/>
          <a:stretch/>
        </p:blipFill>
        <p:spPr>
          <a:xfrm>
            <a:off x="5915200" y="2677886"/>
            <a:ext cx="6750600" cy="4175200"/>
          </a:xfrm>
          <a:prstGeom prst="rect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952500" y="2130500"/>
            <a:ext cx="11099700" cy="13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Dictionaries</a:t>
            </a:r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body" idx="1"/>
          </p:nvPr>
        </p:nvSpPr>
        <p:spPr>
          <a:xfrm>
            <a:off x="952500" y="3494625"/>
            <a:ext cx="6567000" cy="5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-DE"/>
              <a:t>Didactic purposes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</a:pPr>
            <a:r>
              <a:rPr lang="de-DE"/>
              <a:t>Comparative research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</a:pPr>
            <a:r>
              <a:rPr lang="de-DE"/>
              <a:t>Dictionaries (!= glossaries)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4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5" name="Google Shape;140;p24">
            <a:extLst>
              <a:ext uri="{FF2B5EF4-FFF2-40B4-BE49-F238E27FC236}">
                <a16:creationId xmlns:a16="http://schemas.microsoft.com/office/drawing/2014/main" id="{4EC3A2A9-FA82-430C-9DEC-EAA906E1C4C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595" b="11238"/>
          <a:stretch/>
        </p:blipFill>
        <p:spPr>
          <a:xfrm>
            <a:off x="5915200" y="2677886"/>
            <a:ext cx="6750600" cy="4175200"/>
          </a:xfrm>
          <a:prstGeom prst="rect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5300" y="2131200"/>
            <a:ext cx="5954325" cy="540070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952500" y="2130500"/>
            <a:ext cx="11099700" cy="13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Paratexts</a:t>
            </a:r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952500" y="3494625"/>
            <a:ext cx="4486800" cy="5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dirty="0" err="1">
                <a:solidFill>
                  <a:schemeClr val="dk1"/>
                </a:solidFill>
              </a:rPr>
              <a:t>Documentation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dirty="0">
                <a:solidFill>
                  <a:schemeClr val="dk1"/>
                </a:solidFill>
              </a:rPr>
              <a:t>Tools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dirty="0">
                <a:solidFill>
                  <a:schemeClr val="dk1"/>
                </a:solidFill>
              </a:rPr>
              <a:t>Digital Language Resources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/>
        </p:nvSpPr>
        <p:spPr>
          <a:xfrm>
            <a:off x="10081523" y="6467196"/>
            <a:ext cx="20397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latin typeface="Palatino"/>
                <a:ea typeface="Palatino"/>
                <a:cs typeface="Palatino"/>
                <a:sym typeface="Palatino"/>
              </a:rPr>
              <a:t>Feature Lists</a:t>
            </a:r>
            <a:endParaRPr sz="240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60" name="Google Shape;160;p27"/>
          <p:cNvSpPr txBox="1"/>
          <p:nvPr/>
        </p:nvSpPr>
        <p:spPr>
          <a:xfrm>
            <a:off x="2129023" y="7190555"/>
            <a:ext cx="20397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latin typeface="Palatino"/>
                <a:ea typeface="Palatino"/>
                <a:cs typeface="Palatino"/>
                <a:sym typeface="Palatino"/>
              </a:rPr>
              <a:t>Paratexts</a:t>
            </a:r>
            <a:endParaRPr sz="240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61" name="Google Shape;161;p27"/>
          <p:cNvSpPr txBox="1"/>
          <p:nvPr/>
        </p:nvSpPr>
        <p:spPr>
          <a:xfrm>
            <a:off x="1768565" y="2818875"/>
            <a:ext cx="20397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latin typeface="Palatino"/>
                <a:ea typeface="Palatino"/>
                <a:cs typeface="Palatino"/>
                <a:sym typeface="Palatino"/>
              </a:rPr>
              <a:t>Bibliography</a:t>
            </a:r>
            <a:endParaRPr sz="240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62" name="Google Shape;162;p27"/>
          <p:cNvSpPr txBox="1"/>
          <p:nvPr/>
        </p:nvSpPr>
        <p:spPr>
          <a:xfrm>
            <a:off x="1004000" y="5531330"/>
            <a:ext cx="20397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latin typeface="Palatino"/>
                <a:ea typeface="Palatino"/>
                <a:cs typeface="Palatino"/>
                <a:sym typeface="Palatino"/>
              </a:rPr>
              <a:t>Language Profiles</a:t>
            </a:r>
            <a:endParaRPr sz="240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63" name="Google Shape;163;p27"/>
          <p:cNvSpPr txBox="1"/>
          <p:nvPr/>
        </p:nvSpPr>
        <p:spPr>
          <a:xfrm>
            <a:off x="9138842" y="2611573"/>
            <a:ext cx="20397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latin typeface="Palatino"/>
                <a:ea typeface="Palatino"/>
                <a:cs typeface="Palatino"/>
                <a:sym typeface="Palatino"/>
              </a:rPr>
              <a:t>Dictionaries</a:t>
            </a:r>
            <a:endParaRPr sz="240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64" name="Google Shape;164;p27"/>
          <p:cNvSpPr txBox="1"/>
          <p:nvPr/>
        </p:nvSpPr>
        <p:spPr>
          <a:xfrm>
            <a:off x="5736011" y="7743948"/>
            <a:ext cx="20397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latin typeface="Palatino"/>
                <a:ea typeface="Palatino"/>
                <a:cs typeface="Palatino"/>
                <a:sym typeface="Palatino"/>
              </a:rPr>
              <a:t>Sample Texts</a:t>
            </a:r>
            <a:endParaRPr sz="2400">
              <a:latin typeface="Palatino"/>
              <a:ea typeface="Palatino"/>
              <a:cs typeface="Palatino"/>
              <a:sym typeface="Palatino"/>
            </a:endParaRPr>
          </a:p>
        </p:txBody>
      </p:sp>
      <p:cxnSp>
        <p:nvCxnSpPr>
          <p:cNvPr id="165" name="Google Shape;165;p27"/>
          <p:cNvCxnSpPr>
            <a:stCxn id="162" idx="0"/>
          </p:cNvCxnSpPr>
          <p:nvPr/>
        </p:nvCxnSpPr>
        <p:spPr>
          <a:xfrm rot="10800000" flipH="1">
            <a:off x="2023850" y="3380630"/>
            <a:ext cx="724800" cy="215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" name="Google Shape;166;p27"/>
          <p:cNvCxnSpPr>
            <a:stCxn id="161" idx="3"/>
            <a:endCxn id="163" idx="1"/>
          </p:cNvCxnSpPr>
          <p:nvPr/>
        </p:nvCxnSpPr>
        <p:spPr>
          <a:xfrm rot="10800000" flipH="1">
            <a:off x="3808265" y="2818875"/>
            <a:ext cx="5330700" cy="20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" name="Google Shape;167;p27"/>
          <p:cNvCxnSpPr>
            <a:stCxn id="162" idx="3"/>
            <a:endCxn id="159" idx="1"/>
          </p:cNvCxnSpPr>
          <p:nvPr/>
        </p:nvCxnSpPr>
        <p:spPr>
          <a:xfrm>
            <a:off x="3043700" y="5827280"/>
            <a:ext cx="7037700" cy="84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27"/>
          <p:cNvCxnSpPr>
            <a:stCxn id="164" idx="0"/>
            <a:endCxn id="163" idx="2"/>
          </p:cNvCxnSpPr>
          <p:nvPr/>
        </p:nvCxnSpPr>
        <p:spPr>
          <a:xfrm rot="10800000" flipH="1">
            <a:off x="6755861" y="3026148"/>
            <a:ext cx="3402900" cy="471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9" name="Google Shape;169;p27"/>
          <p:cNvCxnSpPr>
            <a:stCxn id="164" idx="0"/>
            <a:endCxn id="159" idx="2"/>
          </p:cNvCxnSpPr>
          <p:nvPr/>
        </p:nvCxnSpPr>
        <p:spPr>
          <a:xfrm rot="10800000" flipH="1">
            <a:off x="6755861" y="6881748"/>
            <a:ext cx="4345500" cy="86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" name="Google Shape;170;p27"/>
          <p:cNvCxnSpPr>
            <a:stCxn id="163" idx="2"/>
            <a:endCxn id="159" idx="0"/>
          </p:cNvCxnSpPr>
          <p:nvPr/>
        </p:nvCxnSpPr>
        <p:spPr>
          <a:xfrm>
            <a:off x="10158692" y="3026173"/>
            <a:ext cx="942600" cy="344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/>
          <p:nvPr/>
        </p:nvSpPr>
        <p:spPr>
          <a:xfrm>
            <a:off x="10081523" y="6467196"/>
            <a:ext cx="20397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latin typeface="Palatino"/>
                <a:ea typeface="Palatino"/>
                <a:cs typeface="Palatino"/>
                <a:sym typeface="Palatino"/>
              </a:rPr>
              <a:t>Feature Lists</a:t>
            </a:r>
            <a:endParaRPr sz="240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76" name="Google Shape;176;p28"/>
          <p:cNvSpPr txBox="1"/>
          <p:nvPr/>
        </p:nvSpPr>
        <p:spPr>
          <a:xfrm>
            <a:off x="2129023" y="7190555"/>
            <a:ext cx="20397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latin typeface="Palatino"/>
                <a:ea typeface="Palatino"/>
                <a:cs typeface="Palatino"/>
                <a:sym typeface="Palatino"/>
              </a:rPr>
              <a:t>Paratexts</a:t>
            </a:r>
            <a:endParaRPr sz="240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77" name="Google Shape;177;p28"/>
          <p:cNvSpPr txBox="1"/>
          <p:nvPr/>
        </p:nvSpPr>
        <p:spPr>
          <a:xfrm>
            <a:off x="1768565" y="2818875"/>
            <a:ext cx="20397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latin typeface="Palatino"/>
                <a:ea typeface="Palatino"/>
                <a:cs typeface="Palatino"/>
                <a:sym typeface="Palatino"/>
              </a:rPr>
              <a:t>Bibliography</a:t>
            </a:r>
            <a:endParaRPr sz="240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78" name="Google Shape;178;p28"/>
          <p:cNvSpPr txBox="1"/>
          <p:nvPr/>
        </p:nvSpPr>
        <p:spPr>
          <a:xfrm>
            <a:off x="1004000" y="5531330"/>
            <a:ext cx="20397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latin typeface="Palatino"/>
                <a:ea typeface="Palatino"/>
                <a:cs typeface="Palatino"/>
                <a:sym typeface="Palatino"/>
              </a:rPr>
              <a:t>Language Profiles</a:t>
            </a:r>
            <a:endParaRPr sz="240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79" name="Google Shape;179;p28"/>
          <p:cNvSpPr txBox="1"/>
          <p:nvPr/>
        </p:nvSpPr>
        <p:spPr>
          <a:xfrm>
            <a:off x="9138842" y="2611573"/>
            <a:ext cx="20397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latin typeface="Palatino"/>
                <a:ea typeface="Palatino"/>
                <a:cs typeface="Palatino"/>
                <a:sym typeface="Palatino"/>
              </a:rPr>
              <a:t>Dictionaries</a:t>
            </a:r>
            <a:endParaRPr sz="240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80" name="Google Shape;180;p28"/>
          <p:cNvSpPr txBox="1"/>
          <p:nvPr/>
        </p:nvSpPr>
        <p:spPr>
          <a:xfrm>
            <a:off x="5736011" y="7743948"/>
            <a:ext cx="20397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latin typeface="Palatino"/>
                <a:ea typeface="Palatino"/>
                <a:cs typeface="Palatino"/>
                <a:sym typeface="Palatino"/>
              </a:rPr>
              <a:t>Sample Texts</a:t>
            </a:r>
            <a:endParaRPr sz="240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81" name="Google Shape;181;p28"/>
          <p:cNvSpPr/>
          <p:nvPr/>
        </p:nvSpPr>
        <p:spPr>
          <a:xfrm>
            <a:off x="678975" y="2224800"/>
            <a:ext cx="11589300" cy="6916200"/>
          </a:xfrm>
          <a:prstGeom prst="rect">
            <a:avLst/>
          </a:prstGeom>
          <a:solidFill>
            <a:srgbClr val="FFFFFF">
              <a:alpha val="649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2" name="Google Shape;182;p28"/>
          <p:cNvCxnSpPr>
            <a:stCxn id="178" idx="0"/>
          </p:cNvCxnSpPr>
          <p:nvPr/>
        </p:nvCxnSpPr>
        <p:spPr>
          <a:xfrm rot="10800000" flipH="1">
            <a:off x="2023850" y="3380630"/>
            <a:ext cx="724800" cy="215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28"/>
          <p:cNvCxnSpPr>
            <a:stCxn id="177" idx="3"/>
            <a:endCxn id="179" idx="1"/>
          </p:cNvCxnSpPr>
          <p:nvPr/>
        </p:nvCxnSpPr>
        <p:spPr>
          <a:xfrm rot="10800000" flipH="1">
            <a:off x="3808265" y="2818875"/>
            <a:ext cx="5330700" cy="20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28"/>
          <p:cNvCxnSpPr>
            <a:stCxn id="178" idx="3"/>
            <a:endCxn id="175" idx="1"/>
          </p:cNvCxnSpPr>
          <p:nvPr/>
        </p:nvCxnSpPr>
        <p:spPr>
          <a:xfrm>
            <a:off x="3043700" y="5827280"/>
            <a:ext cx="7037700" cy="84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28"/>
          <p:cNvCxnSpPr>
            <a:stCxn id="180" idx="0"/>
            <a:endCxn id="179" idx="2"/>
          </p:cNvCxnSpPr>
          <p:nvPr/>
        </p:nvCxnSpPr>
        <p:spPr>
          <a:xfrm rot="10800000" flipH="1">
            <a:off x="6755861" y="3026148"/>
            <a:ext cx="3402900" cy="471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28"/>
          <p:cNvCxnSpPr>
            <a:stCxn id="180" idx="0"/>
            <a:endCxn id="175" idx="2"/>
          </p:cNvCxnSpPr>
          <p:nvPr/>
        </p:nvCxnSpPr>
        <p:spPr>
          <a:xfrm rot="10800000" flipH="1">
            <a:off x="6755861" y="6881748"/>
            <a:ext cx="4345500" cy="86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28"/>
          <p:cNvCxnSpPr>
            <a:stCxn id="179" idx="2"/>
            <a:endCxn id="175" idx="0"/>
          </p:cNvCxnSpPr>
          <p:nvPr/>
        </p:nvCxnSpPr>
        <p:spPr>
          <a:xfrm>
            <a:off x="10158692" y="3026173"/>
            <a:ext cx="942600" cy="344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0" name="Google Shape;19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9273" y="5296590"/>
            <a:ext cx="2039700" cy="40325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FFAF45-6670-4675-8EE9-D6D4CE8E0A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52500" y="3565500"/>
            <a:ext cx="10098678" cy="1569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/>
        </p:spPr>
        <p:txBody>
          <a:bodyPr vert="horz" wrap="square" lIns="134895" tIns="45720" rIns="91440" bIns="-1587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de-DE" sz="2000" dirty="0">
              <a:solidFill>
                <a:srgbClr val="FF0000"/>
              </a:solidFill>
              <a:latin typeface="Arial Unicode MS"/>
              <a:sym typeface="Courier New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sz="2000" dirty="0">
                <a:solidFill>
                  <a:srgbClr val="FF0000"/>
                </a:solidFill>
                <a:latin typeface="Arial Unicode MS"/>
                <a:sym typeface="Courier New"/>
              </a:rPr>
              <a:t>&lt;form </a:t>
            </a:r>
            <a:r>
              <a:rPr lang="de-DE" sz="2000" b="1" dirty="0">
                <a:solidFill>
                  <a:srgbClr val="006600"/>
                </a:solidFill>
                <a:latin typeface="Arial Unicode MS"/>
                <a:sym typeface="Courier New"/>
              </a:rPr>
              <a:t>type</a:t>
            </a:r>
            <a:r>
              <a:rPr lang="de-DE" sz="2000" dirty="0">
                <a:solidFill>
                  <a:srgbClr val="0000FF"/>
                </a:solidFill>
                <a:latin typeface="Arial Unicode MS"/>
                <a:sym typeface="Courier New"/>
              </a:rPr>
              <a:t>=</a:t>
            </a:r>
            <a:r>
              <a:rPr lang="de-DE" sz="20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2000" dirty="0" err="1">
                <a:solidFill>
                  <a:srgbClr val="0000A0"/>
                </a:solidFill>
                <a:latin typeface="Arial Unicode MS"/>
                <a:sym typeface="Courier New"/>
              </a:rPr>
              <a:t>inflected</a:t>
            </a:r>
            <a:r>
              <a:rPr lang="de-DE" sz="20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2000" dirty="0">
                <a:solidFill>
                  <a:srgbClr val="FF0000"/>
                </a:solidFill>
                <a:latin typeface="Arial Unicode MS"/>
                <a:sym typeface="Courier New"/>
              </a:rPr>
              <a:t> </a:t>
            </a:r>
            <a:r>
              <a:rPr lang="de-DE" sz="2000" b="1" dirty="0" err="1">
                <a:solidFill>
                  <a:srgbClr val="006600"/>
                </a:solidFill>
                <a:latin typeface="Arial Unicode MS"/>
                <a:sym typeface="Courier New"/>
              </a:rPr>
              <a:t>ana</a:t>
            </a:r>
            <a:r>
              <a:rPr lang="de-DE" sz="2000" dirty="0">
                <a:solidFill>
                  <a:srgbClr val="0000FF"/>
                </a:solidFill>
                <a:latin typeface="Arial Unicode MS"/>
                <a:sym typeface="Courier New"/>
              </a:rPr>
              <a:t>=</a:t>
            </a:r>
            <a:r>
              <a:rPr lang="de-DE" sz="20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2000" dirty="0">
                <a:solidFill>
                  <a:srgbClr val="0000A0"/>
                </a:solidFill>
                <a:latin typeface="Arial Unicode MS"/>
                <a:sym typeface="Courier New"/>
              </a:rPr>
              <a:t>fvLib:v_pres_sg_p3</a:t>
            </a:r>
            <a:r>
              <a:rPr lang="de-DE" sz="20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2000" dirty="0">
                <a:solidFill>
                  <a:srgbClr val="FF0000"/>
                </a:solidFill>
                <a:latin typeface="Arial Unicode MS"/>
                <a:sym typeface="Courier New"/>
              </a:rPr>
              <a:t>&gt;</a:t>
            </a:r>
            <a:br>
              <a:rPr lang="de-DE" sz="2000" dirty="0">
                <a:solidFill>
                  <a:srgbClr val="FF0000"/>
                </a:solidFill>
                <a:latin typeface="Arial Unicode MS"/>
                <a:sym typeface="Courier New"/>
              </a:rPr>
            </a:br>
            <a:r>
              <a:rPr lang="de-DE" sz="2000" dirty="0">
                <a:solidFill>
                  <a:srgbClr val="FF0000"/>
                </a:solidFill>
                <a:latin typeface="Arial Unicode MS"/>
                <a:sym typeface="Courier New"/>
              </a:rPr>
              <a:t>    &lt;</a:t>
            </a:r>
            <a:r>
              <a:rPr lang="de-DE" sz="2000" dirty="0" err="1">
                <a:solidFill>
                  <a:srgbClr val="FF0000"/>
                </a:solidFill>
                <a:latin typeface="Arial Unicode MS"/>
                <a:sym typeface="Courier New"/>
              </a:rPr>
              <a:t>orth</a:t>
            </a:r>
            <a:r>
              <a:rPr lang="de-DE" sz="2000" dirty="0">
                <a:solidFill>
                  <a:srgbClr val="FF0000"/>
                </a:solidFill>
                <a:latin typeface="Arial Unicode MS"/>
                <a:sym typeface="Courier New"/>
              </a:rPr>
              <a:t> </a:t>
            </a:r>
            <a:r>
              <a:rPr lang="de-DE" sz="2000" b="1" dirty="0" err="1">
                <a:solidFill>
                  <a:srgbClr val="006600"/>
                </a:solidFill>
                <a:latin typeface="Arial Unicode MS"/>
                <a:sym typeface="Courier New"/>
              </a:rPr>
              <a:t>xml:lang</a:t>
            </a:r>
            <a:r>
              <a:rPr lang="de-DE" sz="2000" dirty="0">
                <a:solidFill>
                  <a:srgbClr val="0000FF"/>
                </a:solidFill>
                <a:latin typeface="Arial Unicode MS"/>
                <a:sym typeface="Courier New"/>
              </a:rPr>
              <a:t>=</a:t>
            </a:r>
            <a:r>
              <a:rPr lang="de-DE" sz="20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2000" dirty="0" err="1">
                <a:solidFill>
                  <a:srgbClr val="0000A0"/>
                </a:solidFill>
                <a:latin typeface="Arial Unicode MS"/>
                <a:sym typeface="Courier New"/>
              </a:rPr>
              <a:t>ar</a:t>
            </a:r>
            <a:r>
              <a:rPr lang="de-DE" sz="2000" dirty="0">
                <a:solidFill>
                  <a:srgbClr val="0000A0"/>
                </a:solidFill>
                <a:latin typeface="Arial Unicode MS"/>
                <a:sym typeface="Courier New"/>
              </a:rPr>
              <a:t>-</a:t>
            </a:r>
            <a:r>
              <a:rPr lang="de-DE" sz="2000" dirty="0" err="1">
                <a:solidFill>
                  <a:srgbClr val="0000A0"/>
                </a:solidFill>
                <a:latin typeface="Arial Unicode MS"/>
                <a:sym typeface="Courier New"/>
              </a:rPr>
              <a:t>acm</a:t>
            </a:r>
            <a:r>
              <a:rPr lang="de-DE" sz="2000" dirty="0">
                <a:solidFill>
                  <a:srgbClr val="0000A0"/>
                </a:solidFill>
                <a:latin typeface="Arial Unicode MS"/>
                <a:sym typeface="Courier New"/>
              </a:rPr>
              <a:t>-x-</a:t>
            </a:r>
            <a:r>
              <a:rPr lang="de-DE" sz="2000" dirty="0" err="1">
                <a:solidFill>
                  <a:srgbClr val="0000A0"/>
                </a:solidFill>
                <a:latin typeface="Arial Unicode MS"/>
                <a:sym typeface="Courier New"/>
              </a:rPr>
              <a:t>baghdad</a:t>
            </a:r>
            <a:r>
              <a:rPr lang="de-DE" sz="2000" dirty="0">
                <a:solidFill>
                  <a:srgbClr val="0000A0"/>
                </a:solidFill>
                <a:latin typeface="Arial Unicode MS"/>
                <a:sym typeface="Courier New"/>
              </a:rPr>
              <a:t>-</a:t>
            </a:r>
            <a:r>
              <a:rPr lang="de-DE" sz="2000" dirty="0" err="1">
                <a:solidFill>
                  <a:srgbClr val="0000A0"/>
                </a:solidFill>
                <a:latin typeface="Arial Unicode MS"/>
                <a:sym typeface="Courier New"/>
              </a:rPr>
              <a:t>vicav</a:t>
            </a:r>
            <a:r>
              <a:rPr lang="de-DE" sz="20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2000" dirty="0">
                <a:solidFill>
                  <a:srgbClr val="FF0000"/>
                </a:solidFill>
                <a:latin typeface="Arial Unicode MS"/>
                <a:sym typeface="Courier New"/>
              </a:rPr>
              <a:t>&gt;</a:t>
            </a:r>
            <a:r>
              <a:rPr lang="de-DE" sz="2000" dirty="0" err="1">
                <a:latin typeface="Arial Unicode MS"/>
                <a:sym typeface="Courier New"/>
              </a:rPr>
              <a:t>yǝʔṭaʕ</a:t>
            </a:r>
            <a:r>
              <a:rPr lang="de-DE" sz="2000" dirty="0">
                <a:solidFill>
                  <a:srgbClr val="FF0000"/>
                </a:solidFill>
                <a:latin typeface="Arial Unicode MS"/>
                <a:sym typeface="Courier New"/>
              </a:rPr>
              <a:t>&lt;/</a:t>
            </a:r>
            <a:r>
              <a:rPr lang="de-DE" sz="2000" dirty="0" err="1">
                <a:solidFill>
                  <a:srgbClr val="FF0000"/>
                </a:solidFill>
                <a:latin typeface="Arial Unicode MS"/>
                <a:sym typeface="Courier New"/>
              </a:rPr>
              <a:t>orth</a:t>
            </a:r>
            <a:r>
              <a:rPr lang="de-DE" sz="2000" dirty="0">
                <a:solidFill>
                  <a:srgbClr val="FF0000"/>
                </a:solidFill>
                <a:latin typeface="Arial Unicode MS"/>
                <a:sym typeface="Courier New"/>
              </a:rPr>
              <a:t>&gt;</a:t>
            </a:r>
            <a:br>
              <a:rPr lang="de-DE" sz="2000" dirty="0">
                <a:solidFill>
                  <a:srgbClr val="FF0000"/>
                </a:solidFill>
                <a:latin typeface="Arial Unicode MS"/>
                <a:sym typeface="Courier New"/>
              </a:rPr>
            </a:br>
            <a:r>
              <a:rPr lang="de-DE" sz="2000" dirty="0">
                <a:solidFill>
                  <a:srgbClr val="FF0000"/>
                </a:solidFill>
                <a:latin typeface="Arial Unicode MS"/>
                <a:sym typeface="Courier New"/>
              </a:rPr>
              <a:t>&lt;/form&gt;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de-DE" sz="2000" dirty="0">
              <a:solidFill>
                <a:srgbClr val="FF0000"/>
              </a:solidFill>
              <a:latin typeface="Arial Unicode MS"/>
              <a:sym typeface="Courier New"/>
            </a:endParaRPr>
          </a:p>
        </p:txBody>
      </p:sp>
      <p:sp>
        <p:nvSpPr>
          <p:cNvPr id="232" name="Google Shape;232;p31"/>
          <p:cNvSpPr txBox="1">
            <a:spLocks noGrp="1"/>
          </p:cNvSpPr>
          <p:nvPr>
            <p:ph type="title"/>
          </p:nvPr>
        </p:nvSpPr>
        <p:spPr>
          <a:xfrm>
            <a:off x="952500" y="2130500"/>
            <a:ext cx="11099700" cy="13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VICAV Feature (Value) Library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"/>
          <p:cNvSpPr txBox="1"/>
          <p:nvPr/>
        </p:nvSpPr>
        <p:spPr>
          <a:xfrm>
            <a:off x="952500" y="3441800"/>
            <a:ext cx="10462800" cy="21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de-DE" sz="1100" dirty="0" err="1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fvLib</a:t>
            </a:r>
            <a:r>
              <a:rPr lang="de-DE" sz="1100" dirty="0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</a:t>
            </a:r>
            <a:r>
              <a:rPr lang="de-DE" sz="1100" dirty="0">
                <a:solidFill>
                  <a:srgbClr val="FF8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"verbal </a:t>
            </a:r>
            <a:r>
              <a:rPr lang="de-DE" sz="1100" dirty="0" err="1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forms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b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&lt;</a:t>
            </a:r>
            <a:r>
              <a:rPr lang="de-DE" sz="1100" dirty="0" err="1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fs</a:t>
            </a:r>
            <a:r>
              <a:rPr lang="de-DE" sz="1100" dirty="0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de-DE" sz="1100" dirty="0" err="1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xml:id</a:t>
            </a:r>
            <a:r>
              <a:rPr lang="de-DE" sz="1100" dirty="0">
                <a:solidFill>
                  <a:srgbClr val="FF8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"v_pres_ind_sg_p1"</a:t>
            </a:r>
            <a:r>
              <a:rPr lang="de-DE" sz="1100" dirty="0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de-DE" sz="1100" dirty="0" err="1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feats</a:t>
            </a:r>
            <a:r>
              <a:rPr lang="de-DE" sz="1100" dirty="0">
                <a:solidFill>
                  <a:srgbClr val="FF8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de-DE" sz="1100" dirty="0" err="1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vf:pos.verb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de-DE" sz="1100" dirty="0" err="1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vf:tns.pres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de-DE" sz="1100" dirty="0" err="1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vf:mood.ind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de-DE" sz="1100" dirty="0" err="1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vf:num.sg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vf:pers.1"</a:t>
            </a: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b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&lt;</a:t>
            </a:r>
            <a:r>
              <a:rPr lang="de-DE" sz="1100" dirty="0" err="1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fs</a:t>
            </a:r>
            <a:r>
              <a:rPr lang="de-DE" sz="1100" dirty="0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de-DE" sz="1100" dirty="0" err="1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xml:id</a:t>
            </a:r>
            <a:r>
              <a:rPr lang="de-DE" sz="1100" dirty="0">
                <a:solidFill>
                  <a:srgbClr val="FF8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"v_pres_ind_sg_p2"</a:t>
            </a:r>
            <a:r>
              <a:rPr lang="de-DE" sz="1100" dirty="0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de-DE" sz="1100" dirty="0" err="1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feats</a:t>
            </a:r>
            <a:r>
              <a:rPr lang="de-DE" sz="1100" dirty="0">
                <a:solidFill>
                  <a:srgbClr val="FF8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de-DE" sz="1100" dirty="0" err="1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vf:pos.verb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de-DE" sz="1100" dirty="0" err="1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vf:tns.pres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de-DE" sz="1100" dirty="0" err="1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vf:mood.ind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de-DE" sz="1100" dirty="0" err="1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vf:num.sg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vf:pers.2"</a:t>
            </a: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b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&lt;</a:t>
            </a:r>
            <a:r>
              <a:rPr lang="de-DE" sz="1100" dirty="0" err="1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fs</a:t>
            </a:r>
            <a:r>
              <a:rPr lang="de-DE" sz="1100" dirty="0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de-DE" sz="1100" dirty="0" err="1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xml:id</a:t>
            </a:r>
            <a:r>
              <a:rPr lang="de-DE" sz="1100" dirty="0">
                <a:solidFill>
                  <a:srgbClr val="FF8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"v_pres_ind_sg_p3"</a:t>
            </a:r>
            <a:r>
              <a:rPr lang="de-DE" sz="1100" dirty="0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de-DE" sz="1100" dirty="0" err="1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feats</a:t>
            </a:r>
            <a:r>
              <a:rPr lang="de-DE" sz="1100" dirty="0">
                <a:solidFill>
                  <a:srgbClr val="FF8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de-DE" sz="1100" dirty="0" err="1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vf:pos.verb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de-DE" sz="1100" dirty="0" err="1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vf:tns.pres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de-DE" sz="1100" dirty="0" err="1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vf:mood.ind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de-DE" sz="1100" dirty="0" err="1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vf:num.sg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vf:pers.3"</a:t>
            </a: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b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&lt;</a:t>
            </a:r>
            <a:r>
              <a:rPr lang="de-DE" sz="1100" dirty="0" err="1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fs</a:t>
            </a:r>
            <a:r>
              <a:rPr lang="de-DE" sz="1100" dirty="0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de-DE" sz="1100" dirty="0" err="1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xml:id</a:t>
            </a:r>
            <a:r>
              <a:rPr lang="de-DE" sz="1100" dirty="0">
                <a:solidFill>
                  <a:srgbClr val="FF8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"v_pres_ind_pl_p1"</a:t>
            </a:r>
            <a:r>
              <a:rPr lang="de-DE" sz="1100" dirty="0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de-DE" sz="1100" dirty="0" err="1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feats</a:t>
            </a:r>
            <a:r>
              <a:rPr lang="de-DE" sz="1100" dirty="0">
                <a:solidFill>
                  <a:srgbClr val="FF8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de-DE" sz="1100" dirty="0" err="1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vf:pos.verb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de-DE" sz="1100" dirty="0" err="1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vf:tns.pres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de-DE" sz="1100" dirty="0" err="1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vf:mood.ind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de-DE" sz="1100" dirty="0" err="1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vf:num.pl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vf:pers.1"</a:t>
            </a: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b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&lt;</a:t>
            </a:r>
            <a:r>
              <a:rPr lang="de-DE" sz="1100" dirty="0" err="1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fs</a:t>
            </a:r>
            <a:r>
              <a:rPr lang="de-DE" sz="1100" dirty="0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de-DE" sz="1100" dirty="0" err="1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xml:id</a:t>
            </a:r>
            <a:r>
              <a:rPr lang="de-DE" sz="1100" dirty="0">
                <a:solidFill>
                  <a:srgbClr val="FF8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"v_pres_ind_pl_p2"</a:t>
            </a:r>
            <a:r>
              <a:rPr lang="de-DE" sz="1100" dirty="0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de-DE" sz="1100" dirty="0" err="1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feats</a:t>
            </a:r>
            <a:r>
              <a:rPr lang="de-DE" sz="1100" dirty="0">
                <a:solidFill>
                  <a:srgbClr val="FF8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de-DE" sz="1100" dirty="0" err="1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vf:pos.verb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de-DE" sz="1100" dirty="0" err="1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vf:tns.pres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de-DE" sz="1100" dirty="0" err="1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vf:mood.ind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de-DE" sz="1100" dirty="0" err="1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vf:num.pl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vf:pers.2"</a:t>
            </a: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b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&lt;</a:t>
            </a:r>
            <a:r>
              <a:rPr lang="de-DE" sz="1100" dirty="0" err="1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fs</a:t>
            </a:r>
            <a:r>
              <a:rPr lang="de-DE" sz="1100" dirty="0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de-DE" sz="1100" dirty="0" err="1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xml:id</a:t>
            </a:r>
            <a:r>
              <a:rPr lang="de-DE" sz="1100" dirty="0">
                <a:solidFill>
                  <a:srgbClr val="FF8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"v_pres_ind_pl_p3"</a:t>
            </a:r>
            <a:r>
              <a:rPr lang="de-DE" sz="1100" dirty="0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de-DE" sz="1100" dirty="0" err="1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feats</a:t>
            </a:r>
            <a:r>
              <a:rPr lang="de-DE" sz="1100" dirty="0">
                <a:solidFill>
                  <a:srgbClr val="FF8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de-DE" sz="1100" dirty="0" err="1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vf:pos.verb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de-DE" sz="1100" dirty="0" err="1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vf:tns.pres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de-DE" sz="1100" dirty="0" err="1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vf:mood.ind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de-DE" sz="1100" dirty="0" err="1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vf:num.pl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vf:pers.3"</a:t>
            </a: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 </a:t>
            </a:r>
            <a:b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…</a:t>
            </a:r>
            <a:b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lang="de-DE" sz="1100" dirty="0" err="1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fvLib</a:t>
            </a: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sz="1100" dirty="0">
              <a:solidFill>
                <a:srgbClr val="000096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9" name="Google Shape;239;p32"/>
          <p:cNvSpPr txBox="1">
            <a:spLocks noGrp="1"/>
          </p:cNvSpPr>
          <p:nvPr>
            <p:ph type="title"/>
          </p:nvPr>
        </p:nvSpPr>
        <p:spPr>
          <a:xfrm>
            <a:off x="952500" y="2130500"/>
            <a:ext cx="11099700" cy="13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VICAV Feature (Value) Library</a:t>
            </a:r>
            <a:endParaRPr/>
          </a:p>
        </p:txBody>
      </p:sp>
      <p:sp>
        <p:nvSpPr>
          <p:cNvPr id="240" name="Google Shape;240;p32"/>
          <p:cNvSpPr txBox="1"/>
          <p:nvPr/>
        </p:nvSpPr>
        <p:spPr>
          <a:xfrm>
            <a:off x="952500" y="5160800"/>
            <a:ext cx="9144000" cy="4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de-DE" sz="1100" dirty="0" err="1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fLib</a:t>
            </a:r>
            <a:r>
              <a:rPr lang="de-DE" sz="1100" dirty="0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</a:t>
            </a:r>
            <a:r>
              <a:rPr lang="de-DE" sz="1100" dirty="0">
                <a:solidFill>
                  <a:srgbClr val="FF8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de-DE" sz="1100" dirty="0" err="1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pos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b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&lt;f</a:t>
            </a:r>
            <a:r>
              <a:rPr lang="de-DE" sz="1100" dirty="0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de-DE" sz="1100" dirty="0" err="1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xml:id</a:t>
            </a:r>
            <a:r>
              <a:rPr lang="de-DE" sz="1100" dirty="0">
                <a:solidFill>
                  <a:srgbClr val="FF8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de-DE" sz="1100" dirty="0" err="1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pos.verb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de-DE" sz="1100" dirty="0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de-DE" sz="1100" dirty="0" err="1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de-DE" sz="1100" dirty="0">
                <a:solidFill>
                  <a:srgbClr val="FF8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"v"</a:t>
            </a: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&gt;&lt;</a:t>
            </a:r>
            <a:r>
              <a:rPr lang="de-DE" sz="1100" dirty="0" err="1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symbol</a:t>
            </a:r>
            <a:r>
              <a:rPr lang="de-DE" sz="1100" dirty="0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de-DE" sz="1100" dirty="0" err="1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value</a:t>
            </a:r>
            <a:r>
              <a:rPr lang="de-DE" sz="1100" dirty="0">
                <a:solidFill>
                  <a:srgbClr val="FF8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de-DE" sz="1100" dirty="0" err="1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verb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/&gt;&lt;/f&gt;</a:t>
            </a:r>
            <a:b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…</a:t>
            </a:r>
            <a:b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lang="de-DE" sz="1100" dirty="0" err="1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fLib</a:t>
            </a: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sz="1100" dirty="0">
              <a:solidFill>
                <a:srgbClr val="000096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de-DE" sz="1100" dirty="0" err="1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fLib</a:t>
            </a:r>
            <a:r>
              <a:rPr lang="de-DE" sz="1100" dirty="0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</a:t>
            </a:r>
            <a:r>
              <a:rPr lang="de-DE" sz="1100" dirty="0">
                <a:solidFill>
                  <a:srgbClr val="FF8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de-DE" sz="1100" dirty="0" err="1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tense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b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&lt;f</a:t>
            </a:r>
            <a:r>
              <a:rPr lang="de-DE" sz="1100" dirty="0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de-DE" sz="1100" dirty="0" err="1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xml:id</a:t>
            </a:r>
            <a:r>
              <a:rPr lang="de-DE" sz="1100" dirty="0">
                <a:solidFill>
                  <a:srgbClr val="FF8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de-DE" sz="1100" dirty="0" err="1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tns.pres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de-DE" sz="1100" dirty="0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de-DE" sz="1100" dirty="0" err="1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de-DE" sz="1100" dirty="0">
                <a:solidFill>
                  <a:srgbClr val="FF8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de-DE" sz="1100" dirty="0" err="1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presentTense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&gt;&lt;</a:t>
            </a:r>
            <a:r>
              <a:rPr lang="de-DE" sz="1100" dirty="0" err="1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symbol</a:t>
            </a:r>
            <a:r>
              <a:rPr lang="de-DE" sz="1100" dirty="0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de-DE" sz="1100" dirty="0" err="1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value</a:t>
            </a:r>
            <a:r>
              <a:rPr lang="de-DE" sz="1100" dirty="0">
                <a:solidFill>
                  <a:srgbClr val="FF8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de-DE" sz="1100" dirty="0" err="1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present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/&gt;&lt;/f&gt;</a:t>
            </a:r>
            <a:b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…</a:t>
            </a:r>
            <a:b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lang="de-DE" sz="1100" dirty="0" err="1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fLib</a:t>
            </a: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sz="1100" dirty="0">
              <a:solidFill>
                <a:srgbClr val="000096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de-DE" sz="1100" dirty="0" err="1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fLib</a:t>
            </a:r>
            <a:r>
              <a:rPr lang="de-DE" sz="1100" dirty="0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</a:t>
            </a:r>
            <a:r>
              <a:rPr lang="de-DE" sz="1100" dirty="0">
                <a:solidFill>
                  <a:srgbClr val="FF8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de-DE" sz="1100" dirty="0" err="1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mood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b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&lt;f</a:t>
            </a:r>
            <a:r>
              <a:rPr lang="de-DE" sz="1100" dirty="0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de-DE" sz="1100" dirty="0" err="1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xml:id</a:t>
            </a:r>
            <a:r>
              <a:rPr lang="de-DE" sz="1100" dirty="0">
                <a:solidFill>
                  <a:srgbClr val="FF8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de-DE" sz="1100" dirty="0" err="1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mood.ind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de-DE" sz="1100" dirty="0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de-DE" sz="1100" dirty="0" err="1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de-DE" sz="1100" dirty="0">
                <a:solidFill>
                  <a:srgbClr val="FF8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de-DE" sz="1100" dirty="0" err="1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indicative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&gt;&lt;</a:t>
            </a:r>
            <a:r>
              <a:rPr lang="de-DE" sz="1100" dirty="0" err="1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symbol</a:t>
            </a:r>
            <a:r>
              <a:rPr lang="de-DE" sz="1100" dirty="0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de-DE" sz="1100" dirty="0" err="1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value</a:t>
            </a:r>
            <a:r>
              <a:rPr lang="de-DE" sz="1100" dirty="0">
                <a:solidFill>
                  <a:srgbClr val="FF8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de-DE" sz="1100" dirty="0" err="1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indicative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/&gt;&lt;/f&gt;</a:t>
            </a:r>
            <a:b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…</a:t>
            </a:r>
            <a:b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lang="de-DE" sz="1100" dirty="0" err="1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fLib</a:t>
            </a: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sz="1100" dirty="0">
              <a:solidFill>
                <a:srgbClr val="000096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de-DE" sz="1100" dirty="0" err="1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fLib</a:t>
            </a:r>
            <a:r>
              <a:rPr lang="de-DE" sz="1100" dirty="0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</a:t>
            </a:r>
            <a:r>
              <a:rPr lang="de-DE" sz="1100" dirty="0">
                <a:solidFill>
                  <a:srgbClr val="FF8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de-DE" sz="1100" dirty="0" err="1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number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br>
              <a:rPr lang="de-DE" sz="11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de-DE" sz="11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&lt;f</a:t>
            </a:r>
            <a:r>
              <a:rPr lang="de-DE" sz="1100" dirty="0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de-DE" sz="1100" dirty="0" err="1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xml:id</a:t>
            </a:r>
            <a:r>
              <a:rPr lang="de-DE" sz="1100" dirty="0">
                <a:solidFill>
                  <a:srgbClr val="FF8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"num.pl"</a:t>
            </a:r>
            <a:r>
              <a:rPr lang="de-DE" sz="1100" dirty="0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de-DE" sz="1100" dirty="0" err="1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de-DE" sz="1100" dirty="0">
                <a:solidFill>
                  <a:srgbClr val="FF8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de-DE" sz="1100" dirty="0" err="1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number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&gt;&lt;</a:t>
            </a:r>
            <a:r>
              <a:rPr lang="de-DE" sz="1100" dirty="0" err="1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symbol</a:t>
            </a:r>
            <a:r>
              <a:rPr lang="de-DE" sz="1100" dirty="0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de-DE" sz="1100" dirty="0" err="1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value</a:t>
            </a:r>
            <a:r>
              <a:rPr lang="de-DE" sz="1100" dirty="0">
                <a:solidFill>
                  <a:srgbClr val="FF8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"plural"</a:t>
            </a: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/&gt;&lt;/f&gt;</a:t>
            </a:r>
            <a:b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… </a:t>
            </a:r>
            <a:b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lang="de-DE" sz="1100" dirty="0" err="1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fLib</a:t>
            </a: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sz="1100" dirty="0">
              <a:solidFill>
                <a:srgbClr val="000096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de-DE" sz="1100" dirty="0" err="1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fLib</a:t>
            </a:r>
            <a:r>
              <a:rPr lang="de-DE" sz="1100" dirty="0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</a:t>
            </a:r>
            <a:r>
              <a:rPr lang="de-DE" sz="1100" dirty="0">
                <a:solidFill>
                  <a:srgbClr val="FF8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de-DE" sz="1100" dirty="0" err="1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person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br>
              <a:rPr lang="de-DE" sz="11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de-DE" sz="11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&lt;f</a:t>
            </a:r>
            <a:r>
              <a:rPr lang="de-DE" sz="1100" dirty="0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de-DE" sz="1100" dirty="0" err="1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xml:id</a:t>
            </a:r>
            <a:r>
              <a:rPr lang="de-DE" sz="1100" dirty="0">
                <a:solidFill>
                  <a:srgbClr val="FF8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"pers.3"</a:t>
            </a:r>
            <a:r>
              <a:rPr lang="de-DE" sz="1100" dirty="0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de-DE" sz="1100" dirty="0" err="1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de-DE" sz="1100" dirty="0">
                <a:solidFill>
                  <a:srgbClr val="FF8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de-DE" sz="1100" dirty="0" err="1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person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&gt;&lt;</a:t>
            </a:r>
            <a:r>
              <a:rPr lang="de-DE" sz="1100" dirty="0" err="1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symbol</a:t>
            </a:r>
            <a:r>
              <a:rPr lang="de-DE" sz="1100" dirty="0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de-DE" sz="1100" dirty="0" err="1">
                <a:solidFill>
                  <a:srgbClr val="F5844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value</a:t>
            </a:r>
            <a:r>
              <a:rPr lang="de-DE" sz="1100" dirty="0">
                <a:solidFill>
                  <a:srgbClr val="FF8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de-DE" sz="1100" dirty="0">
                <a:solidFill>
                  <a:srgbClr val="9933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"3rd"</a:t>
            </a: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/&gt;&lt;/f&gt;</a:t>
            </a:r>
            <a:b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…</a:t>
            </a:r>
            <a:b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lang="de-DE" sz="1100" dirty="0" err="1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fLib</a:t>
            </a:r>
            <a:r>
              <a:rPr lang="de-DE" sz="1100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sz="1100" dirty="0">
              <a:solidFill>
                <a:srgbClr val="000096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241" name="Google Shape;241;p32"/>
          <p:cNvGrpSpPr/>
          <p:nvPr/>
        </p:nvGrpSpPr>
        <p:grpSpPr>
          <a:xfrm>
            <a:off x="1959052" y="3618800"/>
            <a:ext cx="3593923" cy="2069825"/>
            <a:chOff x="1959052" y="3618800"/>
            <a:chExt cx="3593923" cy="2069825"/>
          </a:xfrm>
        </p:grpSpPr>
        <p:sp>
          <p:nvSpPr>
            <p:cNvPr id="242" name="Google Shape;242;p32"/>
            <p:cNvSpPr/>
            <p:nvPr/>
          </p:nvSpPr>
          <p:spPr>
            <a:xfrm>
              <a:off x="4289375" y="3618800"/>
              <a:ext cx="1263600" cy="365700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243;p32"/>
            <p:cNvSpPr/>
            <p:nvPr/>
          </p:nvSpPr>
          <p:spPr>
            <a:xfrm>
              <a:off x="1959052" y="5322925"/>
              <a:ext cx="1263600" cy="365700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" name="Rectangle 3">
            <a:extLst>
              <a:ext uri="{FF2B5EF4-FFF2-40B4-BE49-F238E27FC236}">
                <a16:creationId xmlns:a16="http://schemas.microsoft.com/office/drawing/2014/main" id="{DB7ECDB1-3DF4-4F26-B9CA-4C05A97127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52500" y="3441800"/>
            <a:ext cx="10098678" cy="62318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/>
        </p:spPr>
        <p:txBody>
          <a:bodyPr vert="horz" wrap="square" lIns="134895" tIns="45720" rIns="91440" bIns="-1587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&lt;</a:t>
            </a:r>
            <a:r>
              <a:rPr lang="de-DE" sz="1100" dirty="0" err="1">
                <a:solidFill>
                  <a:srgbClr val="FF0000"/>
                </a:solidFill>
                <a:latin typeface="Arial Unicode MS"/>
                <a:sym typeface="Courier New"/>
              </a:rPr>
              <a:t>fvLib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 </a:t>
            </a:r>
            <a:r>
              <a:rPr lang="de-DE" sz="1100" b="1" dirty="0">
                <a:solidFill>
                  <a:srgbClr val="006600"/>
                </a:solidFill>
                <a:latin typeface="Arial Unicode MS"/>
                <a:sym typeface="Courier New"/>
              </a:rPr>
              <a:t>n</a:t>
            </a:r>
            <a:r>
              <a:rPr lang="de-DE" sz="1100" dirty="0">
                <a:solidFill>
                  <a:srgbClr val="0000FF"/>
                </a:solidFill>
                <a:latin typeface="Arial Unicode MS"/>
                <a:sym typeface="Courier New"/>
              </a:rPr>
              <a:t>=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>
                <a:solidFill>
                  <a:srgbClr val="0000A0"/>
                </a:solidFill>
                <a:latin typeface="Arial Unicode MS"/>
                <a:sym typeface="Courier New"/>
              </a:rPr>
              <a:t>verbal </a:t>
            </a:r>
            <a:r>
              <a:rPr lang="de-DE" sz="1100" dirty="0" err="1">
                <a:solidFill>
                  <a:srgbClr val="0000A0"/>
                </a:solidFill>
                <a:latin typeface="Arial Unicode MS"/>
                <a:sym typeface="Courier New"/>
              </a:rPr>
              <a:t>forms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&gt;</a:t>
            </a:r>
            <a:b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</a:b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    &lt;</a:t>
            </a:r>
            <a:r>
              <a:rPr lang="de-DE" sz="1100" dirty="0" err="1">
                <a:solidFill>
                  <a:srgbClr val="FF0000"/>
                </a:solidFill>
                <a:latin typeface="Arial Unicode MS"/>
                <a:sym typeface="Courier New"/>
              </a:rPr>
              <a:t>fs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 </a:t>
            </a:r>
            <a:r>
              <a:rPr lang="de-DE" sz="1100" b="1" dirty="0" err="1">
                <a:solidFill>
                  <a:srgbClr val="006600"/>
                </a:solidFill>
                <a:latin typeface="Arial Unicode MS"/>
                <a:sym typeface="Courier New"/>
              </a:rPr>
              <a:t>xml:id</a:t>
            </a:r>
            <a:r>
              <a:rPr lang="de-DE" sz="1100" dirty="0">
                <a:solidFill>
                  <a:srgbClr val="0000FF"/>
                </a:solidFill>
                <a:latin typeface="Arial Unicode MS"/>
                <a:sym typeface="Courier New"/>
              </a:rPr>
              <a:t>=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>
                <a:solidFill>
                  <a:srgbClr val="0000A0"/>
                </a:solidFill>
                <a:latin typeface="Arial Unicode MS"/>
                <a:sym typeface="Courier New"/>
              </a:rPr>
              <a:t>v_pres_ind_sg_p1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 </a:t>
            </a:r>
            <a:r>
              <a:rPr lang="de-DE" sz="1100" b="1" dirty="0" err="1">
                <a:solidFill>
                  <a:srgbClr val="006600"/>
                </a:solidFill>
                <a:latin typeface="Arial Unicode MS"/>
                <a:sym typeface="Courier New"/>
              </a:rPr>
              <a:t>feats</a:t>
            </a:r>
            <a:r>
              <a:rPr lang="de-DE" sz="1100" dirty="0">
                <a:solidFill>
                  <a:srgbClr val="0000FF"/>
                </a:solidFill>
                <a:latin typeface="Arial Unicode MS"/>
                <a:sym typeface="Courier New"/>
              </a:rPr>
              <a:t>=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 err="1">
                <a:solidFill>
                  <a:srgbClr val="0000A0"/>
                </a:solidFill>
                <a:latin typeface="Arial Unicode MS"/>
                <a:sym typeface="Courier New"/>
              </a:rPr>
              <a:t>vf:pos.verb</a:t>
            </a:r>
            <a:r>
              <a:rPr lang="de-DE" sz="1100" dirty="0">
                <a:solidFill>
                  <a:srgbClr val="0000A0"/>
                </a:solidFill>
                <a:latin typeface="Arial Unicode MS"/>
                <a:sym typeface="Courier New"/>
              </a:rPr>
              <a:t> </a:t>
            </a:r>
            <a:r>
              <a:rPr lang="de-DE" sz="1100" dirty="0" err="1">
                <a:solidFill>
                  <a:srgbClr val="0000A0"/>
                </a:solidFill>
                <a:latin typeface="Arial Unicode MS"/>
                <a:sym typeface="Courier New"/>
              </a:rPr>
              <a:t>vf:tns.pres</a:t>
            </a:r>
            <a:r>
              <a:rPr lang="de-DE" sz="1100" dirty="0">
                <a:solidFill>
                  <a:srgbClr val="0000A0"/>
                </a:solidFill>
                <a:latin typeface="Arial Unicode MS"/>
                <a:sym typeface="Courier New"/>
              </a:rPr>
              <a:t> </a:t>
            </a:r>
            <a:r>
              <a:rPr lang="de-DE" sz="1100" dirty="0" err="1">
                <a:solidFill>
                  <a:srgbClr val="0000A0"/>
                </a:solidFill>
                <a:latin typeface="Arial Unicode MS"/>
                <a:sym typeface="Courier New"/>
              </a:rPr>
              <a:t>vf:mood.ind</a:t>
            </a:r>
            <a:r>
              <a:rPr lang="de-DE" sz="1100" dirty="0">
                <a:solidFill>
                  <a:srgbClr val="0000A0"/>
                </a:solidFill>
                <a:latin typeface="Arial Unicode MS"/>
                <a:sym typeface="Courier New"/>
              </a:rPr>
              <a:t> </a:t>
            </a:r>
            <a:r>
              <a:rPr lang="de-DE" sz="1100" dirty="0" err="1">
                <a:solidFill>
                  <a:srgbClr val="0000A0"/>
                </a:solidFill>
                <a:latin typeface="Arial Unicode MS"/>
                <a:sym typeface="Courier New"/>
              </a:rPr>
              <a:t>vf:num.sg</a:t>
            </a:r>
            <a:r>
              <a:rPr lang="de-DE" sz="1100" dirty="0">
                <a:solidFill>
                  <a:srgbClr val="0000A0"/>
                </a:solidFill>
                <a:latin typeface="Arial Unicode MS"/>
                <a:sym typeface="Courier New"/>
              </a:rPr>
              <a:t> vf:pers.1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/&gt;</a:t>
            </a:r>
            <a:b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</a:b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    &lt;</a:t>
            </a:r>
            <a:r>
              <a:rPr lang="de-DE" sz="1100" dirty="0" err="1">
                <a:solidFill>
                  <a:srgbClr val="FF0000"/>
                </a:solidFill>
                <a:latin typeface="Arial Unicode MS"/>
                <a:sym typeface="Courier New"/>
              </a:rPr>
              <a:t>fs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 </a:t>
            </a:r>
            <a:r>
              <a:rPr lang="de-DE" sz="1100" b="1" dirty="0" err="1">
                <a:solidFill>
                  <a:srgbClr val="006600"/>
                </a:solidFill>
                <a:latin typeface="Arial Unicode MS"/>
                <a:sym typeface="Courier New"/>
              </a:rPr>
              <a:t>xml:id</a:t>
            </a:r>
            <a:r>
              <a:rPr lang="de-DE" sz="1100" dirty="0">
                <a:solidFill>
                  <a:srgbClr val="0000FF"/>
                </a:solidFill>
                <a:latin typeface="Arial Unicode MS"/>
                <a:sym typeface="Courier New"/>
              </a:rPr>
              <a:t>=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>
                <a:solidFill>
                  <a:srgbClr val="0000A0"/>
                </a:solidFill>
                <a:latin typeface="Arial Unicode MS"/>
                <a:sym typeface="Courier New"/>
              </a:rPr>
              <a:t>v_pres_ind_sg_p2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 </a:t>
            </a:r>
            <a:r>
              <a:rPr lang="de-DE" sz="1100" b="1" dirty="0" err="1">
                <a:solidFill>
                  <a:srgbClr val="006600"/>
                </a:solidFill>
                <a:latin typeface="Arial Unicode MS"/>
                <a:sym typeface="Courier New"/>
              </a:rPr>
              <a:t>feats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=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 err="1">
                <a:solidFill>
                  <a:srgbClr val="0000A0"/>
                </a:solidFill>
                <a:latin typeface="Arial Unicode MS"/>
                <a:sym typeface="Courier New"/>
              </a:rPr>
              <a:t>vf:pos.verb</a:t>
            </a:r>
            <a:r>
              <a:rPr lang="de-DE" sz="1100" dirty="0">
                <a:solidFill>
                  <a:srgbClr val="0000A0"/>
                </a:solidFill>
                <a:latin typeface="Arial Unicode MS"/>
                <a:sym typeface="Courier New"/>
              </a:rPr>
              <a:t> </a:t>
            </a:r>
            <a:r>
              <a:rPr lang="de-DE" sz="1100" dirty="0" err="1">
                <a:solidFill>
                  <a:srgbClr val="0000A0"/>
                </a:solidFill>
                <a:latin typeface="Arial Unicode MS"/>
                <a:sym typeface="Courier New"/>
              </a:rPr>
              <a:t>vf:tns.pres</a:t>
            </a:r>
            <a:r>
              <a:rPr lang="de-DE" sz="1100" dirty="0">
                <a:solidFill>
                  <a:srgbClr val="0000A0"/>
                </a:solidFill>
                <a:latin typeface="Arial Unicode MS"/>
                <a:sym typeface="Courier New"/>
              </a:rPr>
              <a:t> </a:t>
            </a:r>
            <a:r>
              <a:rPr lang="de-DE" sz="1100" dirty="0" err="1">
                <a:solidFill>
                  <a:srgbClr val="0000A0"/>
                </a:solidFill>
                <a:latin typeface="Arial Unicode MS"/>
                <a:sym typeface="Courier New"/>
              </a:rPr>
              <a:t>vf:mood.ind</a:t>
            </a:r>
            <a:r>
              <a:rPr lang="de-DE" sz="1100" dirty="0">
                <a:solidFill>
                  <a:srgbClr val="0000A0"/>
                </a:solidFill>
                <a:latin typeface="Arial Unicode MS"/>
                <a:sym typeface="Courier New"/>
              </a:rPr>
              <a:t> </a:t>
            </a:r>
            <a:r>
              <a:rPr lang="de-DE" sz="1100" dirty="0" err="1">
                <a:solidFill>
                  <a:srgbClr val="0000A0"/>
                </a:solidFill>
                <a:latin typeface="Arial Unicode MS"/>
                <a:sym typeface="Courier New"/>
              </a:rPr>
              <a:t>vf:num.sg</a:t>
            </a:r>
            <a:r>
              <a:rPr lang="de-DE" sz="1100" dirty="0">
                <a:solidFill>
                  <a:srgbClr val="0000A0"/>
                </a:solidFill>
                <a:latin typeface="Arial Unicode MS"/>
                <a:sym typeface="Courier New"/>
              </a:rPr>
              <a:t> vf:pers.2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/&gt;</a:t>
            </a:r>
            <a:b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</a:b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    &lt;</a:t>
            </a:r>
            <a:r>
              <a:rPr lang="de-DE" sz="1100" dirty="0" err="1">
                <a:solidFill>
                  <a:srgbClr val="FF0000"/>
                </a:solidFill>
                <a:latin typeface="Arial Unicode MS"/>
                <a:sym typeface="Courier New"/>
              </a:rPr>
              <a:t>fs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 </a:t>
            </a:r>
            <a:r>
              <a:rPr lang="de-DE" sz="1100" b="1" dirty="0" err="1">
                <a:solidFill>
                  <a:srgbClr val="006600"/>
                </a:solidFill>
                <a:latin typeface="Arial Unicode MS"/>
                <a:sym typeface="Courier New"/>
              </a:rPr>
              <a:t>xml:id</a:t>
            </a:r>
            <a:r>
              <a:rPr lang="de-DE" sz="1100" dirty="0">
                <a:solidFill>
                  <a:srgbClr val="0000FF"/>
                </a:solidFill>
                <a:latin typeface="Arial Unicode MS"/>
                <a:sym typeface="Courier New"/>
              </a:rPr>
              <a:t>=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>
                <a:solidFill>
                  <a:srgbClr val="0000A0"/>
                </a:solidFill>
                <a:latin typeface="Arial Unicode MS"/>
                <a:sym typeface="Courier New"/>
              </a:rPr>
              <a:t>v_pres_ind_sg_p3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 </a:t>
            </a:r>
            <a:r>
              <a:rPr lang="de-DE" sz="1100" b="1" dirty="0" err="1">
                <a:solidFill>
                  <a:srgbClr val="006600"/>
                </a:solidFill>
                <a:latin typeface="Arial Unicode MS"/>
                <a:sym typeface="Courier New"/>
              </a:rPr>
              <a:t>feats</a:t>
            </a:r>
            <a:r>
              <a:rPr lang="de-DE" sz="1100" dirty="0">
                <a:solidFill>
                  <a:srgbClr val="0000FF"/>
                </a:solidFill>
                <a:latin typeface="Arial Unicode MS"/>
                <a:sym typeface="Courier New"/>
              </a:rPr>
              <a:t>=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 err="1">
                <a:solidFill>
                  <a:srgbClr val="0000A0"/>
                </a:solidFill>
                <a:latin typeface="Arial Unicode MS"/>
                <a:sym typeface="Courier New"/>
              </a:rPr>
              <a:t>vf:pos.verb</a:t>
            </a:r>
            <a:r>
              <a:rPr lang="de-DE" sz="1100" dirty="0">
                <a:solidFill>
                  <a:srgbClr val="0000A0"/>
                </a:solidFill>
                <a:latin typeface="Arial Unicode MS"/>
                <a:sym typeface="Courier New"/>
              </a:rPr>
              <a:t> </a:t>
            </a:r>
            <a:r>
              <a:rPr lang="de-DE" sz="1100" dirty="0" err="1">
                <a:solidFill>
                  <a:srgbClr val="0000A0"/>
                </a:solidFill>
                <a:latin typeface="Arial Unicode MS"/>
                <a:sym typeface="Courier New"/>
              </a:rPr>
              <a:t>vf:tns.pres</a:t>
            </a:r>
            <a:r>
              <a:rPr lang="de-DE" sz="1100" dirty="0">
                <a:solidFill>
                  <a:srgbClr val="0000A0"/>
                </a:solidFill>
                <a:latin typeface="Arial Unicode MS"/>
                <a:sym typeface="Courier New"/>
              </a:rPr>
              <a:t> </a:t>
            </a:r>
            <a:r>
              <a:rPr lang="de-DE" sz="1100" dirty="0" err="1">
                <a:solidFill>
                  <a:srgbClr val="0000A0"/>
                </a:solidFill>
                <a:latin typeface="Arial Unicode MS"/>
                <a:sym typeface="Courier New"/>
              </a:rPr>
              <a:t>vf:mood.ind</a:t>
            </a:r>
            <a:r>
              <a:rPr lang="de-DE" sz="1100" dirty="0">
                <a:solidFill>
                  <a:srgbClr val="0000A0"/>
                </a:solidFill>
                <a:latin typeface="Arial Unicode MS"/>
                <a:sym typeface="Courier New"/>
              </a:rPr>
              <a:t> </a:t>
            </a:r>
            <a:r>
              <a:rPr lang="de-DE" sz="1100" dirty="0" err="1">
                <a:solidFill>
                  <a:srgbClr val="0000A0"/>
                </a:solidFill>
                <a:latin typeface="Arial Unicode MS"/>
                <a:sym typeface="Courier New"/>
              </a:rPr>
              <a:t>vf:num.sg</a:t>
            </a:r>
            <a:r>
              <a:rPr lang="de-DE" sz="1100" dirty="0">
                <a:solidFill>
                  <a:srgbClr val="0000A0"/>
                </a:solidFill>
                <a:latin typeface="Arial Unicode MS"/>
                <a:sym typeface="Courier New"/>
              </a:rPr>
              <a:t> vf:pers.3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/&gt;</a:t>
            </a:r>
            <a:b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</a:b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    &lt;</a:t>
            </a:r>
            <a:r>
              <a:rPr lang="de-DE" sz="1100" dirty="0" err="1">
                <a:solidFill>
                  <a:srgbClr val="FF0000"/>
                </a:solidFill>
                <a:latin typeface="Arial Unicode MS"/>
                <a:sym typeface="Courier New"/>
              </a:rPr>
              <a:t>fs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 </a:t>
            </a:r>
            <a:r>
              <a:rPr lang="de-DE" sz="1100" b="1" dirty="0" err="1">
                <a:solidFill>
                  <a:srgbClr val="006600"/>
                </a:solidFill>
                <a:latin typeface="Arial Unicode MS"/>
                <a:sym typeface="Courier New"/>
              </a:rPr>
              <a:t>xml:id</a:t>
            </a:r>
            <a:r>
              <a:rPr lang="de-DE" sz="1100" dirty="0">
                <a:solidFill>
                  <a:srgbClr val="0000FF"/>
                </a:solidFill>
                <a:latin typeface="Arial Unicode MS"/>
                <a:sym typeface="Courier New"/>
              </a:rPr>
              <a:t>=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>
                <a:solidFill>
                  <a:srgbClr val="0000A0"/>
                </a:solidFill>
                <a:latin typeface="Arial Unicode MS"/>
                <a:sym typeface="Courier New"/>
              </a:rPr>
              <a:t>v_pres_ind_pl_p1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 </a:t>
            </a:r>
            <a:r>
              <a:rPr lang="de-DE" sz="1100" b="1" dirty="0" err="1">
                <a:solidFill>
                  <a:srgbClr val="006600"/>
                </a:solidFill>
                <a:latin typeface="Arial Unicode MS"/>
                <a:sym typeface="Courier New"/>
              </a:rPr>
              <a:t>feats</a:t>
            </a:r>
            <a:r>
              <a:rPr lang="de-DE" sz="1100" dirty="0">
                <a:solidFill>
                  <a:srgbClr val="0000FF"/>
                </a:solidFill>
                <a:latin typeface="Arial Unicode MS"/>
                <a:sym typeface="Courier New"/>
              </a:rPr>
              <a:t>=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 err="1">
                <a:solidFill>
                  <a:srgbClr val="0000A0"/>
                </a:solidFill>
                <a:latin typeface="Arial Unicode MS"/>
                <a:sym typeface="Courier New"/>
              </a:rPr>
              <a:t>vf:pos.verb</a:t>
            </a:r>
            <a:r>
              <a:rPr lang="de-DE" sz="1100" dirty="0">
                <a:solidFill>
                  <a:srgbClr val="0000A0"/>
                </a:solidFill>
                <a:latin typeface="Arial Unicode MS"/>
                <a:sym typeface="Courier New"/>
              </a:rPr>
              <a:t> </a:t>
            </a:r>
            <a:r>
              <a:rPr lang="de-DE" sz="1100" dirty="0" err="1">
                <a:solidFill>
                  <a:srgbClr val="0000A0"/>
                </a:solidFill>
                <a:latin typeface="Arial Unicode MS"/>
                <a:sym typeface="Courier New"/>
              </a:rPr>
              <a:t>vf:tns.pres</a:t>
            </a:r>
            <a:r>
              <a:rPr lang="de-DE" sz="1100" dirty="0">
                <a:solidFill>
                  <a:srgbClr val="0000A0"/>
                </a:solidFill>
                <a:latin typeface="Arial Unicode MS"/>
                <a:sym typeface="Courier New"/>
              </a:rPr>
              <a:t> </a:t>
            </a:r>
            <a:r>
              <a:rPr lang="de-DE" sz="1100" dirty="0" err="1">
                <a:solidFill>
                  <a:srgbClr val="0000A0"/>
                </a:solidFill>
                <a:latin typeface="Arial Unicode MS"/>
                <a:sym typeface="Courier New"/>
              </a:rPr>
              <a:t>vf:mood.ind</a:t>
            </a:r>
            <a:r>
              <a:rPr lang="de-DE" sz="1100" dirty="0">
                <a:solidFill>
                  <a:srgbClr val="0000A0"/>
                </a:solidFill>
                <a:latin typeface="Arial Unicode MS"/>
                <a:sym typeface="Courier New"/>
              </a:rPr>
              <a:t> </a:t>
            </a:r>
            <a:r>
              <a:rPr lang="de-DE" sz="1100" dirty="0" err="1">
                <a:solidFill>
                  <a:srgbClr val="0000A0"/>
                </a:solidFill>
                <a:latin typeface="Arial Unicode MS"/>
                <a:sym typeface="Courier New"/>
              </a:rPr>
              <a:t>vf:num.pl</a:t>
            </a:r>
            <a:r>
              <a:rPr lang="de-DE" sz="1100" dirty="0">
                <a:solidFill>
                  <a:srgbClr val="0000A0"/>
                </a:solidFill>
                <a:latin typeface="Arial Unicode MS"/>
                <a:sym typeface="Courier New"/>
              </a:rPr>
              <a:t> vf:pers.1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/&gt;</a:t>
            </a:r>
            <a:b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</a:b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    &lt;</a:t>
            </a:r>
            <a:r>
              <a:rPr lang="de-DE" sz="1100" dirty="0" err="1">
                <a:solidFill>
                  <a:srgbClr val="FF0000"/>
                </a:solidFill>
                <a:latin typeface="Arial Unicode MS"/>
                <a:sym typeface="Courier New"/>
              </a:rPr>
              <a:t>fs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 </a:t>
            </a:r>
            <a:r>
              <a:rPr lang="de-DE" sz="1100" b="1" dirty="0" err="1">
                <a:solidFill>
                  <a:srgbClr val="006600"/>
                </a:solidFill>
                <a:latin typeface="Arial Unicode MS"/>
                <a:sym typeface="Courier New"/>
              </a:rPr>
              <a:t>xml:id</a:t>
            </a:r>
            <a:r>
              <a:rPr lang="de-DE" sz="1100" dirty="0">
                <a:solidFill>
                  <a:srgbClr val="0000FF"/>
                </a:solidFill>
                <a:latin typeface="Arial Unicode MS"/>
                <a:sym typeface="Courier New"/>
              </a:rPr>
              <a:t>=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>
                <a:solidFill>
                  <a:srgbClr val="0000A0"/>
                </a:solidFill>
                <a:latin typeface="Arial Unicode MS"/>
                <a:sym typeface="Courier New"/>
              </a:rPr>
              <a:t>v_pres_ind_pl_p2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 </a:t>
            </a:r>
            <a:r>
              <a:rPr lang="de-DE" sz="1100" b="1" dirty="0" err="1">
                <a:solidFill>
                  <a:srgbClr val="006600"/>
                </a:solidFill>
                <a:latin typeface="Arial Unicode MS"/>
                <a:sym typeface="Courier New"/>
              </a:rPr>
              <a:t>feats</a:t>
            </a:r>
            <a:r>
              <a:rPr lang="de-DE" sz="1100" dirty="0">
                <a:solidFill>
                  <a:srgbClr val="0000FF"/>
                </a:solidFill>
                <a:latin typeface="Arial Unicode MS"/>
                <a:sym typeface="Courier New"/>
              </a:rPr>
              <a:t>=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 err="1">
                <a:solidFill>
                  <a:srgbClr val="0000A0"/>
                </a:solidFill>
                <a:latin typeface="Arial Unicode MS"/>
                <a:sym typeface="Courier New"/>
              </a:rPr>
              <a:t>vf:pos.verb</a:t>
            </a:r>
            <a:r>
              <a:rPr lang="de-DE" sz="1100" dirty="0">
                <a:solidFill>
                  <a:srgbClr val="0000A0"/>
                </a:solidFill>
                <a:latin typeface="Arial Unicode MS"/>
                <a:sym typeface="Courier New"/>
              </a:rPr>
              <a:t> </a:t>
            </a:r>
            <a:r>
              <a:rPr lang="de-DE" sz="1100" dirty="0" err="1">
                <a:solidFill>
                  <a:srgbClr val="0000A0"/>
                </a:solidFill>
                <a:latin typeface="Arial Unicode MS"/>
                <a:sym typeface="Courier New"/>
              </a:rPr>
              <a:t>vf:tns.pres</a:t>
            </a:r>
            <a:r>
              <a:rPr lang="de-DE" sz="1100" dirty="0">
                <a:solidFill>
                  <a:srgbClr val="0000A0"/>
                </a:solidFill>
                <a:latin typeface="Arial Unicode MS"/>
                <a:sym typeface="Courier New"/>
              </a:rPr>
              <a:t> </a:t>
            </a:r>
            <a:r>
              <a:rPr lang="de-DE" sz="1100" dirty="0" err="1">
                <a:solidFill>
                  <a:srgbClr val="0000A0"/>
                </a:solidFill>
                <a:latin typeface="Arial Unicode MS"/>
                <a:sym typeface="Courier New"/>
              </a:rPr>
              <a:t>vf:mood.ind</a:t>
            </a:r>
            <a:r>
              <a:rPr lang="de-DE" sz="1100" dirty="0">
                <a:solidFill>
                  <a:srgbClr val="0000A0"/>
                </a:solidFill>
                <a:latin typeface="Arial Unicode MS"/>
                <a:sym typeface="Courier New"/>
              </a:rPr>
              <a:t> </a:t>
            </a:r>
            <a:r>
              <a:rPr lang="de-DE" sz="1100" dirty="0" err="1">
                <a:solidFill>
                  <a:srgbClr val="0000A0"/>
                </a:solidFill>
                <a:latin typeface="Arial Unicode MS"/>
                <a:sym typeface="Courier New"/>
              </a:rPr>
              <a:t>vf:num.pl</a:t>
            </a:r>
            <a:r>
              <a:rPr lang="de-DE" sz="1100" dirty="0">
                <a:solidFill>
                  <a:srgbClr val="0000A0"/>
                </a:solidFill>
                <a:latin typeface="Arial Unicode MS"/>
                <a:sym typeface="Courier New"/>
              </a:rPr>
              <a:t> vf:pers.2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/&gt;</a:t>
            </a:r>
            <a:b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</a:b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    &lt;</a:t>
            </a:r>
            <a:r>
              <a:rPr lang="de-DE" sz="1100" dirty="0" err="1">
                <a:solidFill>
                  <a:srgbClr val="FF0000"/>
                </a:solidFill>
                <a:latin typeface="Arial Unicode MS"/>
                <a:sym typeface="Courier New"/>
              </a:rPr>
              <a:t>fs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 </a:t>
            </a:r>
            <a:r>
              <a:rPr lang="de-DE" sz="1100" b="1" dirty="0" err="1">
                <a:solidFill>
                  <a:srgbClr val="006600"/>
                </a:solidFill>
                <a:latin typeface="Arial Unicode MS"/>
                <a:sym typeface="Courier New"/>
              </a:rPr>
              <a:t>xml:id</a:t>
            </a:r>
            <a:r>
              <a:rPr lang="de-DE" sz="1100" dirty="0">
                <a:solidFill>
                  <a:srgbClr val="0000FF"/>
                </a:solidFill>
                <a:latin typeface="Arial Unicode MS"/>
                <a:sym typeface="Courier New"/>
              </a:rPr>
              <a:t>=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>
                <a:solidFill>
                  <a:srgbClr val="0000A0"/>
                </a:solidFill>
                <a:latin typeface="Arial Unicode MS"/>
                <a:sym typeface="Courier New"/>
              </a:rPr>
              <a:t>v_pres_ind_pl_p3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 </a:t>
            </a:r>
            <a:r>
              <a:rPr lang="de-DE" sz="1100" b="1" dirty="0" err="1">
                <a:solidFill>
                  <a:srgbClr val="006600"/>
                </a:solidFill>
                <a:latin typeface="Arial Unicode MS"/>
                <a:sym typeface="Courier New"/>
              </a:rPr>
              <a:t>feats</a:t>
            </a:r>
            <a:r>
              <a:rPr lang="de-DE" sz="1100" dirty="0">
                <a:solidFill>
                  <a:srgbClr val="0000FF"/>
                </a:solidFill>
                <a:latin typeface="Arial Unicode MS"/>
                <a:sym typeface="Courier New"/>
              </a:rPr>
              <a:t>=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 err="1">
                <a:solidFill>
                  <a:srgbClr val="0000A0"/>
                </a:solidFill>
                <a:latin typeface="Arial Unicode MS"/>
                <a:sym typeface="Courier New"/>
              </a:rPr>
              <a:t>vf:pos.verb</a:t>
            </a:r>
            <a:r>
              <a:rPr lang="de-DE" sz="1100" dirty="0">
                <a:solidFill>
                  <a:srgbClr val="0000A0"/>
                </a:solidFill>
                <a:latin typeface="Arial Unicode MS"/>
                <a:sym typeface="Courier New"/>
              </a:rPr>
              <a:t> </a:t>
            </a:r>
            <a:r>
              <a:rPr lang="de-DE" sz="1100" dirty="0" err="1">
                <a:solidFill>
                  <a:srgbClr val="0000A0"/>
                </a:solidFill>
                <a:latin typeface="Arial Unicode MS"/>
                <a:sym typeface="Courier New"/>
              </a:rPr>
              <a:t>vf:tns.pres</a:t>
            </a:r>
            <a:r>
              <a:rPr lang="de-DE" sz="1100" dirty="0">
                <a:solidFill>
                  <a:srgbClr val="0000A0"/>
                </a:solidFill>
                <a:latin typeface="Arial Unicode MS"/>
                <a:sym typeface="Courier New"/>
              </a:rPr>
              <a:t> </a:t>
            </a:r>
            <a:r>
              <a:rPr lang="de-DE" sz="1100" dirty="0" err="1">
                <a:solidFill>
                  <a:srgbClr val="0000A0"/>
                </a:solidFill>
                <a:latin typeface="Arial Unicode MS"/>
                <a:sym typeface="Courier New"/>
              </a:rPr>
              <a:t>vf:mood.ind</a:t>
            </a:r>
            <a:r>
              <a:rPr lang="de-DE" sz="1100" dirty="0">
                <a:solidFill>
                  <a:srgbClr val="0000A0"/>
                </a:solidFill>
                <a:latin typeface="Arial Unicode MS"/>
                <a:sym typeface="Courier New"/>
              </a:rPr>
              <a:t> </a:t>
            </a:r>
            <a:r>
              <a:rPr lang="de-DE" sz="1100" dirty="0" err="1">
                <a:solidFill>
                  <a:srgbClr val="0000A0"/>
                </a:solidFill>
                <a:latin typeface="Arial Unicode MS"/>
                <a:sym typeface="Courier New"/>
              </a:rPr>
              <a:t>vf:num.pl</a:t>
            </a:r>
            <a:r>
              <a:rPr lang="de-DE" sz="1100" dirty="0">
                <a:solidFill>
                  <a:srgbClr val="0000A0"/>
                </a:solidFill>
                <a:latin typeface="Arial Unicode MS"/>
                <a:sym typeface="Courier New"/>
              </a:rPr>
              <a:t> vf:pers.3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/&gt; </a:t>
            </a:r>
            <a:b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</a:b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    …</a:t>
            </a:r>
            <a:b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</a:b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&lt;/</a:t>
            </a:r>
            <a:r>
              <a:rPr lang="de-DE" sz="1100" dirty="0" err="1">
                <a:solidFill>
                  <a:srgbClr val="FF0000"/>
                </a:solidFill>
                <a:latin typeface="Arial Unicode MS"/>
                <a:sym typeface="Courier New"/>
              </a:rPr>
              <a:t>fvLib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&gt;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de-DE" sz="1100" dirty="0">
              <a:solidFill>
                <a:srgbClr val="FF0000"/>
              </a:solidFill>
              <a:latin typeface="Arial Unicode MS"/>
              <a:sym typeface="Courier New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&lt;</a:t>
            </a:r>
            <a:r>
              <a:rPr lang="de-DE" sz="1100" dirty="0" err="1">
                <a:solidFill>
                  <a:srgbClr val="FF0000"/>
                </a:solidFill>
                <a:latin typeface="Arial Unicode MS"/>
                <a:sym typeface="Courier New"/>
              </a:rPr>
              <a:t>fLib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 </a:t>
            </a:r>
            <a:r>
              <a:rPr lang="de-DE" sz="1100" b="1" dirty="0">
                <a:solidFill>
                  <a:srgbClr val="006600"/>
                </a:solidFill>
                <a:latin typeface="Arial Unicode MS"/>
                <a:sym typeface="Courier New"/>
              </a:rPr>
              <a:t>n</a:t>
            </a:r>
            <a:r>
              <a:rPr lang="de-DE" sz="1100" dirty="0">
                <a:solidFill>
                  <a:srgbClr val="0000FF"/>
                </a:solidFill>
                <a:latin typeface="Arial Unicode MS"/>
                <a:sym typeface="Courier New"/>
              </a:rPr>
              <a:t>=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 err="1">
                <a:solidFill>
                  <a:srgbClr val="0000A0"/>
                </a:solidFill>
                <a:latin typeface="Arial Unicode MS"/>
                <a:sym typeface="Courier New"/>
              </a:rPr>
              <a:t>pos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&gt;</a:t>
            </a:r>
            <a:b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</a:b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    &lt;f </a:t>
            </a:r>
            <a:r>
              <a:rPr lang="de-DE" sz="1100" b="1" dirty="0" err="1">
                <a:solidFill>
                  <a:srgbClr val="006600"/>
                </a:solidFill>
                <a:latin typeface="Arial Unicode MS"/>
                <a:sym typeface="Courier New"/>
              </a:rPr>
              <a:t>xml:id</a:t>
            </a:r>
            <a:r>
              <a:rPr lang="de-DE" sz="1100" dirty="0">
                <a:solidFill>
                  <a:srgbClr val="0000FF"/>
                </a:solidFill>
                <a:latin typeface="Arial Unicode MS"/>
                <a:sym typeface="Courier New"/>
              </a:rPr>
              <a:t>=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 err="1">
                <a:solidFill>
                  <a:srgbClr val="0000A0"/>
                </a:solidFill>
                <a:latin typeface="Arial Unicode MS"/>
                <a:sym typeface="Courier New"/>
              </a:rPr>
              <a:t>pos.verb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 </a:t>
            </a:r>
            <a:r>
              <a:rPr lang="de-DE" sz="1100" b="1" dirty="0" err="1">
                <a:solidFill>
                  <a:srgbClr val="006600"/>
                </a:solidFill>
                <a:latin typeface="Arial Unicode MS"/>
                <a:sym typeface="Courier New"/>
              </a:rPr>
              <a:t>name</a:t>
            </a:r>
            <a:r>
              <a:rPr lang="de-DE" sz="1100" dirty="0">
                <a:solidFill>
                  <a:srgbClr val="0000FF"/>
                </a:solidFill>
                <a:latin typeface="Arial Unicode MS"/>
                <a:sym typeface="Courier New"/>
              </a:rPr>
              <a:t>=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>
                <a:solidFill>
                  <a:srgbClr val="0000A0"/>
                </a:solidFill>
                <a:latin typeface="Arial Unicode MS"/>
                <a:sym typeface="Courier New"/>
              </a:rPr>
              <a:t>v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&gt;&lt;</a:t>
            </a:r>
            <a:r>
              <a:rPr lang="de-DE" sz="1100" dirty="0" err="1">
                <a:solidFill>
                  <a:srgbClr val="FF0000"/>
                </a:solidFill>
                <a:latin typeface="Arial Unicode MS"/>
                <a:sym typeface="Courier New"/>
              </a:rPr>
              <a:t>symbol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 </a:t>
            </a:r>
            <a:r>
              <a:rPr lang="de-DE" sz="1100" b="1" dirty="0" err="1">
                <a:solidFill>
                  <a:srgbClr val="006600"/>
                </a:solidFill>
                <a:latin typeface="Arial Unicode MS"/>
                <a:sym typeface="Courier New"/>
              </a:rPr>
              <a:t>value</a:t>
            </a:r>
            <a:r>
              <a:rPr lang="de-DE" sz="1100" dirty="0">
                <a:solidFill>
                  <a:srgbClr val="0000FF"/>
                </a:solidFill>
                <a:latin typeface="Arial Unicode MS"/>
                <a:sym typeface="Courier New"/>
              </a:rPr>
              <a:t>=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 err="1">
                <a:solidFill>
                  <a:srgbClr val="0000A0"/>
                </a:solidFill>
                <a:latin typeface="Arial Unicode MS"/>
                <a:sym typeface="Courier New"/>
              </a:rPr>
              <a:t>verb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/&gt;&lt;/f&gt;</a:t>
            </a:r>
            <a:b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</a:b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    …</a:t>
            </a:r>
            <a:b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</a:b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&lt;/</a:t>
            </a:r>
            <a:r>
              <a:rPr lang="de-DE" sz="1100" dirty="0" err="1">
                <a:solidFill>
                  <a:srgbClr val="FF0000"/>
                </a:solidFill>
                <a:latin typeface="Arial Unicode MS"/>
                <a:sym typeface="Courier New"/>
              </a:rPr>
              <a:t>fLib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&gt;</a:t>
            </a: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&lt;</a:t>
            </a:r>
            <a:r>
              <a:rPr lang="de-DE" sz="1100" dirty="0" err="1">
                <a:solidFill>
                  <a:srgbClr val="FF0000"/>
                </a:solidFill>
                <a:latin typeface="Arial Unicode MS"/>
                <a:sym typeface="Courier New"/>
              </a:rPr>
              <a:t>fLib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 </a:t>
            </a:r>
            <a:r>
              <a:rPr lang="de-DE" sz="1100" b="1" dirty="0">
                <a:solidFill>
                  <a:srgbClr val="006600"/>
                </a:solidFill>
                <a:latin typeface="Arial Unicode MS"/>
                <a:sym typeface="Courier New"/>
              </a:rPr>
              <a:t>n</a:t>
            </a:r>
            <a:r>
              <a:rPr lang="de-DE" sz="1100" dirty="0">
                <a:solidFill>
                  <a:srgbClr val="0000FF"/>
                </a:solidFill>
                <a:latin typeface="Arial Unicode MS"/>
                <a:sym typeface="Courier New"/>
              </a:rPr>
              <a:t>=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 err="1">
                <a:solidFill>
                  <a:srgbClr val="0000A0"/>
                </a:solidFill>
                <a:latin typeface="Arial Unicode MS"/>
                <a:sym typeface="Courier New"/>
              </a:rPr>
              <a:t>tense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&gt;</a:t>
            </a:r>
            <a:b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</a:b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    &lt;f </a:t>
            </a:r>
            <a:r>
              <a:rPr lang="de-DE" sz="1100" b="1" dirty="0" err="1">
                <a:solidFill>
                  <a:srgbClr val="006600"/>
                </a:solidFill>
                <a:latin typeface="Arial Unicode MS"/>
                <a:sym typeface="Courier New"/>
              </a:rPr>
              <a:t>xml:id</a:t>
            </a:r>
            <a:r>
              <a:rPr lang="de-DE" sz="1100" dirty="0">
                <a:solidFill>
                  <a:srgbClr val="0000FF"/>
                </a:solidFill>
                <a:latin typeface="Arial Unicode MS"/>
                <a:sym typeface="Courier New"/>
              </a:rPr>
              <a:t>=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 err="1">
                <a:solidFill>
                  <a:srgbClr val="0000A0"/>
                </a:solidFill>
                <a:latin typeface="Arial Unicode MS"/>
                <a:sym typeface="Courier New"/>
              </a:rPr>
              <a:t>tns.pres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 </a:t>
            </a:r>
            <a:r>
              <a:rPr lang="de-DE" sz="1100" b="1" dirty="0" err="1">
                <a:solidFill>
                  <a:srgbClr val="006600"/>
                </a:solidFill>
                <a:latin typeface="Arial Unicode MS"/>
                <a:sym typeface="Courier New"/>
              </a:rPr>
              <a:t>name</a:t>
            </a:r>
            <a:r>
              <a:rPr lang="de-DE" sz="1100" dirty="0">
                <a:solidFill>
                  <a:srgbClr val="0000FF"/>
                </a:solidFill>
                <a:latin typeface="Arial Unicode MS"/>
                <a:sym typeface="Courier New"/>
              </a:rPr>
              <a:t>=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 err="1">
                <a:solidFill>
                  <a:srgbClr val="0000A0"/>
                </a:solidFill>
                <a:latin typeface="Arial Unicode MS"/>
                <a:sym typeface="Courier New"/>
              </a:rPr>
              <a:t>presentTense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&gt;&lt;</a:t>
            </a:r>
            <a:r>
              <a:rPr lang="de-DE" sz="1100" dirty="0" err="1">
                <a:solidFill>
                  <a:srgbClr val="FF0000"/>
                </a:solidFill>
                <a:latin typeface="Arial Unicode MS"/>
                <a:sym typeface="Courier New"/>
              </a:rPr>
              <a:t>symbol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 </a:t>
            </a:r>
            <a:r>
              <a:rPr lang="de-DE" sz="1100" b="1" dirty="0" err="1">
                <a:solidFill>
                  <a:srgbClr val="006600"/>
                </a:solidFill>
                <a:latin typeface="Arial Unicode MS"/>
                <a:sym typeface="Courier New"/>
              </a:rPr>
              <a:t>value</a:t>
            </a:r>
            <a:r>
              <a:rPr lang="de-DE" sz="1100" dirty="0">
                <a:solidFill>
                  <a:srgbClr val="0000FF"/>
                </a:solidFill>
                <a:latin typeface="Arial Unicode MS"/>
                <a:sym typeface="Courier New"/>
              </a:rPr>
              <a:t>=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 err="1">
                <a:solidFill>
                  <a:srgbClr val="0000A0"/>
                </a:solidFill>
                <a:latin typeface="Arial Unicode MS"/>
                <a:sym typeface="Courier New"/>
              </a:rPr>
              <a:t>present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/&gt;&lt;/f&gt;</a:t>
            </a:r>
            <a:b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</a:b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    …</a:t>
            </a:r>
            <a:b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</a:b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&lt;/</a:t>
            </a:r>
            <a:r>
              <a:rPr lang="de-DE" sz="1100" dirty="0" err="1">
                <a:solidFill>
                  <a:srgbClr val="FF0000"/>
                </a:solidFill>
                <a:latin typeface="Arial Unicode MS"/>
                <a:sym typeface="Courier New"/>
              </a:rPr>
              <a:t>fLib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&gt;</a:t>
            </a: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&lt;</a:t>
            </a:r>
            <a:r>
              <a:rPr lang="de-DE" sz="1100" dirty="0" err="1">
                <a:solidFill>
                  <a:srgbClr val="FF0000"/>
                </a:solidFill>
                <a:latin typeface="Arial Unicode MS"/>
                <a:sym typeface="Courier New"/>
              </a:rPr>
              <a:t>fLib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 </a:t>
            </a:r>
            <a:r>
              <a:rPr lang="de-DE" sz="1100" b="1" dirty="0">
                <a:solidFill>
                  <a:srgbClr val="006600"/>
                </a:solidFill>
                <a:latin typeface="Arial Unicode MS"/>
                <a:sym typeface="Courier New"/>
              </a:rPr>
              <a:t>n</a:t>
            </a:r>
            <a:r>
              <a:rPr lang="de-DE" sz="1100" dirty="0">
                <a:solidFill>
                  <a:srgbClr val="0000FF"/>
                </a:solidFill>
                <a:latin typeface="Arial Unicode MS"/>
                <a:sym typeface="Courier New"/>
              </a:rPr>
              <a:t>=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 err="1">
                <a:solidFill>
                  <a:srgbClr val="0000A0"/>
                </a:solidFill>
                <a:latin typeface="Arial Unicode MS"/>
                <a:sym typeface="Courier New"/>
              </a:rPr>
              <a:t>mood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&gt;</a:t>
            </a:r>
            <a:b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</a:b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    &lt;f </a:t>
            </a:r>
            <a:r>
              <a:rPr lang="de-DE" sz="1100" b="1" dirty="0" err="1">
                <a:solidFill>
                  <a:srgbClr val="006600"/>
                </a:solidFill>
                <a:latin typeface="Arial Unicode MS"/>
                <a:sym typeface="Courier New"/>
              </a:rPr>
              <a:t>xml:id</a:t>
            </a:r>
            <a:r>
              <a:rPr lang="de-DE" sz="1100" dirty="0">
                <a:solidFill>
                  <a:srgbClr val="0000FF"/>
                </a:solidFill>
                <a:latin typeface="Arial Unicode MS"/>
                <a:sym typeface="Courier New"/>
              </a:rPr>
              <a:t>=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 err="1">
                <a:solidFill>
                  <a:srgbClr val="0000A0"/>
                </a:solidFill>
                <a:latin typeface="Arial Unicode MS"/>
                <a:sym typeface="Courier New"/>
              </a:rPr>
              <a:t>mood.ind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 </a:t>
            </a:r>
            <a:r>
              <a:rPr lang="de-DE" sz="1100" b="1" dirty="0" err="1">
                <a:solidFill>
                  <a:srgbClr val="006600"/>
                </a:solidFill>
                <a:latin typeface="Arial Unicode MS"/>
                <a:sym typeface="Courier New"/>
              </a:rPr>
              <a:t>name</a:t>
            </a:r>
            <a:r>
              <a:rPr lang="de-DE" sz="1100" dirty="0">
                <a:solidFill>
                  <a:srgbClr val="0000FF"/>
                </a:solidFill>
                <a:latin typeface="Arial Unicode MS"/>
                <a:sym typeface="Courier New"/>
              </a:rPr>
              <a:t>=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 err="1">
                <a:solidFill>
                  <a:srgbClr val="0000A0"/>
                </a:solidFill>
                <a:latin typeface="Arial Unicode MS"/>
                <a:sym typeface="Courier New"/>
              </a:rPr>
              <a:t>indicative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&gt;&lt;</a:t>
            </a:r>
            <a:r>
              <a:rPr lang="de-DE" sz="1100" dirty="0" err="1">
                <a:solidFill>
                  <a:srgbClr val="FF0000"/>
                </a:solidFill>
                <a:latin typeface="Arial Unicode MS"/>
                <a:sym typeface="Courier New"/>
              </a:rPr>
              <a:t>symbol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 </a:t>
            </a:r>
            <a:r>
              <a:rPr lang="de-DE" sz="1100" b="1" dirty="0" err="1">
                <a:solidFill>
                  <a:srgbClr val="006600"/>
                </a:solidFill>
                <a:latin typeface="Arial Unicode MS"/>
                <a:sym typeface="Courier New"/>
              </a:rPr>
              <a:t>value</a:t>
            </a:r>
            <a:r>
              <a:rPr lang="de-DE" sz="1100" dirty="0">
                <a:solidFill>
                  <a:srgbClr val="0000FF"/>
                </a:solidFill>
                <a:latin typeface="Arial Unicode MS"/>
                <a:sym typeface="Courier New"/>
              </a:rPr>
              <a:t>=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 err="1">
                <a:solidFill>
                  <a:srgbClr val="0000A0"/>
                </a:solidFill>
                <a:latin typeface="Arial Unicode MS"/>
                <a:sym typeface="Courier New"/>
              </a:rPr>
              <a:t>indicative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/&gt;&lt;/f&gt;</a:t>
            </a:r>
            <a:b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</a:b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    …</a:t>
            </a:r>
            <a:b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</a:b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&lt;/</a:t>
            </a:r>
            <a:r>
              <a:rPr lang="de-DE" sz="1100" dirty="0" err="1">
                <a:solidFill>
                  <a:srgbClr val="FF0000"/>
                </a:solidFill>
                <a:latin typeface="Arial Unicode MS"/>
                <a:sym typeface="Courier New"/>
              </a:rPr>
              <a:t>fLib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&gt;</a:t>
            </a: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&lt;</a:t>
            </a:r>
            <a:r>
              <a:rPr lang="de-DE" sz="1100" dirty="0" err="1">
                <a:solidFill>
                  <a:srgbClr val="FF0000"/>
                </a:solidFill>
                <a:latin typeface="Arial Unicode MS"/>
                <a:sym typeface="Courier New"/>
              </a:rPr>
              <a:t>fLib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 </a:t>
            </a:r>
            <a:r>
              <a:rPr lang="de-DE" sz="1100" b="1" dirty="0">
                <a:solidFill>
                  <a:srgbClr val="006600"/>
                </a:solidFill>
                <a:latin typeface="Arial Unicode MS"/>
                <a:sym typeface="Courier New"/>
              </a:rPr>
              <a:t>n</a:t>
            </a:r>
            <a:r>
              <a:rPr lang="de-DE" sz="1100" dirty="0">
                <a:solidFill>
                  <a:srgbClr val="0000FF"/>
                </a:solidFill>
                <a:latin typeface="Arial Unicode MS"/>
                <a:sym typeface="Courier New"/>
              </a:rPr>
              <a:t>=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 err="1">
                <a:solidFill>
                  <a:srgbClr val="0000A0"/>
                </a:solidFill>
                <a:latin typeface="Arial Unicode MS"/>
                <a:sym typeface="Courier New"/>
              </a:rPr>
              <a:t>number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&gt;</a:t>
            </a:r>
            <a:b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</a:b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    &lt;f </a:t>
            </a:r>
            <a:r>
              <a:rPr lang="de-DE" sz="1100" b="1" dirty="0" err="1">
                <a:solidFill>
                  <a:srgbClr val="006600"/>
                </a:solidFill>
                <a:latin typeface="Arial Unicode MS"/>
                <a:sym typeface="Courier New"/>
              </a:rPr>
              <a:t>xml:id</a:t>
            </a:r>
            <a:r>
              <a:rPr lang="de-DE" sz="1100" dirty="0">
                <a:solidFill>
                  <a:srgbClr val="0000FF"/>
                </a:solidFill>
                <a:latin typeface="Arial Unicode MS"/>
                <a:sym typeface="Courier New"/>
              </a:rPr>
              <a:t>=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>
                <a:solidFill>
                  <a:srgbClr val="0000A0"/>
                </a:solidFill>
                <a:latin typeface="Arial Unicode MS"/>
                <a:sym typeface="Courier New"/>
              </a:rPr>
              <a:t>num.pl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 </a:t>
            </a:r>
            <a:r>
              <a:rPr lang="de-DE" sz="1100" b="1" dirty="0" err="1">
                <a:solidFill>
                  <a:srgbClr val="006600"/>
                </a:solidFill>
                <a:latin typeface="Arial Unicode MS"/>
                <a:sym typeface="Courier New"/>
              </a:rPr>
              <a:t>name</a:t>
            </a:r>
            <a:r>
              <a:rPr lang="de-DE" sz="1100" dirty="0">
                <a:solidFill>
                  <a:srgbClr val="0000FF"/>
                </a:solidFill>
                <a:latin typeface="Arial Unicode MS"/>
                <a:sym typeface="Courier New"/>
              </a:rPr>
              <a:t>=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 err="1">
                <a:solidFill>
                  <a:srgbClr val="0000A0"/>
                </a:solidFill>
                <a:latin typeface="Arial Unicode MS"/>
                <a:sym typeface="Courier New"/>
              </a:rPr>
              <a:t>number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&gt;&lt;</a:t>
            </a:r>
            <a:r>
              <a:rPr lang="de-DE" sz="1100" dirty="0" err="1">
                <a:solidFill>
                  <a:srgbClr val="FF0000"/>
                </a:solidFill>
                <a:latin typeface="Arial Unicode MS"/>
                <a:sym typeface="Courier New"/>
              </a:rPr>
              <a:t>symbol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 </a:t>
            </a:r>
            <a:r>
              <a:rPr lang="de-DE" sz="1100" b="1" dirty="0" err="1">
                <a:solidFill>
                  <a:srgbClr val="006600"/>
                </a:solidFill>
                <a:latin typeface="Arial Unicode MS"/>
                <a:sym typeface="Courier New"/>
              </a:rPr>
              <a:t>value</a:t>
            </a:r>
            <a:r>
              <a:rPr lang="de-DE" sz="1100" dirty="0">
                <a:solidFill>
                  <a:srgbClr val="0000FF"/>
                </a:solidFill>
                <a:latin typeface="Arial Unicode MS"/>
                <a:sym typeface="Courier New"/>
              </a:rPr>
              <a:t>=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>
                <a:solidFill>
                  <a:srgbClr val="0000A0"/>
                </a:solidFill>
                <a:latin typeface="Arial Unicode MS"/>
                <a:sym typeface="Courier New"/>
              </a:rPr>
              <a:t>plural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/&gt;&lt;/f&gt;</a:t>
            </a:r>
            <a:b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</a:b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     … </a:t>
            </a:r>
            <a:b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</a:b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&lt;/</a:t>
            </a:r>
            <a:r>
              <a:rPr lang="de-DE" sz="1100" dirty="0" err="1">
                <a:solidFill>
                  <a:srgbClr val="FF0000"/>
                </a:solidFill>
                <a:latin typeface="Arial Unicode MS"/>
                <a:sym typeface="Courier New"/>
              </a:rPr>
              <a:t>fLib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&gt;</a:t>
            </a: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&lt;</a:t>
            </a:r>
            <a:r>
              <a:rPr lang="de-DE" sz="1100" dirty="0" err="1">
                <a:solidFill>
                  <a:srgbClr val="FF0000"/>
                </a:solidFill>
                <a:latin typeface="Arial Unicode MS"/>
                <a:sym typeface="Courier New"/>
              </a:rPr>
              <a:t>fLib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 </a:t>
            </a:r>
            <a:r>
              <a:rPr lang="de-DE" sz="1100" dirty="0">
                <a:solidFill>
                  <a:srgbClr val="0000FF"/>
                </a:solidFill>
                <a:latin typeface="Arial Unicode MS"/>
                <a:sym typeface="Courier New"/>
              </a:rPr>
              <a:t>n=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 err="1">
                <a:solidFill>
                  <a:srgbClr val="0000A0"/>
                </a:solidFill>
                <a:latin typeface="Arial Unicode MS"/>
                <a:sym typeface="Courier New"/>
              </a:rPr>
              <a:t>person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&gt;</a:t>
            </a:r>
            <a:b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</a:b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    &lt;f </a:t>
            </a:r>
            <a:r>
              <a:rPr lang="de-DE" sz="1100" b="1" dirty="0" err="1">
                <a:solidFill>
                  <a:srgbClr val="006600"/>
                </a:solidFill>
                <a:latin typeface="Arial Unicode MS"/>
                <a:sym typeface="Courier New"/>
              </a:rPr>
              <a:t>xml:id</a:t>
            </a:r>
            <a:r>
              <a:rPr lang="de-DE" sz="1100" dirty="0">
                <a:solidFill>
                  <a:srgbClr val="0000FF"/>
                </a:solidFill>
                <a:latin typeface="Arial Unicode MS"/>
                <a:sym typeface="Courier New"/>
              </a:rPr>
              <a:t>=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>
                <a:solidFill>
                  <a:srgbClr val="0000A0"/>
                </a:solidFill>
                <a:latin typeface="Arial Unicode MS"/>
                <a:sym typeface="Courier New"/>
              </a:rPr>
              <a:t>pers.3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 </a:t>
            </a:r>
            <a:r>
              <a:rPr lang="de-DE" sz="1100" b="1" dirty="0" err="1">
                <a:solidFill>
                  <a:srgbClr val="006600"/>
                </a:solidFill>
                <a:latin typeface="Arial Unicode MS"/>
                <a:sym typeface="Courier New"/>
              </a:rPr>
              <a:t>name</a:t>
            </a:r>
            <a:r>
              <a:rPr lang="de-DE" sz="1100" dirty="0">
                <a:solidFill>
                  <a:srgbClr val="0000FF"/>
                </a:solidFill>
                <a:latin typeface="Arial Unicode MS"/>
                <a:sym typeface="Courier New"/>
              </a:rPr>
              <a:t>=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 err="1">
                <a:solidFill>
                  <a:srgbClr val="0000A0"/>
                </a:solidFill>
                <a:latin typeface="Arial Unicode MS"/>
                <a:sym typeface="Courier New"/>
              </a:rPr>
              <a:t>person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&gt;&lt;</a:t>
            </a:r>
            <a:r>
              <a:rPr lang="de-DE" sz="1100" dirty="0" err="1">
                <a:solidFill>
                  <a:srgbClr val="FF0000"/>
                </a:solidFill>
                <a:latin typeface="Arial Unicode MS"/>
                <a:sym typeface="Courier New"/>
              </a:rPr>
              <a:t>symbol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 </a:t>
            </a:r>
            <a:r>
              <a:rPr lang="de-DE" sz="1100" b="1" dirty="0" err="1">
                <a:solidFill>
                  <a:srgbClr val="006600"/>
                </a:solidFill>
                <a:latin typeface="Arial Unicode MS"/>
                <a:sym typeface="Courier New"/>
              </a:rPr>
              <a:t>value</a:t>
            </a:r>
            <a:r>
              <a:rPr lang="de-DE" sz="1100" dirty="0">
                <a:solidFill>
                  <a:srgbClr val="0000FF"/>
                </a:solidFill>
                <a:latin typeface="Arial Unicode MS"/>
                <a:sym typeface="Courier New"/>
              </a:rPr>
              <a:t>=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>
                <a:solidFill>
                  <a:srgbClr val="0000A0"/>
                </a:solidFill>
                <a:latin typeface="Arial Unicode MS"/>
                <a:sym typeface="Courier New"/>
              </a:rPr>
              <a:t>3rd</a:t>
            </a:r>
            <a:r>
              <a:rPr lang="de-DE" sz="1100" dirty="0">
                <a:solidFill>
                  <a:srgbClr val="4F0027"/>
                </a:solidFill>
                <a:latin typeface="Arial Unicode MS"/>
                <a:sym typeface="Courier New"/>
              </a:rPr>
              <a:t>"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/&gt;&lt;/f&gt;</a:t>
            </a:r>
            <a:b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</a:b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    …</a:t>
            </a:r>
            <a:b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</a:b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&lt;/</a:t>
            </a:r>
            <a:r>
              <a:rPr lang="de-DE" sz="1100" dirty="0" err="1">
                <a:solidFill>
                  <a:srgbClr val="FF0000"/>
                </a:solidFill>
                <a:latin typeface="Arial Unicode MS"/>
                <a:sym typeface="Courier New"/>
              </a:rPr>
              <a:t>fLib</a:t>
            </a:r>
            <a:r>
              <a:rPr lang="de-DE" sz="1100" dirty="0">
                <a:solidFill>
                  <a:srgbClr val="FF0000"/>
                </a:solidFill>
                <a:latin typeface="Arial Unicode MS"/>
                <a:sym typeface="Courier New"/>
              </a:rPr>
              <a:t>&gt;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de-DE" sz="1100" dirty="0">
              <a:solidFill>
                <a:srgbClr val="FF0000"/>
              </a:solidFill>
              <a:latin typeface="Arial Unicode MS"/>
              <a:sym typeface="Courier New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de-DE" sz="1100" dirty="0">
              <a:solidFill>
                <a:srgbClr val="FF0000"/>
              </a:solidFill>
              <a:latin typeface="Arial Unicode MS"/>
              <a:sym typeface="Courier New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de-DE" sz="1100" dirty="0">
              <a:solidFill>
                <a:srgbClr val="FF0000"/>
              </a:solidFill>
              <a:latin typeface="Arial Unicode MS"/>
              <a:sym typeface="Courier New"/>
            </a:endParaRPr>
          </a:p>
        </p:txBody>
      </p:sp>
      <p:sp>
        <p:nvSpPr>
          <p:cNvPr id="9" name="Google Shape;242;p32">
            <a:extLst>
              <a:ext uri="{FF2B5EF4-FFF2-40B4-BE49-F238E27FC236}">
                <a16:creationId xmlns:a16="http://schemas.microsoft.com/office/drawing/2014/main" id="{983A5949-512D-468A-A2C3-98DA269E1CBB}"/>
              </a:ext>
            </a:extLst>
          </p:cNvPr>
          <p:cNvSpPr/>
          <p:nvPr/>
        </p:nvSpPr>
        <p:spPr>
          <a:xfrm>
            <a:off x="3443555" y="3565460"/>
            <a:ext cx="1263600" cy="3657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" name="Google Shape;242;p32">
            <a:extLst>
              <a:ext uri="{FF2B5EF4-FFF2-40B4-BE49-F238E27FC236}">
                <a16:creationId xmlns:a16="http://schemas.microsoft.com/office/drawing/2014/main" id="{2566523A-5C04-4F30-A23F-A3E53BBE2F69}"/>
              </a:ext>
            </a:extLst>
          </p:cNvPr>
          <p:cNvSpPr/>
          <p:nvPr/>
        </p:nvSpPr>
        <p:spPr>
          <a:xfrm>
            <a:off x="1559020" y="5249513"/>
            <a:ext cx="1263600" cy="3657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0"/>
          <p:cNvPicPr preferRelativeResize="0"/>
          <p:nvPr/>
        </p:nvPicPr>
        <p:blipFill>
          <a:blip r:embed="rId3">
            <a:alphaModFix amt="77000"/>
          </a:blip>
          <a:stretch>
            <a:fillRect/>
          </a:stretch>
        </p:blipFill>
        <p:spPr>
          <a:xfrm>
            <a:off x="4716856" y="1621246"/>
            <a:ext cx="9660222" cy="726852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0"/>
          <p:cNvSpPr txBox="1">
            <a:spLocks noGrp="1"/>
          </p:cNvSpPr>
          <p:nvPr>
            <p:ph type="title"/>
          </p:nvPr>
        </p:nvSpPr>
        <p:spPr>
          <a:xfrm>
            <a:off x="952500" y="2130500"/>
            <a:ext cx="11099700" cy="13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Vocabularies</a:t>
            </a:r>
            <a:endParaRPr/>
          </a:p>
        </p:txBody>
      </p:sp>
      <p:sp>
        <p:nvSpPr>
          <p:cNvPr id="208" name="Google Shape;208;p30"/>
          <p:cNvSpPr txBox="1">
            <a:spLocks noGrp="1"/>
          </p:cNvSpPr>
          <p:nvPr>
            <p:ph type="body" idx="1"/>
          </p:nvPr>
        </p:nvSpPr>
        <p:spPr>
          <a:xfrm>
            <a:off x="897075" y="3494625"/>
            <a:ext cx="5863800" cy="5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dirty="0" err="1"/>
              <a:t>Controlled</a:t>
            </a:r>
            <a:r>
              <a:rPr lang="de-DE" dirty="0"/>
              <a:t> </a:t>
            </a:r>
            <a:r>
              <a:rPr lang="de-DE" dirty="0" err="1"/>
              <a:t>vocabularies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/ also </a:t>
            </a:r>
            <a:r>
              <a:rPr lang="de-DE" dirty="0" err="1"/>
              <a:t>represented</a:t>
            </a:r>
            <a:r>
              <a:rPr lang="de-DE" dirty="0"/>
              <a:t> in SKOS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dirty="0" err="1"/>
              <a:t>Reusability</a:t>
            </a:r>
            <a:r>
              <a:rPr lang="de-DE" dirty="0"/>
              <a:t> </a:t>
            </a:r>
            <a:r>
              <a:rPr lang="de-DE" dirty="0" err="1"/>
              <a:t>across</a:t>
            </a:r>
            <a:r>
              <a:rPr lang="de-DE" dirty="0"/>
              <a:t> </a:t>
            </a:r>
            <a:r>
              <a:rPr lang="de-DE" dirty="0" err="1"/>
              <a:t>resources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 err="1"/>
              <a:t>projects</a:t>
            </a:r>
            <a:r>
              <a:rPr lang="de-DE" dirty="0"/>
              <a:t> and </a:t>
            </a:r>
            <a:r>
              <a:rPr lang="de-DE" dirty="0" err="1"/>
              <a:t>technologies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dirty="0" err="1"/>
              <a:t>Currently</a:t>
            </a:r>
            <a:r>
              <a:rPr lang="de-DE" dirty="0"/>
              <a:t>: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de-DE" dirty="0" err="1"/>
              <a:t>Typology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dialects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de-DE" dirty="0" err="1"/>
              <a:t>Morphosyntactic</a:t>
            </a:r>
            <a:r>
              <a:rPr lang="de-DE" dirty="0"/>
              <a:t> Features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de-DE" dirty="0"/>
              <a:t>Basic </a:t>
            </a:r>
            <a:r>
              <a:rPr lang="de-DE" dirty="0" err="1"/>
              <a:t>semantic</a:t>
            </a:r>
            <a:r>
              <a:rPr lang="de-DE" dirty="0"/>
              <a:t> </a:t>
            </a:r>
            <a:r>
              <a:rPr lang="de-DE" dirty="0" err="1"/>
              <a:t>inventory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de-DE" dirty="0"/>
              <a:t>(</a:t>
            </a:r>
            <a:r>
              <a:rPr lang="de-DE" dirty="0">
                <a:solidFill>
                  <a:srgbClr val="0B5394"/>
                </a:solidFill>
              </a:rPr>
              <a:t>&lt;</a:t>
            </a:r>
            <a:r>
              <a:rPr lang="de-DE" dirty="0" err="1">
                <a:solidFill>
                  <a:srgbClr val="0B5394"/>
                </a:solidFill>
              </a:rPr>
              <a:t>placeList</a:t>
            </a:r>
            <a:r>
              <a:rPr lang="de-DE" dirty="0">
                <a:solidFill>
                  <a:srgbClr val="0B5394"/>
                </a:solidFill>
              </a:rPr>
              <a:t>&gt;</a:t>
            </a:r>
            <a:r>
              <a:rPr lang="de-DE" dirty="0"/>
              <a:t>)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952500" y="2130500"/>
            <a:ext cx="11099700" cy="13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Preliminiaries</a:t>
            </a:r>
            <a:endParaRPr dirty="0"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952500" y="3494625"/>
            <a:ext cx="11099700" cy="5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000" dirty="0"/>
              <a:t>VICAV (Vienna Corpus </a:t>
            </a:r>
            <a:r>
              <a:rPr lang="de-DE" sz="3000" dirty="0" err="1"/>
              <a:t>of</a:t>
            </a:r>
            <a:r>
              <a:rPr lang="de-DE" sz="3000" dirty="0"/>
              <a:t> </a:t>
            </a:r>
            <a:r>
              <a:rPr lang="de-DE" sz="3000" dirty="0" err="1"/>
              <a:t>Arabic</a:t>
            </a:r>
            <a:r>
              <a:rPr lang="de-DE" sz="3000" dirty="0"/>
              <a:t> </a:t>
            </a:r>
            <a:r>
              <a:rPr lang="de-DE" sz="3000" dirty="0" err="1"/>
              <a:t>Varieties</a:t>
            </a:r>
            <a:r>
              <a:rPr lang="de-DE" sz="3000" dirty="0"/>
              <a:t>)</a:t>
            </a:r>
            <a:endParaRPr sz="3000" dirty="0"/>
          </a:p>
          <a:p>
            <a:pPr marL="4572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●"/>
            </a:pPr>
            <a:r>
              <a:rPr lang="de-DE" dirty="0"/>
              <a:t>…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platform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support </a:t>
            </a:r>
            <a:r>
              <a:rPr lang="de-DE" dirty="0" err="1"/>
              <a:t>researchers</a:t>
            </a:r>
            <a:r>
              <a:rPr lang="de-DE" dirty="0"/>
              <a:t> in </a:t>
            </a:r>
            <a:r>
              <a:rPr lang="de-DE" dirty="0" err="1"/>
              <a:t>variational</a:t>
            </a:r>
            <a:r>
              <a:rPr lang="de-DE" dirty="0"/>
              <a:t> </a:t>
            </a:r>
            <a:r>
              <a:rPr lang="de-DE" dirty="0" err="1"/>
              <a:t>linguistics</a:t>
            </a:r>
            <a:r>
              <a:rPr lang="de-DE" dirty="0"/>
              <a:t> (</a:t>
            </a:r>
            <a:r>
              <a:rPr lang="de-DE" dirty="0" err="1"/>
              <a:t>focus</a:t>
            </a:r>
            <a:r>
              <a:rPr lang="de-DE" dirty="0"/>
              <a:t> on </a:t>
            </a:r>
            <a:r>
              <a:rPr lang="de-DE" dirty="0" err="1"/>
              <a:t>diatopic</a:t>
            </a:r>
            <a:r>
              <a:rPr lang="de-DE" dirty="0"/>
              <a:t> </a:t>
            </a:r>
            <a:r>
              <a:rPr lang="de-DE" dirty="0" err="1"/>
              <a:t>questions</a:t>
            </a:r>
            <a:r>
              <a:rPr lang="de-DE" dirty="0"/>
              <a:t>),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dirty="0"/>
              <a:t>… </a:t>
            </a:r>
            <a:r>
              <a:rPr lang="de-DE" dirty="0" err="1"/>
              <a:t>has</a:t>
            </a:r>
            <a:r>
              <a:rPr lang="de-DE" dirty="0"/>
              <a:t> a </a:t>
            </a:r>
            <a:r>
              <a:rPr lang="de-DE" dirty="0" err="1"/>
              <a:t>focus</a:t>
            </a:r>
            <a:r>
              <a:rPr lang="de-DE" dirty="0"/>
              <a:t> on digital </a:t>
            </a:r>
            <a:r>
              <a:rPr lang="de-DE" dirty="0" err="1"/>
              <a:t>language</a:t>
            </a:r>
            <a:r>
              <a:rPr lang="de-DE" dirty="0"/>
              <a:t> </a:t>
            </a:r>
            <a:r>
              <a:rPr lang="de-DE" dirty="0" err="1"/>
              <a:t>resources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spoken </a:t>
            </a:r>
            <a:r>
              <a:rPr lang="de-DE" dirty="0" err="1"/>
              <a:t>Arabic</a:t>
            </a:r>
            <a:r>
              <a:rPr lang="de-DE" dirty="0"/>
              <a:t> </a:t>
            </a:r>
            <a:r>
              <a:rPr lang="de-DE" dirty="0" err="1"/>
              <a:t>varieties</a:t>
            </a:r>
            <a:r>
              <a:rPr lang="de-DE" dirty="0"/>
              <a:t>,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har char="●"/>
            </a:pPr>
            <a:r>
              <a:rPr lang="de-DE" dirty="0"/>
              <a:t>… </a:t>
            </a:r>
            <a:r>
              <a:rPr lang="de-DE" dirty="0" err="1"/>
              <a:t>serves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testbed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methodological</a:t>
            </a:r>
            <a:r>
              <a:rPr lang="de-DE" dirty="0"/>
              <a:t> </a:t>
            </a:r>
            <a:r>
              <a:rPr lang="de-DE" dirty="0" err="1"/>
              <a:t>experiments</a:t>
            </a:r>
            <a:r>
              <a:rPr lang="de-DE" dirty="0"/>
              <a:t> on relevant </a:t>
            </a:r>
            <a:r>
              <a:rPr lang="de-DE" dirty="0" err="1"/>
              <a:t>standards</a:t>
            </a:r>
            <a:r>
              <a:rPr lang="de-DE" dirty="0"/>
              <a:t> and </a:t>
            </a:r>
            <a:r>
              <a:rPr lang="de-DE" dirty="0" err="1"/>
              <a:t>tools</a:t>
            </a:r>
            <a:r>
              <a:rPr lang="de-DE" dirty="0"/>
              <a:t>, and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dirty="0"/>
              <a:t>… </a:t>
            </a:r>
            <a:r>
              <a:rPr lang="de-DE" dirty="0" err="1"/>
              <a:t>combines</a:t>
            </a:r>
            <a:r>
              <a:rPr lang="de-DE" dirty="0"/>
              <a:t> a </a:t>
            </a:r>
            <a:r>
              <a:rPr lang="de-DE" dirty="0" err="1"/>
              <a:t>map-based</a:t>
            </a:r>
            <a:r>
              <a:rPr lang="de-DE" dirty="0"/>
              <a:t> </a:t>
            </a:r>
            <a:r>
              <a:rPr lang="de-DE" dirty="0" err="1"/>
              <a:t>approach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traditional </a:t>
            </a:r>
            <a:r>
              <a:rPr lang="de-DE" dirty="0" err="1"/>
              <a:t>navigational</a:t>
            </a:r>
            <a:r>
              <a:rPr lang="de-DE" dirty="0"/>
              <a:t> / </a:t>
            </a:r>
            <a:r>
              <a:rPr lang="de-DE" dirty="0" err="1"/>
              <a:t>search</a:t>
            </a:r>
            <a:r>
              <a:rPr lang="de-DE" dirty="0"/>
              <a:t> </a:t>
            </a:r>
            <a:r>
              <a:rPr lang="de-DE" dirty="0" err="1"/>
              <a:t>tools</a:t>
            </a:r>
            <a:r>
              <a:rPr lang="de-DE" dirty="0"/>
              <a:t>.</a:t>
            </a:r>
            <a:endParaRPr dirty="0"/>
          </a:p>
          <a:p>
            <a:pPr marL="457200" lvl="0" indent="0" algn="l" rtl="0">
              <a:lnSpc>
                <a:spcPct val="150000"/>
              </a:lnSpc>
              <a:spcBef>
                <a:spcPts val="4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>
            <a:spLocks noGrp="1"/>
          </p:cNvSpPr>
          <p:nvPr>
            <p:ph type="title"/>
          </p:nvPr>
        </p:nvSpPr>
        <p:spPr>
          <a:xfrm>
            <a:off x="952500" y="2130500"/>
            <a:ext cx="11099700" cy="13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ODD Structure</a:t>
            </a:r>
            <a:endParaRPr/>
          </a:p>
        </p:txBody>
      </p:sp>
      <p:sp>
        <p:nvSpPr>
          <p:cNvPr id="214" name="Google Shape;214;p31"/>
          <p:cNvSpPr txBox="1">
            <a:spLocks noGrp="1"/>
          </p:cNvSpPr>
          <p:nvPr>
            <p:ph type="body" idx="1"/>
          </p:nvPr>
        </p:nvSpPr>
        <p:spPr>
          <a:xfrm>
            <a:off x="952500" y="3494625"/>
            <a:ext cx="8600700" cy="5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resource</a:t>
            </a:r>
            <a:r>
              <a:rPr lang="de-DE" dirty="0"/>
              <a:t> type a </a:t>
            </a:r>
            <a:r>
              <a:rPr lang="de-DE" dirty="0" err="1"/>
              <a:t>dedicated</a:t>
            </a:r>
            <a:r>
              <a:rPr lang="de-DE" dirty="0"/>
              <a:t> ODD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with</a:t>
            </a:r>
            <a:r>
              <a:rPr lang="de-DE" dirty="0">
                <a:solidFill>
                  <a:schemeClr val="dk1"/>
                </a:solidFill>
              </a:rPr>
              <a:t> type-</a:t>
            </a:r>
            <a:r>
              <a:rPr lang="de-DE" dirty="0" err="1">
                <a:solidFill>
                  <a:schemeClr val="dk1"/>
                </a:solidFill>
              </a:rPr>
              <a:t>specific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Schematron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checks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de-DE" dirty="0" err="1"/>
              <a:t>document</a:t>
            </a:r>
            <a:r>
              <a:rPr lang="de-DE" dirty="0"/>
              <a:t>-internal </a:t>
            </a:r>
            <a:r>
              <a:rPr lang="de-DE" dirty="0" err="1"/>
              <a:t>consistency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>
                <a:solidFill>
                  <a:schemeClr val="dk1"/>
                </a:solidFill>
              </a:rPr>
              <a:t>alignment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of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translations</a:t>
            </a:r>
            <a:r>
              <a:rPr lang="de-DE" dirty="0">
                <a:solidFill>
                  <a:schemeClr val="dk1"/>
                </a:solidFill>
              </a:rPr>
              <a:t>, </a:t>
            </a:r>
            <a:br>
              <a:rPr lang="de-DE" dirty="0">
                <a:solidFill>
                  <a:schemeClr val="dk1"/>
                </a:solidFill>
              </a:rPr>
            </a:br>
            <a:r>
              <a:rPr lang="de-DE" dirty="0">
                <a:solidFill>
                  <a:srgbClr val="00009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de-DE" dirty="0" err="1">
                <a:solidFill>
                  <a:srgbClr val="00009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entry</a:t>
            </a:r>
            <a:r>
              <a:rPr lang="de-DE" dirty="0">
                <a:solidFill>
                  <a:srgbClr val="00009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de-DE" dirty="0">
                <a:solidFill>
                  <a:srgbClr val="00009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de-DE" dirty="0">
                <a:solidFill>
                  <a:schemeClr val="dk1"/>
                </a:solidFill>
              </a:rPr>
              <a:t>→ </a:t>
            </a:r>
            <a:r>
              <a:rPr lang="de-DE" dirty="0">
                <a:solidFill>
                  <a:srgbClr val="00009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de-DE" dirty="0" err="1">
                <a:solidFill>
                  <a:srgbClr val="00009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cit</a:t>
            </a:r>
            <a:r>
              <a:rPr lang="de-DE" dirty="0">
                <a:solidFill>
                  <a:srgbClr val="F5844C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type</a:t>
            </a:r>
            <a:r>
              <a:rPr lang="de-DE" dirty="0">
                <a:solidFill>
                  <a:srgbClr val="FF804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de-DE" dirty="0">
                <a:solidFill>
                  <a:srgbClr val="9933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de-DE" dirty="0" err="1">
                <a:solidFill>
                  <a:srgbClr val="9933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example</a:t>
            </a:r>
            <a:r>
              <a:rPr lang="de-DE" dirty="0">
                <a:solidFill>
                  <a:srgbClr val="9933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de-DE" dirty="0">
                <a:solidFill>
                  <a:srgbClr val="00009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de-DE" dirty="0">
                <a:solidFill>
                  <a:schemeClr val="dk1"/>
                </a:solidFill>
              </a:rPr>
              <a:t>) </a:t>
            </a:r>
            <a:endParaRPr dirty="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de-DE" dirty="0"/>
              <a:t>external </a:t>
            </a:r>
            <a:r>
              <a:rPr lang="de-DE" dirty="0" err="1"/>
              <a:t>referential</a:t>
            </a:r>
            <a:r>
              <a:rPr lang="de-DE" dirty="0"/>
              <a:t> </a:t>
            </a:r>
            <a:r>
              <a:rPr lang="de-DE" dirty="0" err="1"/>
              <a:t>integrity</a:t>
            </a:r>
            <a:r>
              <a:rPr lang="de-DE" dirty="0"/>
              <a:t> (e.g. </a:t>
            </a:r>
            <a:r>
              <a:rPr lang="de-DE" dirty="0" err="1"/>
              <a:t>bibliography</a:t>
            </a:r>
            <a:r>
              <a:rPr lang="de-DE" dirty="0"/>
              <a:t>, feature </a:t>
            </a:r>
            <a:r>
              <a:rPr lang="de-DE" dirty="0" err="1"/>
              <a:t>library</a:t>
            </a:r>
            <a:r>
              <a:rPr lang="de-DE" dirty="0"/>
              <a:t>)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dirty="0" err="1"/>
              <a:t>Pre-processing</a:t>
            </a:r>
            <a:r>
              <a:rPr lang="de-DE" dirty="0"/>
              <a:t>: SKOS →</a:t>
            </a:r>
            <a:r>
              <a:rPr lang="de-DE" dirty="0">
                <a:solidFill>
                  <a:srgbClr val="00009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&lt;</a:t>
            </a:r>
            <a:r>
              <a:rPr lang="de-DE" dirty="0" err="1">
                <a:solidFill>
                  <a:srgbClr val="00009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constraintSpec</a:t>
            </a:r>
            <a:r>
              <a:rPr lang="de-DE" dirty="0">
                <a:solidFill>
                  <a:srgbClr val="00009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dirty="0">
              <a:solidFill>
                <a:srgbClr val="000096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/>
          <p:nvPr/>
        </p:nvSpPr>
        <p:spPr>
          <a:xfrm>
            <a:off x="5545450" y="7158583"/>
            <a:ext cx="1936225" cy="1063075"/>
          </a:xfrm>
          <a:prstGeom prst="flowChartMagneticDisk">
            <a:avLst/>
          </a:prstGeom>
          <a:solidFill>
            <a:srgbClr val="E7E6E6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Calibri"/>
                <a:ea typeface="Calibri"/>
                <a:cs typeface="Calibri"/>
                <a:sym typeface="Calibri"/>
              </a:rPr>
              <a:t>                 curation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2"/>
          <p:cNvSpPr txBox="1">
            <a:spLocks noGrp="1"/>
          </p:cNvSpPr>
          <p:nvPr>
            <p:ph type="title"/>
          </p:nvPr>
        </p:nvSpPr>
        <p:spPr>
          <a:xfrm>
            <a:off x="952500" y="2130500"/>
            <a:ext cx="11099700" cy="13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Workflow</a:t>
            </a:r>
            <a:endParaRPr/>
          </a:p>
        </p:txBody>
      </p:sp>
      <p:grpSp>
        <p:nvGrpSpPr>
          <p:cNvPr id="221" name="Google Shape;221;p32"/>
          <p:cNvGrpSpPr/>
          <p:nvPr/>
        </p:nvGrpSpPr>
        <p:grpSpPr>
          <a:xfrm>
            <a:off x="5926455" y="5068593"/>
            <a:ext cx="1936220" cy="1117356"/>
            <a:chOff x="5356857" y="4435057"/>
            <a:chExt cx="1319850" cy="796575"/>
          </a:xfrm>
        </p:grpSpPr>
        <p:sp>
          <p:nvSpPr>
            <p:cNvPr id="222" name="Google Shape;222;p32"/>
            <p:cNvSpPr/>
            <p:nvPr/>
          </p:nvSpPr>
          <p:spPr>
            <a:xfrm>
              <a:off x="5356857" y="4435057"/>
              <a:ext cx="1319850" cy="796575"/>
            </a:xfrm>
            <a:prstGeom prst="flowChartMagneticDisk">
              <a:avLst/>
            </a:prstGeom>
            <a:solidFill>
              <a:srgbClr val="E7E6E6"/>
            </a:solidFill>
            <a:ln w="9525" cap="flat" cmpd="sng">
              <a:solidFill>
                <a:srgbClr val="44546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3" name="Google Shape;223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575300" y="4772373"/>
              <a:ext cx="816303" cy="3413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4" name="Google Shape;22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7784" y="3583115"/>
            <a:ext cx="1152141" cy="341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5" name="Google Shape;225;p32"/>
          <p:cNvCxnSpPr/>
          <p:nvPr/>
        </p:nvCxnSpPr>
        <p:spPr>
          <a:xfrm>
            <a:off x="4584475" y="4569225"/>
            <a:ext cx="1175100" cy="598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grpSp>
        <p:nvGrpSpPr>
          <p:cNvPr id="226" name="Google Shape;226;p32"/>
          <p:cNvGrpSpPr/>
          <p:nvPr/>
        </p:nvGrpSpPr>
        <p:grpSpPr>
          <a:xfrm>
            <a:off x="10466945" y="5254800"/>
            <a:ext cx="1980564" cy="716400"/>
            <a:chOff x="9247745" y="5089050"/>
            <a:chExt cx="1980564" cy="716400"/>
          </a:xfrm>
        </p:grpSpPr>
        <p:sp>
          <p:nvSpPr>
            <p:cNvPr id="227" name="Google Shape;227;p32"/>
            <p:cNvSpPr/>
            <p:nvPr/>
          </p:nvSpPr>
          <p:spPr>
            <a:xfrm>
              <a:off x="9247745" y="5089050"/>
              <a:ext cx="1936200" cy="716400"/>
            </a:xfrm>
            <a:prstGeom prst="rect">
              <a:avLst/>
            </a:prstGeom>
            <a:solidFill>
              <a:srgbClr val="262770"/>
            </a:solidFill>
            <a:ln w="9525" cap="flat" cmpd="sng">
              <a:solidFill>
                <a:srgbClr val="44546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8" name="Google Shape;228;p32"/>
            <p:cNvPicPr preferRelativeResize="0"/>
            <p:nvPr/>
          </p:nvPicPr>
          <p:blipFill rotWithShape="1">
            <a:blip r:embed="rId5">
              <a:alphaModFix/>
            </a:blip>
            <a:srcRect r="36277" b="23289"/>
            <a:stretch/>
          </p:blipFill>
          <p:spPr>
            <a:xfrm>
              <a:off x="9292085" y="5122301"/>
              <a:ext cx="1936225" cy="6649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9" name="Google Shape;229;p32" descr="vle_logo_new_1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61575" y="8162733"/>
            <a:ext cx="997600" cy="716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" name="Google Shape;230;p32"/>
          <p:cNvGrpSpPr/>
          <p:nvPr/>
        </p:nvGrpSpPr>
        <p:grpSpPr>
          <a:xfrm>
            <a:off x="2397233" y="5281725"/>
            <a:ext cx="2253600" cy="531900"/>
            <a:chOff x="1812950" y="5281725"/>
            <a:chExt cx="2253600" cy="531900"/>
          </a:xfrm>
        </p:grpSpPr>
        <p:sp>
          <p:nvSpPr>
            <p:cNvPr id="231" name="Google Shape;231;p32"/>
            <p:cNvSpPr/>
            <p:nvPr/>
          </p:nvSpPr>
          <p:spPr>
            <a:xfrm>
              <a:off x="1812950" y="5281725"/>
              <a:ext cx="2253600" cy="531900"/>
            </a:xfrm>
            <a:prstGeom prst="rect">
              <a:avLst/>
            </a:prstGeom>
            <a:solidFill>
              <a:srgbClr val="0B5394"/>
            </a:solidFill>
            <a:ln w="9525" cap="flat" cmpd="sng">
              <a:solidFill>
                <a:srgbClr val="44546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32" name="Google Shape;232;p3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835255" y="5318263"/>
              <a:ext cx="2190750" cy="4953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3" name="Google Shape;233;p32" descr="6213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97517" y="7577382"/>
            <a:ext cx="434325" cy="434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4" name="Google Shape;234;p32"/>
          <p:cNvCxnSpPr/>
          <p:nvPr/>
        </p:nvCxnSpPr>
        <p:spPr>
          <a:xfrm rot="10800000" flipH="1">
            <a:off x="4784725" y="5552475"/>
            <a:ext cx="1065600" cy="2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35" name="Google Shape;235;p32"/>
          <p:cNvCxnSpPr>
            <a:stCxn id="229" idx="3"/>
          </p:cNvCxnSpPr>
          <p:nvPr/>
        </p:nvCxnSpPr>
        <p:spPr>
          <a:xfrm>
            <a:off x="2759175" y="8520958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6" name="Google Shape;236;p32"/>
          <p:cNvCxnSpPr>
            <a:stCxn id="229" idx="3"/>
          </p:cNvCxnSpPr>
          <p:nvPr/>
        </p:nvCxnSpPr>
        <p:spPr>
          <a:xfrm rot="10800000" flipH="1">
            <a:off x="2759175" y="7741558"/>
            <a:ext cx="2610000" cy="779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237" name="Google Shape;237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88978" y="3830143"/>
            <a:ext cx="895500" cy="895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8" name="Google Shape;238;p32"/>
          <p:cNvCxnSpPr/>
          <p:nvPr/>
        </p:nvCxnSpPr>
        <p:spPr>
          <a:xfrm rot="10800000">
            <a:off x="3107441" y="3868466"/>
            <a:ext cx="529200" cy="262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" name="Google Shape;239;p32"/>
          <p:cNvCxnSpPr/>
          <p:nvPr/>
        </p:nvCxnSpPr>
        <p:spPr>
          <a:xfrm rot="10800000" flipH="1">
            <a:off x="6772100" y="5763400"/>
            <a:ext cx="2394000" cy="1285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240" name="Google Shape;240;p32" descr="6213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336758" y="5165258"/>
            <a:ext cx="895500" cy="895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1" name="Google Shape;241;p32"/>
          <p:cNvCxnSpPr/>
          <p:nvPr/>
        </p:nvCxnSpPr>
        <p:spPr>
          <a:xfrm>
            <a:off x="8037975" y="5607525"/>
            <a:ext cx="1117200" cy="11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42" name="Google Shape;242;p32"/>
          <p:cNvSpPr txBox="1"/>
          <p:nvPr/>
        </p:nvSpPr>
        <p:spPr>
          <a:xfrm>
            <a:off x="1413615" y="3960375"/>
            <a:ext cx="20397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latin typeface="Palatino"/>
                <a:ea typeface="Palatino"/>
                <a:cs typeface="Palatino"/>
                <a:sym typeface="Palatino"/>
              </a:rPr>
              <a:t>(Bibliography)</a:t>
            </a:r>
            <a:endParaRPr sz="160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43" name="Google Shape;243;p32"/>
          <p:cNvSpPr txBox="1"/>
          <p:nvPr/>
        </p:nvSpPr>
        <p:spPr>
          <a:xfrm>
            <a:off x="2118875" y="5855450"/>
            <a:ext cx="2933700" cy="5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latin typeface="Palatino"/>
                <a:ea typeface="Palatino"/>
                <a:cs typeface="Palatino"/>
                <a:sym typeface="Palatino"/>
              </a:rPr>
              <a:t>(Language Profiles, Sample Texts, Feature Lists, Paratexts)</a:t>
            </a:r>
            <a:endParaRPr sz="160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44" name="Google Shape;244;p32"/>
          <p:cNvSpPr txBox="1"/>
          <p:nvPr/>
        </p:nvSpPr>
        <p:spPr>
          <a:xfrm>
            <a:off x="1567817" y="8877798"/>
            <a:ext cx="20397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latin typeface="Palatino"/>
                <a:ea typeface="Palatino"/>
                <a:cs typeface="Palatino"/>
                <a:sym typeface="Palatino"/>
              </a:rPr>
              <a:t>(Dictionaries)</a:t>
            </a:r>
            <a:endParaRPr sz="1600"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245" name="Google Shape;245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1183" y="4893552"/>
            <a:ext cx="1316642" cy="1311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6" name="Google Shape;246;p32"/>
          <p:cNvCxnSpPr/>
          <p:nvPr/>
        </p:nvCxnSpPr>
        <p:spPr>
          <a:xfrm rot="10800000" flipH="1">
            <a:off x="1658850" y="5565225"/>
            <a:ext cx="664200" cy="3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247" name="Google Shape;247;p3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462188" y="6909113"/>
            <a:ext cx="1942572" cy="701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8" name="Google Shape;248;p32"/>
          <p:cNvCxnSpPr/>
          <p:nvPr/>
        </p:nvCxnSpPr>
        <p:spPr>
          <a:xfrm rot="10800000" flipH="1">
            <a:off x="3611275" y="6227100"/>
            <a:ext cx="2277000" cy="921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3"/>
          <p:cNvSpPr txBox="1">
            <a:spLocks noGrp="1"/>
          </p:cNvSpPr>
          <p:nvPr>
            <p:ph type="title"/>
          </p:nvPr>
        </p:nvSpPr>
        <p:spPr>
          <a:xfrm>
            <a:off x="952500" y="2130500"/>
            <a:ext cx="11099700" cy="13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Text technology / the VICAV toolset</a:t>
            </a:r>
            <a:endParaRPr/>
          </a:p>
        </p:txBody>
      </p:sp>
      <p:sp>
        <p:nvSpPr>
          <p:cNvPr id="254" name="Google Shape;254;p33"/>
          <p:cNvSpPr txBox="1">
            <a:spLocks noGrp="1"/>
          </p:cNvSpPr>
          <p:nvPr>
            <p:ph type="body" idx="1"/>
          </p:nvPr>
        </p:nvSpPr>
        <p:spPr>
          <a:xfrm>
            <a:off x="952500" y="3494625"/>
            <a:ext cx="11099700" cy="5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200"/>
              </a:spcBef>
              <a:spcAft>
                <a:spcPts val="0"/>
              </a:spcAft>
              <a:buNone/>
            </a:pPr>
            <a:r>
              <a:rPr lang="de-DE"/>
              <a:t>for data curation and processing:</a:t>
            </a:r>
            <a:endParaRPr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None/>
            </a:pPr>
            <a:r>
              <a:rPr lang="de-DE"/>
              <a:t>Easily available standard tools (Office, oXygen, ZOTERO)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1800"/>
              <a:buChar char="●"/>
            </a:pPr>
            <a:r>
              <a:rPr lang="de-DE"/>
              <a:t>Viennese Lexicographic Editor (VLE)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i="1"/>
              <a:t>vigolo </a:t>
            </a:r>
            <a:r>
              <a:rPr lang="de-DE"/>
              <a:t>adds geo-references to bibliography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i="1"/>
              <a:t>vi_tok </a:t>
            </a:r>
            <a:r>
              <a:rPr lang="de-DE"/>
              <a:t>tokenises feature lists and texts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i="1"/>
              <a:t>ling_annot </a:t>
            </a:r>
            <a:r>
              <a:rPr lang="de-DE"/>
              <a:t>is used to annotate </a:t>
            </a:r>
            <a:r>
              <a:rPr lang="de-DE">
                <a:solidFill>
                  <a:schemeClr val="dk1"/>
                </a:solidFill>
              </a:rPr>
              <a:t>feature lists and texts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/>
              <a:t>Vocabs Editor (</a:t>
            </a:r>
            <a:r>
              <a:rPr lang="de-DE" u="sng">
                <a:solidFill>
                  <a:schemeClr val="hlink"/>
                </a:solidFill>
                <a:hlinkClick r:id="rId3"/>
              </a:rPr>
              <a:t>https://vocabseditor.acdh.oeaw.ac.at</a:t>
            </a:r>
            <a:r>
              <a:rPr lang="de-DE"/>
              <a:t>) to edit SKOS vocabularies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3"/>
          <p:cNvSpPr txBox="1">
            <a:spLocks noGrp="1"/>
          </p:cNvSpPr>
          <p:nvPr>
            <p:ph type="title"/>
          </p:nvPr>
        </p:nvSpPr>
        <p:spPr>
          <a:xfrm>
            <a:off x="952500" y="2130500"/>
            <a:ext cx="11099700" cy="13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Text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technology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/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VICAV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toolset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4" name="Google Shape;254;p33"/>
          <p:cNvSpPr txBox="1">
            <a:spLocks noGrp="1"/>
          </p:cNvSpPr>
          <p:nvPr>
            <p:ph type="body" idx="1"/>
          </p:nvPr>
        </p:nvSpPr>
        <p:spPr>
          <a:xfrm>
            <a:off x="952500" y="3494625"/>
            <a:ext cx="11099700" cy="5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200"/>
              </a:spcBef>
              <a:spcAft>
                <a:spcPts val="0"/>
              </a:spcAft>
              <a:buNone/>
            </a:pP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for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data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curation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processing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: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None/>
            </a:pP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Easily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available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standard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tools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(Office,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oXygen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, ZOTERO)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1800"/>
              <a:buChar char="●"/>
            </a:pP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Viennese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Lexicographic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Editor (VLE)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i="1" dirty="0" err="1">
                <a:solidFill>
                  <a:schemeClr val="bg1">
                    <a:lumMod val="65000"/>
                  </a:schemeClr>
                </a:solidFill>
              </a:rPr>
              <a:t>vigolo</a:t>
            </a:r>
            <a:r>
              <a:rPr lang="de-DE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adds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geo-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references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to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bibliography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i="1" dirty="0" err="1">
                <a:solidFill>
                  <a:schemeClr val="bg1">
                    <a:lumMod val="65000"/>
                  </a:schemeClr>
                </a:solidFill>
              </a:rPr>
              <a:t>vi_tok</a:t>
            </a:r>
            <a:r>
              <a:rPr lang="de-DE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tokenises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feature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lists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texts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i="1" dirty="0" err="1">
                <a:solidFill>
                  <a:schemeClr val="bg1">
                    <a:lumMod val="65000"/>
                  </a:schemeClr>
                </a:solidFill>
              </a:rPr>
              <a:t>ling_annot</a:t>
            </a:r>
            <a:r>
              <a:rPr lang="de-DE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is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used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to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annotate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feature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lists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texts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Vocabs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Editor (</a:t>
            </a:r>
            <a:r>
              <a:rPr lang="de-DE" u="sng" dirty="0">
                <a:solidFill>
                  <a:schemeClr val="bg1">
                    <a:lumMod val="6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https://vocabseditor.acdh.oeaw.ac.at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)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to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edit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SKOS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vocabularies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A2C97E2-E4ED-4E0B-A09B-899095AD84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79" t="14526" r="26137" b="18006"/>
          <a:stretch/>
        </p:blipFill>
        <p:spPr>
          <a:xfrm>
            <a:off x="4429110" y="3331675"/>
            <a:ext cx="7847390" cy="598434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00247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4"/>
          <p:cNvSpPr txBox="1">
            <a:spLocks noGrp="1"/>
          </p:cNvSpPr>
          <p:nvPr>
            <p:ph type="title"/>
          </p:nvPr>
        </p:nvSpPr>
        <p:spPr>
          <a:xfrm>
            <a:off x="952500" y="2130500"/>
            <a:ext cx="11099700" cy="13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Text technology / the VICAV toolset</a:t>
            </a:r>
            <a:endParaRPr/>
          </a:p>
        </p:txBody>
      </p:sp>
      <p:sp>
        <p:nvSpPr>
          <p:cNvPr id="260" name="Google Shape;260;p34"/>
          <p:cNvSpPr txBox="1">
            <a:spLocks noGrp="1"/>
          </p:cNvSpPr>
          <p:nvPr>
            <p:ph type="body" idx="1"/>
          </p:nvPr>
        </p:nvSpPr>
        <p:spPr>
          <a:xfrm>
            <a:off x="952500" y="3494625"/>
            <a:ext cx="6659400" cy="5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>
                <a:solidFill>
                  <a:schemeClr val="dk1"/>
                </a:solidFill>
              </a:rPr>
              <a:t>VLE – Viennese Lexicographic Editor</a:t>
            </a:r>
            <a:endParaRPr b="1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de-DE" sz="2200">
                <a:solidFill>
                  <a:schemeClr val="dk1"/>
                </a:solidFill>
              </a:rPr>
              <a:t>XML editor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de-DE" sz="2200">
                <a:solidFill>
                  <a:schemeClr val="dk1"/>
                </a:solidFill>
              </a:rPr>
              <a:t>Standalone application with web-based backend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de-DE" sz="2200">
                <a:solidFill>
                  <a:schemeClr val="dk1"/>
                </a:solidFill>
              </a:rPr>
              <a:t>Designed to process standard-based lexicographic and terminological data such as TEI, LMF, TBX or RDF-XML.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de-DE" sz="2200">
                <a:solidFill>
                  <a:schemeClr val="dk1"/>
                </a:solidFill>
              </a:rPr>
              <a:t>Freely configurable visualisation (via XSLT)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de-DE" sz="2200">
                <a:solidFill>
                  <a:schemeClr val="dk1"/>
                </a:solidFill>
              </a:rPr>
              <a:t>Validation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de-DE" sz="2200">
                <a:solidFill>
                  <a:schemeClr val="dk1"/>
                </a:solidFill>
              </a:rPr>
              <a:t>Versioning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de-DE" sz="2200">
                <a:solidFill>
                  <a:schemeClr val="dk1"/>
                </a:solidFill>
              </a:rPr>
              <a:t>Data is stored in BaseX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de-DE" sz="2200">
                <a:solidFill>
                  <a:schemeClr val="dk1"/>
                </a:solidFill>
              </a:rPr>
              <a:t>Freely available and easy to setup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61" name="Google Shape;26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300" y="3279350"/>
            <a:ext cx="302895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14300" y="3800425"/>
            <a:ext cx="3162300" cy="320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3925" y="6345975"/>
            <a:ext cx="6055124" cy="278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5"/>
          <p:cNvSpPr txBox="1">
            <a:spLocks noGrp="1"/>
          </p:cNvSpPr>
          <p:nvPr>
            <p:ph type="title"/>
          </p:nvPr>
        </p:nvSpPr>
        <p:spPr>
          <a:xfrm>
            <a:off x="952500" y="2130500"/>
            <a:ext cx="11099700" cy="13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>
                <a:solidFill>
                  <a:schemeClr val="dk1"/>
                </a:solidFill>
              </a:rPr>
              <a:t>Text technology / the VICAV toolset</a:t>
            </a:r>
            <a:endParaRPr/>
          </a:p>
        </p:txBody>
      </p:sp>
      <p:sp>
        <p:nvSpPr>
          <p:cNvPr id="269" name="Google Shape;269;p35"/>
          <p:cNvSpPr txBox="1">
            <a:spLocks noGrp="1"/>
          </p:cNvSpPr>
          <p:nvPr>
            <p:ph type="body" idx="1"/>
          </p:nvPr>
        </p:nvSpPr>
        <p:spPr>
          <a:xfrm>
            <a:off x="952500" y="3494625"/>
            <a:ext cx="4486800" cy="5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i="1">
                <a:solidFill>
                  <a:schemeClr val="dk1"/>
                </a:solidFill>
              </a:rPr>
              <a:t>vigolo</a:t>
            </a:r>
            <a:endParaRPr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Editor to apply geo-references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70" name="Google Shape;27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5225" y="3494625"/>
            <a:ext cx="7223324" cy="4621886"/>
          </a:xfrm>
          <a:prstGeom prst="rect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1" name="Google Shape;27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1076" y="5013026"/>
            <a:ext cx="5107500" cy="4547225"/>
          </a:xfrm>
          <a:prstGeom prst="rect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6"/>
          <p:cNvSpPr txBox="1">
            <a:spLocks noGrp="1"/>
          </p:cNvSpPr>
          <p:nvPr>
            <p:ph type="title"/>
          </p:nvPr>
        </p:nvSpPr>
        <p:spPr>
          <a:xfrm>
            <a:off x="952500" y="2130500"/>
            <a:ext cx="11099700" cy="13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>
                <a:solidFill>
                  <a:schemeClr val="dk1"/>
                </a:solidFill>
              </a:rPr>
              <a:t>Text technology / the VICAV toolset</a:t>
            </a:r>
            <a:endParaRPr/>
          </a:p>
        </p:txBody>
      </p:sp>
      <p:sp>
        <p:nvSpPr>
          <p:cNvPr id="277" name="Google Shape;277;p36"/>
          <p:cNvSpPr txBox="1">
            <a:spLocks noGrp="1"/>
          </p:cNvSpPr>
          <p:nvPr>
            <p:ph type="body" idx="1"/>
          </p:nvPr>
        </p:nvSpPr>
        <p:spPr>
          <a:xfrm>
            <a:off x="952500" y="3494625"/>
            <a:ext cx="4486800" cy="5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i="1" dirty="0" err="1">
                <a:solidFill>
                  <a:schemeClr val="dk1"/>
                </a:solidFill>
              </a:rPr>
              <a:t>ling_annot</a:t>
            </a:r>
            <a:endParaRPr i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>
                <a:solidFill>
                  <a:schemeClr val="dk1"/>
                </a:solidFill>
              </a:rPr>
              <a:t>Allows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manual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editing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of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verticalised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data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278" name="Google Shape;278;p36"/>
          <p:cNvPicPr preferRelativeResize="0"/>
          <p:nvPr/>
        </p:nvPicPr>
        <p:blipFill rotWithShape="1">
          <a:blip r:embed="rId3">
            <a:alphaModFix/>
          </a:blip>
          <a:srcRect r="44982"/>
          <a:stretch/>
        </p:blipFill>
        <p:spPr>
          <a:xfrm>
            <a:off x="5793925" y="3524200"/>
            <a:ext cx="6794624" cy="5620924"/>
          </a:xfrm>
          <a:prstGeom prst="rect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7"/>
          <p:cNvSpPr txBox="1">
            <a:spLocks noGrp="1"/>
          </p:cNvSpPr>
          <p:nvPr>
            <p:ph type="title"/>
          </p:nvPr>
        </p:nvSpPr>
        <p:spPr>
          <a:xfrm>
            <a:off x="952500" y="2130500"/>
            <a:ext cx="11099700" cy="13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VICAV – the presentation layer</a:t>
            </a:r>
            <a:endParaRPr/>
          </a:p>
        </p:txBody>
      </p:sp>
      <p:sp>
        <p:nvSpPr>
          <p:cNvPr id="284" name="Google Shape;284;p37"/>
          <p:cNvSpPr txBox="1">
            <a:spLocks noGrp="1"/>
          </p:cNvSpPr>
          <p:nvPr>
            <p:ph type="body" idx="1"/>
          </p:nvPr>
        </p:nvSpPr>
        <p:spPr>
          <a:xfrm>
            <a:off x="952500" y="3494625"/>
            <a:ext cx="5796300" cy="5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1800"/>
              <a:buChar char="•"/>
            </a:pPr>
            <a:r>
              <a:rPr lang="de-DE" dirty="0"/>
              <a:t>„expert </a:t>
            </a:r>
            <a:r>
              <a:rPr lang="de-DE" dirty="0" err="1"/>
              <a:t>tool</a:t>
            </a:r>
            <a:r>
              <a:rPr lang="de-DE" dirty="0"/>
              <a:t>“ – </a:t>
            </a:r>
            <a:r>
              <a:rPr lang="de-DE" dirty="0" err="1"/>
              <a:t>yet</a:t>
            </a:r>
            <a:r>
              <a:rPr lang="de-DE" dirty="0"/>
              <a:t>: </a:t>
            </a:r>
            <a:r>
              <a:rPr lang="de-DE" dirty="0" err="1">
                <a:solidFill>
                  <a:schemeClr val="dk1"/>
                </a:solidFill>
              </a:rPr>
              <a:t>usability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is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key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esp</a:t>
            </a:r>
            <a:r>
              <a:rPr lang="de-DE" dirty="0">
                <a:solidFill>
                  <a:schemeClr val="dk1"/>
                </a:solidFill>
              </a:rPr>
              <a:t>. </a:t>
            </a:r>
            <a:r>
              <a:rPr lang="de-DE" dirty="0" err="1">
                <a:solidFill>
                  <a:schemeClr val="dk1"/>
                </a:solidFill>
              </a:rPr>
              <a:t>for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-DE" dirty="0" err="1"/>
              <a:t>students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-DE" dirty="0" err="1"/>
              <a:t>community</a:t>
            </a:r>
            <a:r>
              <a:rPr lang="de-DE" dirty="0"/>
              <a:t> </a:t>
            </a:r>
            <a:r>
              <a:rPr lang="de-DE" dirty="0" err="1"/>
              <a:t>contributions</a:t>
            </a:r>
            <a:r>
              <a:rPr lang="de-DE" dirty="0"/>
              <a:t> </a:t>
            </a:r>
            <a:r>
              <a:rPr lang="de-DE" dirty="0">
                <a:solidFill>
                  <a:schemeClr val="dk1"/>
                </a:solidFill>
              </a:rPr>
              <a:t>(a not-so-digital </a:t>
            </a:r>
            <a:r>
              <a:rPr lang="de-DE" dirty="0" err="1">
                <a:solidFill>
                  <a:schemeClr val="dk1"/>
                </a:solidFill>
              </a:rPr>
              <a:t>audience</a:t>
            </a:r>
            <a:r>
              <a:rPr lang="de-DE" dirty="0">
                <a:solidFill>
                  <a:schemeClr val="dk1"/>
                </a:solidFill>
              </a:rPr>
              <a:t>) </a:t>
            </a:r>
          </a:p>
          <a:p>
            <a:pPr marL="5715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-DE" dirty="0" err="1"/>
              <a:t>previous</a:t>
            </a:r>
            <a:r>
              <a:rPr lang="de-DE" dirty="0"/>
              <a:t> </a:t>
            </a:r>
            <a:r>
              <a:rPr lang="de-DE" dirty="0" err="1"/>
              <a:t>attempts</a:t>
            </a:r>
            <a:r>
              <a:rPr lang="de-DE" dirty="0"/>
              <a:t> 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-DE" dirty="0"/>
              <a:t>MySQL + PHP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-DE" dirty="0"/>
              <a:t>Drupal </a:t>
            </a:r>
            <a:r>
              <a:rPr lang="de-DE" dirty="0" err="1"/>
              <a:t>frontend</a:t>
            </a:r>
            <a:endParaRPr dirty="0"/>
          </a:p>
        </p:txBody>
      </p:sp>
      <p:pic>
        <p:nvPicPr>
          <p:cNvPr id="285" name="Google Shape;28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2350" y="3926075"/>
            <a:ext cx="5796300" cy="3649133"/>
          </a:xfrm>
          <a:prstGeom prst="rect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9"/>
          <p:cNvSpPr txBox="1">
            <a:spLocks noGrp="1"/>
          </p:cNvSpPr>
          <p:nvPr>
            <p:ph type="title"/>
          </p:nvPr>
        </p:nvSpPr>
        <p:spPr>
          <a:xfrm>
            <a:off x="952500" y="2130500"/>
            <a:ext cx="11099700" cy="13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VICAV  – the presentation layer</a:t>
            </a:r>
            <a:endParaRPr/>
          </a:p>
        </p:txBody>
      </p:sp>
      <p:sp>
        <p:nvSpPr>
          <p:cNvPr id="297" name="Google Shape;297;p39"/>
          <p:cNvSpPr txBox="1">
            <a:spLocks noGrp="1"/>
          </p:cNvSpPr>
          <p:nvPr>
            <p:ph type="body" idx="1"/>
          </p:nvPr>
        </p:nvSpPr>
        <p:spPr>
          <a:xfrm>
            <a:off x="952500" y="3494625"/>
            <a:ext cx="11099700" cy="5700300"/>
          </a:xfrm>
          <a:prstGeom prst="rect">
            <a:avLst/>
          </a:prstGeom>
        </p:spPr>
        <p:txBody>
          <a:bodyPr spcFirstLastPara="1" wrap="square" lIns="91425" tIns="36000" rIns="91425" bIns="162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3000"/>
              <a:t>Dual approach</a:t>
            </a:r>
            <a:endParaRPr sz="300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de-DE"/>
              <a:t>Visualisation of data on an active map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-DE"/>
              <a:t>Random access through menus/queries</a:t>
            </a:r>
            <a:endParaRPr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3000"/>
              <a:t>Textual information is displayed on fixed panels.</a:t>
            </a:r>
            <a:endParaRPr sz="3000"/>
          </a:p>
          <a:p>
            <a:pPr marL="5080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3000"/>
              <a:t>Citability via URLs</a:t>
            </a:r>
            <a:endParaRPr sz="300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8" name="Google Shape;29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6025" y="5637675"/>
            <a:ext cx="7251675" cy="394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0"/>
          <p:cNvSpPr txBox="1">
            <a:spLocks noGrp="1"/>
          </p:cNvSpPr>
          <p:nvPr>
            <p:ph type="title"/>
          </p:nvPr>
        </p:nvSpPr>
        <p:spPr>
          <a:xfrm>
            <a:off x="952500" y="2130500"/>
            <a:ext cx="11099700" cy="13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VICAV  –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 </a:t>
            </a:r>
            <a:r>
              <a:rPr lang="de-DE" dirty="0" err="1"/>
              <a:t>layer</a:t>
            </a:r>
            <a:endParaRPr dirty="0"/>
          </a:p>
        </p:txBody>
      </p:sp>
      <p:sp>
        <p:nvSpPr>
          <p:cNvPr id="304" name="Google Shape;304;p40"/>
          <p:cNvSpPr txBox="1">
            <a:spLocks noGrp="1"/>
          </p:cNvSpPr>
          <p:nvPr>
            <p:ph type="body" idx="1"/>
          </p:nvPr>
        </p:nvSpPr>
        <p:spPr>
          <a:xfrm>
            <a:off x="952500" y="3494625"/>
            <a:ext cx="11099700" cy="5700300"/>
          </a:xfrm>
          <a:prstGeom prst="rect">
            <a:avLst/>
          </a:prstGeom>
        </p:spPr>
        <p:txBody>
          <a:bodyPr spcFirstLastPara="1" wrap="square" lIns="91425" tIns="36000" rIns="91425" bIns="162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3000" dirty="0" err="1"/>
              <a:t>Dictionaries</a:t>
            </a:r>
            <a:endParaRPr sz="3000" dirty="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de-DE" dirty="0" err="1"/>
              <a:t>Customised</a:t>
            </a:r>
            <a:r>
              <a:rPr lang="de-DE" dirty="0"/>
              <a:t> </a:t>
            </a:r>
            <a:r>
              <a:rPr lang="de-DE" dirty="0" err="1"/>
              <a:t>entry</a:t>
            </a:r>
            <a:r>
              <a:rPr lang="de-DE" dirty="0"/>
              <a:t> </a:t>
            </a:r>
            <a:r>
              <a:rPr lang="de-DE" dirty="0" err="1"/>
              <a:t>pages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dirty="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05" name="Google Shape;30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4400" y="3441800"/>
            <a:ext cx="4603975" cy="427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0125" y="4192025"/>
            <a:ext cx="4497469" cy="427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9250" y="4855100"/>
            <a:ext cx="4206725" cy="4409575"/>
          </a:xfrm>
          <a:prstGeom prst="rect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952500" y="2130500"/>
            <a:ext cx="11099700" cy="13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Framework</a:t>
            </a:r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952500" y="3494625"/>
            <a:ext cx="11099700" cy="5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000"/>
              <a:t>Institute of Oriental Studies (University of Vienna)</a:t>
            </a: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000"/>
              <a:t>Austrian Centre for Digital Humanities (AAS)</a:t>
            </a: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000"/>
              <a:t>Faculty of Philological and Cultural Studies </a:t>
            </a:r>
            <a:r>
              <a:rPr lang="de-DE" sz="3000">
                <a:solidFill>
                  <a:schemeClr val="dk1"/>
                </a:solidFill>
              </a:rPr>
              <a:t>(University of Vienna)</a:t>
            </a: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000"/>
              <a:t>Linguistic dynamics in the Greater Tunis Area: a corpus-based approach (TUNICO; FWF P-25706) </a:t>
            </a: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3000"/>
              <a:t>The linguistic terra incognita of Tunesia (</a:t>
            </a:r>
            <a:r>
              <a:rPr lang="de-DE" sz="3000">
                <a:solidFill>
                  <a:schemeClr val="dk1"/>
                </a:solidFill>
              </a:rPr>
              <a:t>TUNOCENT; </a:t>
            </a:r>
            <a:r>
              <a:rPr lang="de-DE" sz="3000"/>
              <a:t>FWF P-31647)</a:t>
            </a: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4125" y="4606750"/>
            <a:ext cx="7854326" cy="4588175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46"/>
          <p:cNvSpPr txBox="1">
            <a:spLocks noGrp="1"/>
          </p:cNvSpPr>
          <p:nvPr>
            <p:ph type="title"/>
          </p:nvPr>
        </p:nvSpPr>
        <p:spPr>
          <a:xfrm>
            <a:off x="952500" y="2130500"/>
            <a:ext cx="11099700" cy="13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de-DE" dirty="0"/>
              <a:t>VICAV  –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 </a:t>
            </a:r>
            <a:r>
              <a:rPr lang="de-DE" dirty="0" err="1"/>
              <a:t>layer</a:t>
            </a:r>
            <a:endParaRPr dirty="0"/>
          </a:p>
        </p:txBody>
      </p:sp>
      <p:sp>
        <p:nvSpPr>
          <p:cNvPr id="8" name="Google Shape;320;p42">
            <a:extLst>
              <a:ext uri="{FF2B5EF4-FFF2-40B4-BE49-F238E27FC236}">
                <a16:creationId xmlns:a16="http://schemas.microsoft.com/office/drawing/2014/main" id="{F7A84400-3D97-4541-85A4-1BFC85A5CF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2500" y="3494625"/>
            <a:ext cx="11099700" cy="5700300"/>
          </a:xfrm>
          <a:prstGeom prst="rect">
            <a:avLst/>
          </a:prstGeom>
        </p:spPr>
        <p:txBody>
          <a:bodyPr spcFirstLastPara="1" wrap="square" lIns="91425" tIns="36000" rIns="91425" bIns="162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3000" dirty="0" err="1"/>
              <a:t>Dictionaries</a:t>
            </a:r>
            <a:endParaRPr sz="3000" dirty="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de-DE" dirty="0" err="1"/>
              <a:t>Customised</a:t>
            </a:r>
            <a:r>
              <a:rPr lang="de-DE" dirty="0"/>
              <a:t> </a:t>
            </a:r>
            <a:r>
              <a:rPr lang="de-DE" dirty="0" err="1"/>
              <a:t>entry</a:t>
            </a:r>
            <a:r>
              <a:rPr lang="de-DE" dirty="0"/>
              <a:t> </a:t>
            </a:r>
            <a:r>
              <a:rPr lang="de-DE" dirty="0" err="1"/>
              <a:t>pages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-DE" dirty="0"/>
              <a:t>Word </a:t>
            </a:r>
            <a:r>
              <a:rPr lang="de-DE" dirty="0" err="1"/>
              <a:t>completion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dirty="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2"/>
          <p:cNvSpPr txBox="1">
            <a:spLocks noGrp="1"/>
          </p:cNvSpPr>
          <p:nvPr>
            <p:ph type="title"/>
          </p:nvPr>
        </p:nvSpPr>
        <p:spPr>
          <a:xfrm>
            <a:off x="952500" y="2130500"/>
            <a:ext cx="11099700" cy="13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VICAV  –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 </a:t>
            </a:r>
            <a:r>
              <a:rPr lang="de-DE" dirty="0" err="1"/>
              <a:t>layer</a:t>
            </a:r>
            <a:endParaRPr dirty="0"/>
          </a:p>
        </p:txBody>
      </p:sp>
      <p:sp>
        <p:nvSpPr>
          <p:cNvPr id="320" name="Google Shape;320;p42"/>
          <p:cNvSpPr txBox="1">
            <a:spLocks noGrp="1"/>
          </p:cNvSpPr>
          <p:nvPr>
            <p:ph type="body" idx="1"/>
          </p:nvPr>
        </p:nvSpPr>
        <p:spPr>
          <a:xfrm>
            <a:off x="952500" y="3494625"/>
            <a:ext cx="11099700" cy="5700300"/>
          </a:xfrm>
          <a:prstGeom prst="rect">
            <a:avLst/>
          </a:prstGeom>
        </p:spPr>
        <p:txBody>
          <a:bodyPr spcFirstLastPara="1" wrap="square" lIns="91425" tIns="36000" rIns="91425" bIns="162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3000" dirty="0" err="1"/>
              <a:t>Dictionaries</a:t>
            </a:r>
            <a:endParaRPr sz="3000" dirty="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de-DE" dirty="0" err="1"/>
              <a:t>Customised</a:t>
            </a:r>
            <a:r>
              <a:rPr lang="de-DE" dirty="0"/>
              <a:t> </a:t>
            </a:r>
            <a:r>
              <a:rPr lang="de-DE" dirty="0" err="1"/>
              <a:t>entry</a:t>
            </a:r>
            <a:r>
              <a:rPr lang="de-DE" dirty="0"/>
              <a:t> </a:t>
            </a:r>
            <a:r>
              <a:rPr lang="de-DE" dirty="0" err="1"/>
              <a:t>pages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-DE" dirty="0"/>
              <a:t>Word </a:t>
            </a:r>
            <a:r>
              <a:rPr lang="de-DE" dirty="0" err="1"/>
              <a:t>completion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-DE" dirty="0"/>
              <a:t>Query </a:t>
            </a:r>
            <a:r>
              <a:rPr lang="de-DE" dirty="0" err="1"/>
              <a:t>examples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dirty="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21" name="Google Shape;32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5525" y="3494625"/>
            <a:ext cx="6431725" cy="601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2"/>
          <p:cNvSpPr txBox="1">
            <a:spLocks noGrp="1"/>
          </p:cNvSpPr>
          <p:nvPr>
            <p:ph type="title"/>
          </p:nvPr>
        </p:nvSpPr>
        <p:spPr>
          <a:xfrm>
            <a:off x="952500" y="2130500"/>
            <a:ext cx="11099700" cy="13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VICAV  –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 </a:t>
            </a:r>
            <a:r>
              <a:rPr lang="de-DE" dirty="0" err="1"/>
              <a:t>layer</a:t>
            </a:r>
            <a:endParaRPr dirty="0"/>
          </a:p>
        </p:txBody>
      </p:sp>
      <p:sp>
        <p:nvSpPr>
          <p:cNvPr id="320" name="Google Shape;320;p42"/>
          <p:cNvSpPr txBox="1">
            <a:spLocks noGrp="1"/>
          </p:cNvSpPr>
          <p:nvPr>
            <p:ph type="body" idx="1"/>
          </p:nvPr>
        </p:nvSpPr>
        <p:spPr>
          <a:xfrm>
            <a:off x="952500" y="3494625"/>
            <a:ext cx="11099700" cy="5700300"/>
          </a:xfrm>
          <a:prstGeom prst="rect">
            <a:avLst/>
          </a:prstGeom>
        </p:spPr>
        <p:txBody>
          <a:bodyPr spcFirstLastPara="1" wrap="square" lIns="91425" tIns="36000" rIns="91425" bIns="162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3000" dirty="0" err="1"/>
              <a:t>Dictionaries</a:t>
            </a:r>
            <a:endParaRPr sz="3000" dirty="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de-DE" dirty="0" err="1"/>
              <a:t>Customised</a:t>
            </a:r>
            <a:r>
              <a:rPr lang="de-DE" dirty="0"/>
              <a:t> </a:t>
            </a:r>
            <a:r>
              <a:rPr lang="de-DE" dirty="0" err="1"/>
              <a:t>entry</a:t>
            </a:r>
            <a:r>
              <a:rPr lang="de-DE" dirty="0"/>
              <a:t> </a:t>
            </a:r>
            <a:r>
              <a:rPr lang="de-DE" dirty="0" err="1"/>
              <a:t>pages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-DE" dirty="0"/>
              <a:t>Word </a:t>
            </a:r>
            <a:r>
              <a:rPr lang="de-DE" dirty="0" err="1"/>
              <a:t>completion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-DE" dirty="0"/>
              <a:t>Query </a:t>
            </a:r>
            <a:r>
              <a:rPr lang="de-DE" dirty="0" err="1"/>
              <a:t>examples</a:t>
            </a:r>
            <a:endParaRPr lang="de-DE"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-DE" dirty="0" err="1"/>
              <a:t>Querying</a:t>
            </a:r>
            <a:r>
              <a:rPr lang="de-DE" dirty="0"/>
              <a:t> </a:t>
            </a:r>
            <a:r>
              <a:rPr lang="de-DE" dirty="0" err="1"/>
              <a:t>accross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dictionaries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dirty="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Grafik 2">
            <a:extLst>
              <a:ext uri="{FF2B5EF4-FFF2-40B4-BE49-F238E27FC236}">
                <a16:creationId xmlns:a16="http://schemas.microsoft.com/office/drawing/2014/main" id="{22248E78-20A8-4FF5-A580-F10B5FD9E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54" y="4634364"/>
            <a:ext cx="8725470" cy="456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3325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2"/>
          <p:cNvSpPr txBox="1">
            <a:spLocks noGrp="1"/>
          </p:cNvSpPr>
          <p:nvPr>
            <p:ph type="title"/>
          </p:nvPr>
        </p:nvSpPr>
        <p:spPr>
          <a:xfrm>
            <a:off x="952500" y="2130500"/>
            <a:ext cx="11099700" cy="13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TUNICO Dictionary</a:t>
            </a:r>
            <a:endParaRPr dirty="0"/>
          </a:p>
        </p:txBody>
      </p:sp>
      <p:sp>
        <p:nvSpPr>
          <p:cNvPr id="320" name="Google Shape;320;p42"/>
          <p:cNvSpPr txBox="1">
            <a:spLocks noGrp="1"/>
          </p:cNvSpPr>
          <p:nvPr>
            <p:ph type="body" idx="1"/>
          </p:nvPr>
        </p:nvSpPr>
        <p:spPr>
          <a:xfrm>
            <a:off x="952500" y="3494625"/>
            <a:ext cx="11099700" cy="5700300"/>
          </a:xfrm>
          <a:prstGeom prst="rect">
            <a:avLst/>
          </a:prstGeom>
        </p:spPr>
        <p:txBody>
          <a:bodyPr spcFirstLastPara="1" wrap="square" lIns="91425" tIns="36000" rIns="91425" bIns="16200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000" dirty="0"/>
              <a:t>Micro-diachronic and machine-readable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000" dirty="0"/>
              <a:t>Up-to-date and easily accessible lexical information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000" dirty="0"/>
              <a:t>Basis: data taken from didactic materials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000" dirty="0"/>
              <a:t>Incorporation of multiple sources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Contemporary data from TUNICO Corpus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Interviews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Editors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Historical publications</a:t>
            </a:r>
          </a:p>
        </p:txBody>
      </p:sp>
    </p:spTree>
    <p:extLst>
      <p:ext uri="{BB962C8B-B14F-4D97-AF65-F5344CB8AC3E}">
        <p14:creationId xmlns:p14="http://schemas.microsoft.com/office/powerpoint/2010/main" val="36173202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2"/>
          <p:cNvSpPr txBox="1">
            <a:spLocks noGrp="1"/>
          </p:cNvSpPr>
          <p:nvPr>
            <p:ph type="title"/>
          </p:nvPr>
        </p:nvSpPr>
        <p:spPr>
          <a:xfrm>
            <a:off x="952500" y="2130500"/>
            <a:ext cx="11099700" cy="13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TUNICO Dictionary</a:t>
            </a:r>
            <a:endParaRPr dirty="0"/>
          </a:p>
        </p:txBody>
      </p:sp>
      <p:sp>
        <p:nvSpPr>
          <p:cNvPr id="320" name="Google Shape;320;p42"/>
          <p:cNvSpPr txBox="1">
            <a:spLocks noGrp="1"/>
          </p:cNvSpPr>
          <p:nvPr>
            <p:ph type="body" idx="1"/>
          </p:nvPr>
        </p:nvSpPr>
        <p:spPr>
          <a:xfrm>
            <a:off x="952500" y="3494625"/>
            <a:ext cx="11099700" cy="5700300"/>
          </a:xfrm>
          <a:prstGeom prst="rect">
            <a:avLst/>
          </a:prstGeom>
        </p:spPr>
        <p:txBody>
          <a:bodyPr spcFirstLastPara="1" wrap="square" lIns="91425" tIns="36000" rIns="91425" bIns="16200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r>
              <a:rPr lang="en-GB" sz="3000" dirty="0"/>
              <a:t>corpus </a:t>
            </a:r>
            <a:r>
              <a:rPr lang="en-GB" sz="3000" dirty="0">
                <a:sym typeface="Wingdings" pitchFamily="2" charset="2"/>
              </a:rPr>
              <a:t> dictionary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r>
              <a:rPr lang="en-GB" dirty="0">
                <a:sym typeface="Wingdings" pitchFamily="2" charset="2"/>
              </a:rPr>
              <a:t>enrichment of dictionary (new </a:t>
            </a:r>
            <a:r>
              <a:rPr lang="en-GB" dirty="0" err="1">
                <a:sym typeface="Wingdings" pitchFamily="2" charset="2"/>
              </a:rPr>
              <a:t>lemmata</a:t>
            </a:r>
            <a:r>
              <a:rPr lang="en-GB" dirty="0">
                <a:sym typeface="Wingdings" pitchFamily="2" charset="2"/>
              </a:rPr>
              <a:t>, senses, statistical information)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lang="en-GB" sz="3000" dirty="0">
              <a:sym typeface="Wingdings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r>
              <a:rPr lang="en-GB" sz="3000" dirty="0">
                <a:sym typeface="Wingdings" pitchFamily="2" charset="2"/>
              </a:rPr>
              <a:t>dictionary  corpus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r>
              <a:rPr lang="en-GB" dirty="0">
                <a:sym typeface="Wingdings" pitchFamily="2" charset="2"/>
              </a:rPr>
              <a:t>annotation of corpus (VLE, token editor)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defRPr/>
            </a:pPr>
            <a:endParaRPr lang="en-US" sz="3000" dirty="0"/>
          </a:p>
        </p:txBody>
      </p:sp>
      <p:sp>
        <p:nvSpPr>
          <p:cNvPr id="5" name="Abgerundetes Rechteck 10">
            <a:extLst>
              <a:ext uri="{FF2B5EF4-FFF2-40B4-BE49-F238E27FC236}">
                <a16:creationId xmlns:a16="http://schemas.microsoft.com/office/drawing/2014/main" id="{6B2161F9-9B67-4F8D-8918-203E2A4BF809}"/>
              </a:ext>
            </a:extLst>
          </p:cNvPr>
          <p:cNvSpPr/>
          <p:nvPr/>
        </p:nvSpPr>
        <p:spPr>
          <a:xfrm>
            <a:off x="8627952" y="6864822"/>
            <a:ext cx="3550058" cy="228210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kern="0">
              <a:sym typeface="Arial"/>
              <a:rtl val="0"/>
            </a:endParaRPr>
          </a:p>
        </p:txBody>
      </p:sp>
      <p:sp>
        <p:nvSpPr>
          <p:cNvPr id="6" name="Textfeld 7">
            <a:extLst>
              <a:ext uri="{FF2B5EF4-FFF2-40B4-BE49-F238E27FC236}">
                <a16:creationId xmlns:a16="http://schemas.microsoft.com/office/drawing/2014/main" id="{CEC1111F-84AD-45B9-BC70-4732A16523A3}"/>
              </a:ext>
            </a:extLst>
          </p:cNvPr>
          <p:cNvSpPr txBox="1"/>
          <p:nvPr/>
        </p:nvSpPr>
        <p:spPr>
          <a:xfrm>
            <a:off x="9897423" y="7116978"/>
            <a:ext cx="16083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AT" b="1" kern="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rPr>
              <a:t>CORPUS</a:t>
            </a:r>
          </a:p>
        </p:txBody>
      </p:sp>
      <p:sp>
        <p:nvSpPr>
          <p:cNvPr id="7" name="Nach links gekrümmter Pfeil 11">
            <a:extLst>
              <a:ext uri="{FF2B5EF4-FFF2-40B4-BE49-F238E27FC236}">
                <a16:creationId xmlns:a16="http://schemas.microsoft.com/office/drawing/2014/main" id="{558DCFE6-68DD-4853-9123-C6D41CBE17D6}"/>
              </a:ext>
            </a:extLst>
          </p:cNvPr>
          <p:cNvSpPr/>
          <p:nvPr/>
        </p:nvSpPr>
        <p:spPr>
          <a:xfrm>
            <a:off x="11161505" y="7150459"/>
            <a:ext cx="733234" cy="177681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kern="0">
              <a:solidFill>
                <a:schemeClr val="tx1"/>
              </a:solidFill>
              <a:sym typeface="Arial"/>
              <a:rtl val="0"/>
            </a:endParaRPr>
          </a:p>
        </p:txBody>
      </p:sp>
      <p:sp>
        <p:nvSpPr>
          <p:cNvPr id="8" name="Textfeld 12">
            <a:extLst>
              <a:ext uri="{FF2B5EF4-FFF2-40B4-BE49-F238E27FC236}">
                <a16:creationId xmlns:a16="http://schemas.microsoft.com/office/drawing/2014/main" id="{D471AB4F-9468-4615-AD4B-D1E175B480AE}"/>
              </a:ext>
            </a:extLst>
          </p:cNvPr>
          <p:cNvSpPr txBox="1"/>
          <p:nvPr/>
        </p:nvSpPr>
        <p:spPr>
          <a:xfrm>
            <a:off x="9797837" y="8609777"/>
            <a:ext cx="16083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AT" b="1" kern="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rPr>
              <a:t>DICTIONARY</a:t>
            </a:r>
          </a:p>
        </p:txBody>
      </p:sp>
      <p:sp>
        <p:nvSpPr>
          <p:cNvPr id="9" name="Nach links gekrümmter Pfeil 13">
            <a:extLst>
              <a:ext uri="{FF2B5EF4-FFF2-40B4-BE49-F238E27FC236}">
                <a16:creationId xmlns:a16="http://schemas.microsoft.com/office/drawing/2014/main" id="{96F3AA82-B22A-4596-9344-4D727F8CA91D}"/>
              </a:ext>
            </a:extLst>
          </p:cNvPr>
          <p:cNvSpPr/>
          <p:nvPr/>
        </p:nvSpPr>
        <p:spPr>
          <a:xfrm flipH="1" flipV="1">
            <a:off x="8909931" y="7113355"/>
            <a:ext cx="743986" cy="17126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kern="0">
              <a:solidFill>
                <a:schemeClr val="tx1"/>
              </a:solidFill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5883591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2"/>
          <p:cNvSpPr txBox="1">
            <a:spLocks noGrp="1"/>
          </p:cNvSpPr>
          <p:nvPr>
            <p:ph type="title"/>
          </p:nvPr>
        </p:nvSpPr>
        <p:spPr>
          <a:xfrm>
            <a:off x="952500" y="2130500"/>
            <a:ext cx="11099700" cy="13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TUNOCENT Dictionary</a:t>
            </a:r>
            <a:endParaRPr dirty="0"/>
          </a:p>
        </p:txBody>
      </p:sp>
      <p:sp>
        <p:nvSpPr>
          <p:cNvPr id="320" name="Google Shape;320;p42"/>
          <p:cNvSpPr txBox="1">
            <a:spLocks noGrp="1"/>
          </p:cNvSpPr>
          <p:nvPr>
            <p:ph type="body" idx="1"/>
          </p:nvPr>
        </p:nvSpPr>
        <p:spPr>
          <a:xfrm>
            <a:off x="952500" y="3494625"/>
            <a:ext cx="11099700" cy="5700300"/>
          </a:xfrm>
          <a:prstGeom prst="rect">
            <a:avLst/>
          </a:prstGeom>
        </p:spPr>
        <p:txBody>
          <a:bodyPr spcFirstLastPara="1" wrap="square" lIns="91425" tIns="36000" rIns="91425" bIns="16200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000" dirty="0"/>
              <a:t>TUNICO data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000" dirty="0"/>
              <a:t>Additional corpus data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000" dirty="0"/>
              <a:t>Various questionnaires from a large number of places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defRPr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97021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3"/>
          <p:cNvSpPr txBox="1">
            <a:spLocks noGrp="1"/>
          </p:cNvSpPr>
          <p:nvPr>
            <p:ph type="title"/>
          </p:nvPr>
        </p:nvSpPr>
        <p:spPr>
          <a:xfrm>
            <a:off x="952500" y="2130500"/>
            <a:ext cx="11099700" cy="13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Modelling </a:t>
            </a:r>
            <a:r>
              <a:rPr lang="de-DE" dirty="0" err="1"/>
              <a:t>location</a:t>
            </a:r>
            <a:endParaRPr dirty="0"/>
          </a:p>
        </p:txBody>
      </p:sp>
      <p:sp>
        <p:nvSpPr>
          <p:cNvPr id="327" name="Google Shape;327;p43"/>
          <p:cNvSpPr txBox="1">
            <a:spLocks noGrp="1"/>
          </p:cNvSpPr>
          <p:nvPr>
            <p:ph type="body" idx="1"/>
          </p:nvPr>
        </p:nvSpPr>
        <p:spPr>
          <a:xfrm>
            <a:off x="952500" y="3494625"/>
            <a:ext cx="11099700" cy="5700300"/>
          </a:xfrm>
          <a:prstGeom prst="rect">
            <a:avLst/>
          </a:prstGeom>
        </p:spPr>
        <p:txBody>
          <a:bodyPr spcFirstLastPara="1" wrap="square" lIns="91425" tIns="36000" rIns="91425" bIns="162000" anchor="t" anchorCtr="0">
            <a:noAutofit/>
          </a:bodyPr>
          <a:lstStyle/>
          <a:p>
            <a:pPr marL="11430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de-DE" sz="3000" dirty="0" err="1"/>
              <a:t>Geolocated</a:t>
            </a:r>
            <a:r>
              <a:rPr lang="de-DE" sz="3000" dirty="0"/>
              <a:t> </a:t>
            </a:r>
            <a:r>
              <a:rPr lang="de-DE" sz="3000" dirty="0" err="1"/>
              <a:t>data</a:t>
            </a:r>
            <a:r>
              <a:rPr lang="de-DE" sz="3000" dirty="0"/>
              <a:t> in </a:t>
            </a:r>
            <a:r>
              <a:rPr lang="de-DE" sz="3000" dirty="0" err="1"/>
              <a:t>bibliography</a:t>
            </a:r>
            <a:endParaRPr sz="3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D594753-584C-4D4B-B66E-85B4B95E8B5F}"/>
              </a:ext>
            </a:extLst>
          </p:cNvPr>
          <p:cNvSpPr txBox="1"/>
          <p:nvPr/>
        </p:nvSpPr>
        <p:spPr>
          <a:xfrm>
            <a:off x="7271895" y="3684761"/>
            <a:ext cx="4399984" cy="634019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Abéché [13°49'45"N 20°49'57"E] {245785}</a:t>
            </a:r>
          </a:p>
          <a:p>
            <a:r>
              <a:rPr lang="de-DE" dirty="0"/>
              <a:t>Abu </a:t>
            </a:r>
            <a:r>
              <a:rPr lang="de-DE" dirty="0" err="1"/>
              <a:t>Shusha</a:t>
            </a:r>
            <a:r>
              <a:rPr lang="de-DE" dirty="0"/>
              <a:t> [31°51'25"N 34°54'56"E] {295767}</a:t>
            </a:r>
          </a:p>
          <a:p>
            <a:r>
              <a:rPr lang="de-DE" dirty="0"/>
              <a:t>Abu </a:t>
            </a:r>
            <a:r>
              <a:rPr lang="de-DE" dirty="0" err="1"/>
              <a:t>Snan</a:t>
            </a:r>
            <a:r>
              <a:rPr lang="de-DE" dirty="0"/>
              <a:t> [32°57'32"N 35°10'17"E] {295765}</a:t>
            </a:r>
          </a:p>
          <a:p>
            <a:r>
              <a:rPr lang="de-DE" dirty="0"/>
              <a:t>Adana [37°0'6"N 35°19'44"E] {325363}</a:t>
            </a:r>
          </a:p>
          <a:p>
            <a:r>
              <a:rPr lang="de-DE" dirty="0"/>
              <a:t>Aden [12°46'46"N 45°2'12"E] {415189}</a:t>
            </a:r>
          </a:p>
          <a:p>
            <a:r>
              <a:rPr lang="de-DE" dirty="0" err="1"/>
              <a:t>Afak</a:t>
            </a:r>
            <a:r>
              <a:rPr lang="de-DE" dirty="0"/>
              <a:t> [32°3'51"N 45°14'51"E] {99738}</a:t>
            </a:r>
          </a:p>
          <a:p>
            <a:r>
              <a:rPr lang="de-DE" dirty="0"/>
              <a:t>Agadir [30°25'13"N 9°35'9"W] {2561668}</a:t>
            </a:r>
          </a:p>
          <a:p>
            <a:r>
              <a:rPr lang="de-DE" dirty="0" err="1"/>
              <a:t>Ahwaz</a:t>
            </a:r>
            <a:r>
              <a:rPr lang="de-DE" dirty="0"/>
              <a:t> [31°19'8"N 48°41'3"E] {144448}</a:t>
            </a:r>
          </a:p>
          <a:p>
            <a:r>
              <a:rPr lang="de-DE" dirty="0" err="1"/>
              <a:t>Akko</a:t>
            </a:r>
            <a:r>
              <a:rPr lang="de-DE" dirty="0"/>
              <a:t> [32°55'41"N 35°4'35"E] {295721}</a:t>
            </a:r>
          </a:p>
          <a:p>
            <a:r>
              <a:rPr lang="de-DE" dirty="0"/>
              <a:t>Al </a:t>
            </a:r>
            <a:r>
              <a:rPr lang="de-DE" dirty="0" err="1"/>
              <a:t>Baraddun</a:t>
            </a:r>
            <a:r>
              <a:rPr lang="de-DE" dirty="0"/>
              <a:t> [14°43'13"N 44°35'15"E] {30652}</a:t>
            </a:r>
          </a:p>
          <a:p>
            <a:r>
              <a:rPr lang="de-DE" dirty="0"/>
              <a:t>Al </a:t>
            </a:r>
            <a:r>
              <a:rPr lang="de-DE" dirty="0" err="1"/>
              <a:t>Hasa</a:t>
            </a:r>
            <a:r>
              <a:rPr lang="de-DE" dirty="0"/>
              <a:t> [26°34'60"N 48°10'0"E] {110110}</a:t>
            </a:r>
          </a:p>
          <a:p>
            <a:r>
              <a:rPr lang="de-DE" dirty="0"/>
              <a:t>Al </a:t>
            </a:r>
            <a:r>
              <a:rPr lang="de-DE" dirty="0" err="1"/>
              <a:t>Hoceima</a:t>
            </a:r>
            <a:r>
              <a:rPr lang="de-DE" dirty="0"/>
              <a:t> [35°15'6"N 3°56'3"W] {2558545}</a:t>
            </a:r>
          </a:p>
          <a:p>
            <a:r>
              <a:rPr lang="de-DE" dirty="0"/>
              <a:t>Al </a:t>
            </a:r>
            <a:r>
              <a:rPr lang="de-DE" dirty="0" err="1"/>
              <a:t>Mashrafah</a:t>
            </a:r>
            <a:r>
              <a:rPr lang="de-DE" dirty="0"/>
              <a:t> [36°10'N 37°85'E]</a:t>
            </a:r>
          </a:p>
          <a:p>
            <a:r>
              <a:rPr lang="de-DE" dirty="0"/>
              <a:t>al-</a:t>
            </a:r>
            <a:r>
              <a:rPr lang="de-DE" dirty="0" err="1"/>
              <a:t>Balqa</a:t>
            </a:r>
            <a:r>
              <a:rPr lang="de-DE" dirty="0"/>
              <a:t> [32°0'0"N 35°40'0"E] {250751}</a:t>
            </a:r>
          </a:p>
          <a:p>
            <a:r>
              <a:rPr lang="de-DE" dirty="0"/>
              <a:t>Aleppo [36°12'4"N 37°9'40"E] {170063}</a:t>
            </a:r>
          </a:p>
          <a:p>
            <a:r>
              <a:rPr lang="de-DE" dirty="0"/>
              <a:t>Alexandria [31°12'6"N 29°54'57"E] {361058}</a:t>
            </a:r>
          </a:p>
          <a:p>
            <a:r>
              <a:rPr lang="de-DE" dirty="0"/>
              <a:t>Algier [36°43'56"N 3°5'15"E] {2507480}</a:t>
            </a:r>
          </a:p>
          <a:p>
            <a:r>
              <a:rPr lang="de-DE" dirty="0"/>
              <a:t>Al-</a:t>
            </a:r>
            <a:r>
              <a:rPr lang="de-DE" dirty="0" err="1"/>
              <a:t>Karak</a:t>
            </a:r>
            <a:r>
              <a:rPr lang="de-DE" dirty="0"/>
              <a:t> [31°10'0"N 35°45'0"E] {250625}</a:t>
            </a:r>
          </a:p>
          <a:p>
            <a:r>
              <a:rPr lang="de-DE" dirty="0"/>
              <a:t>Al-</a:t>
            </a:r>
            <a:r>
              <a:rPr lang="de-DE" dirty="0" err="1"/>
              <a:t>Khaburah</a:t>
            </a:r>
            <a:r>
              <a:rPr lang="de-DE" dirty="0"/>
              <a:t> [23°58'17" 57°5'35"] {289199}</a:t>
            </a:r>
          </a:p>
          <a:p>
            <a:r>
              <a:rPr lang="de-DE" dirty="0"/>
              <a:t>Al-</a:t>
            </a:r>
            <a:r>
              <a:rPr lang="de-DE" dirty="0" err="1"/>
              <a:t>Khafsah</a:t>
            </a:r>
            <a:r>
              <a:rPr lang="de-DE" dirty="0"/>
              <a:t> [36°13'52"N 38°1'18"E] {168422}</a:t>
            </a:r>
          </a:p>
          <a:p>
            <a:r>
              <a:rPr lang="de-DE" dirty="0"/>
              <a:t>Al-</a:t>
            </a:r>
            <a:r>
              <a:rPr lang="de-DE" dirty="0" err="1"/>
              <a:t>Qaryatayn</a:t>
            </a:r>
            <a:r>
              <a:rPr lang="de-DE" dirty="0"/>
              <a:t> [34°13'46"N 37°14'26"E] {173361}</a:t>
            </a:r>
          </a:p>
          <a:p>
            <a:r>
              <a:rPr lang="de-DE" dirty="0"/>
              <a:t>Al-</a:t>
            </a:r>
            <a:r>
              <a:rPr lang="de-DE" dirty="0" err="1"/>
              <a:t>Qatif</a:t>
            </a:r>
            <a:r>
              <a:rPr lang="de-DE" dirty="0"/>
              <a:t> [26°33'56"N 50°0'32"E] {108927}</a:t>
            </a:r>
          </a:p>
          <a:p>
            <a:r>
              <a:rPr lang="de-DE" dirty="0"/>
              <a:t>Al-</a:t>
            </a:r>
            <a:r>
              <a:rPr lang="de-DE" dirty="0" err="1"/>
              <a:t>Ristaq</a:t>
            </a:r>
            <a:r>
              <a:rPr lang="de-DE" dirty="0"/>
              <a:t> [23°23'43"N 57°25'38"E] {289012}</a:t>
            </a:r>
          </a:p>
          <a:p>
            <a:r>
              <a:rPr lang="de-DE" dirty="0"/>
              <a:t>Al-Salt [32°2'21"N 35°43'38"E] {250258}</a:t>
            </a:r>
          </a:p>
          <a:p>
            <a:r>
              <a:rPr lang="de-DE" dirty="0"/>
              <a:t>Al-</a:t>
            </a:r>
            <a:r>
              <a:rPr lang="de-DE" dirty="0" err="1"/>
              <a:t>Shirqat</a:t>
            </a:r>
            <a:r>
              <a:rPr lang="de-DE" dirty="0"/>
              <a:t> [35°31'45"N 43°13'12"E] {6804454}</a:t>
            </a:r>
          </a:p>
          <a:p>
            <a:r>
              <a:rPr lang="de-DE" dirty="0"/>
              <a:t>Al-</a:t>
            </a:r>
            <a:r>
              <a:rPr lang="de-DE" dirty="0" err="1"/>
              <a:t>Sukhna</a:t>
            </a:r>
            <a:r>
              <a:rPr lang="de-DE" dirty="0"/>
              <a:t> [34°88'N 38°87'E]</a:t>
            </a:r>
          </a:p>
          <a:p>
            <a:r>
              <a:rPr lang="de-DE" dirty="0"/>
              <a:t>Amman [31°57'19"N 35°56'42"E] {250441}</a:t>
            </a:r>
          </a:p>
          <a:p>
            <a:r>
              <a:rPr lang="de-DE" dirty="0" err="1"/>
              <a:t>Amuda</a:t>
            </a:r>
            <a:r>
              <a:rPr lang="de-DE" dirty="0"/>
              <a:t> [37°6'15"N 40°55'48"E] {173230}</a:t>
            </a:r>
          </a:p>
          <a:p>
            <a:r>
              <a:rPr lang="de-DE" dirty="0"/>
              <a:t>Anatolia Region [39°0'0"N 35°0'0"E] {323835}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3"/>
          <p:cNvSpPr txBox="1">
            <a:spLocks noGrp="1"/>
          </p:cNvSpPr>
          <p:nvPr>
            <p:ph type="title"/>
          </p:nvPr>
        </p:nvSpPr>
        <p:spPr>
          <a:xfrm>
            <a:off x="952500" y="2130500"/>
            <a:ext cx="11099700" cy="13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Encoding </a:t>
            </a:r>
            <a:r>
              <a:rPr lang="de-DE" dirty="0" err="1"/>
              <a:t>location</a:t>
            </a:r>
            <a:r>
              <a:rPr lang="de-DE" dirty="0"/>
              <a:t>: </a:t>
            </a:r>
            <a:r>
              <a:rPr lang="de-DE" dirty="0" err="1"/>
              <a:t>language</a:t>
            </a:r>
            <a:r>
              <a:rPr lang="de-DE" dirty="0"/>
              <a:t> </a:t>
            </a:r>
            <a:r>
              <a:rPr lang="de-DE" dirty="0" err="1"/>
              <a:t>labels</a:t>
            </a:r>
            <a:endParaRPr dirty="0"/>
          </a:p>
        </p:txBody>
      </p:sp>
      <p:sp>
        <p:nvSpPr>
          <p:cNvPr id="327" name="Google Shape;327;p43"/>
          <p:cNvSpPr txBox="1">
            <a:spLocks noGrp="1"/>
          </p:cNvSpPr>
          <p:nvPr>
            <p:ph type="body" idx="1"/>
          </p:nvPr>
        </p:nvSpPr>
        <p:spPr>
          <a:xfrm>
            <a:off x="952500" y="3494625"/>
            <a:ext cx="11099700" cy="5700300"/>
          </a:xfrm>
          <a:prstGeom prst="rect">
            <a:avLst/>
          </a:prstGeom>
        </p:spPr>
        <p:txBody>
          <a:bodyPr spcFirstLastPara="1" wrap="square" lIns="91425" tIns="36000" rIns="91425" bIns="16200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de-DE" sz="3200" dirty="0"/>
              <a:t>ISO 639-1:2002 – ISO 639-5:2008</a:t>
            </a:r>
          </a:p>
          <a:p>
            <a:pPr marL="719138" indent="-719138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de-DE" sz="3200" dirty="0" err="1"/>
              <a:t>Glottolog</a:t>
            </a:r>
            <a:r>
              <a:rPr lang="de-DE" sz="3200" dirty="0"/>
              <a:t> (</a:t>
            </a:r>
            <a:r>
              <a:rPr lang="en-US" sz="3200" dirty="0"/>
              <a:t>Max Planck Institute for the Science of Human History in Jena</a:t>
            </a:r>
            <a:r>
              <a:rPr lang="de-DE" sz="3200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de-DE" sz="3200" dirty="0" err="1"/>
              <a:t>Linguasphere</a:t>
            </a:r>
            <a:r>
              <a:rPr lang="de-DE" sz="3200" dirty="0"/>
              <a:t> Register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de-DE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de-DE" sz="3200" dirty="0"/>
              <a:t>BCP 47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it-IT" dirty="0"/>
              <a:t>ISO 639 (</a:t>
            </a:r>
            <a:r>
              <a:rPr lang="it-IT" dirty="0" err="1"/>
              <a:t>ling</a:t>
            </a:r>
            <a:r>
              <a:rPr lang="it-IT" dirty="0"/>
              <a:t>. </a:t>
            </a:r>
            <a:r>
              <a:rPr lang="it-IT" dirty="0" err="1"/>
              <a:t>varieties</a:t>
            </a:r>
            <a:r>
              <a:rPr lang="it-IT" dirty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it-IT" dirty="0"/>
              <a:t>ISO 15924 (</a:t>
            </a:r>
            <a:r>
              <a:rPr lang="en-US" dirty="0"/>
              <a:t>representation of names of scripts</a:t>
            </a:r>
            <a:r>
              <a:rPr lang="it-IT" dirty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it-IT" dirty="0"/>
              <a:t>ISO 3166-1 (countries)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it-IT" dirty="0"/>
              <a:t>UN M.49 (</a:t>
            </a:r>
            <a:r>
              <a:rPr lang="en-US" dirty="0"/>
              <a:t>Country or Area Codes for Statistical Use</a:t>
            </a:r>
            <a:r>
              <a:rPr lang="it-IT" dirty="0"/>
              <a:t>)</a:t>
            </a:r>
            <a:endParaRPr dirty="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24848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3"/>
          <p:cNvSpPr txBox="1">
            <a:spLocks noGrp="1"/>
          </p:cNvSpPr>
          <p:nvPr>
            <p:ph type="title"/>
          </p:nvPr>
        </p:nvSpPr>
        <p:spPr>
          <a:xfrm>
            <a:off x="952500" y="2130500"/>
            <a:ext cx="11099700" cy="13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Encoding </a:t>
            </a:r>
            <a:r>
              <a:rPr lang="de-DE" dirty="0" err="1"/>
              <a:t>location</a:t>
            </a:r>
            <a:r>
              <a:rPr lang="de-DE" dirty="0"/>
              <a:t>: </a:t>
            </a:r>
            <a:r>
              <a:rPr lang="de-DE" dirty="0" err="1"/>
              <a:t>place</a:t>
            </a:r>
            <a:r>
              <a:rPr lang="de-DE" dirty="0"/>
              <a:t> </a:t>
            </a:r>
            <a:r>
              <a:rPr lang="de-DE" dirty="0" err="1"/>
              <a:t>names</a:t>
            </a:r>
            <a:endParaRPr dirty="0"/>
          </a:p>
        </p:txBody>
      </p:sp>
      <p:sp>
        <p:nvSpPr>
          <p:cNvPr id="5" name="Google Shape;327;p43">
            <a:extLst>
              <a:ext uri="{FF2B5EF4-FFF2-40B4-BE49-F238E27FC236}">
                <a16:creationId xmlns:a16="http://schemas.microsoft.com/office/drawing/2014/main" id="{C371B901-84B5-480B-A65C-4E04A4B1C489}"/>
              </a:ext>
            </a:extLst>
          </p:cNvPr>
          <p:cNvSpPr txBox="1">
            <a:spLocks/>
          </p:cNvSpPr>
          <p:nvPr/>
        </p:nvSpPr>
        <p:spPr>
          <a:xfrm>
            <a:off x="1122318" y="3494624"/>
            <a:ext cx="10098678" cy="5877895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36000" rIns="91425" bIns="162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914400" marR="0" lvl="1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371600" marR="0" lvl="2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828800" marR="0" lvl="3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286000" marR="0" lvl="4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743200" marR="0" lvl="5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Palatino"/>
              <a:buNone/>
            </a:pP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&lt;</a:t>
            </a:r>
            <a:r>
              <a:rPr lang="de-DE" altLang="de-DE" sz="2000" dirty="0" err="1">
                <a:solidFill>
                  <a:srgbClr val="FF0000"/>
                </a:solidFill>
                <a:latin typeface="Arial Unicode MS"/>
              </a:rPr>
              <a:t>name</a:t>
            </a:r>
            <a:r>
              <a:rPr lang="de-DE" altLang="de-DE" sz="2000" dirty="0">
                <a:latin typeface="Arial Unicode MS"/>
              </a:rPr>
              <a:t> </a:t>
            </a:r>
            <a:r>
              <a:rPr lang="de-DE" altLang="de-DE" sz="2000" b="1" dirty="0">
                <a:solidFill>
                  <a:srgbClr val="006600"/>
                </a:solidFill>
                <a:latin typeface="Arial Unicode MS"/>
              </a:rPr>
              <a:t>type</a:t>
            </a:r>
            <a:r>
              <a:rPr lang="de-DE" altLang="de-DE" sz="2000" dirty="0">
                <a:solidFill>
                  <a:srgbClr val="0000FF"/>
                </a:solidFill>
                <a:latin typeface="Arial Unicode MS"/>
              </a:rPr>
              <a:t>=</a:t>
            </a:r>
            <a:r>
              <a:rPr lang="de-DE" alt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altLang="de-DE" sz="2000" dirty="0" err="1">
                <a:solidFill>
                  <a:srgbClr val="0000A0"/>
                </a:solidFill>
                <a:latin typeface="Arial Unicode MS"/>
              </a:rPr>
              <a:t>city</a:t>
            </a:r>
            <a:r>
              <a:rPr lang="de-DE" alt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&gt;</a:t>
            </a:r>
            <a:r>
              <a:rPr lang="de-DE" altLang="de-DE" sz="2000" dirty="0" err="1">
                <a:latin typeface="Arial Unicode MS"/>
              </a:rPr>
              <a:t>Cairo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&lt;/</a:t>
            </a:r>
            <a:r>
              <a:rPr lang="de-DE" altLang="de-DE" sz="2000" dirty="0" err="1">
                <a:solidFill>
                  <a:srgbClr val="FF0000"/>
                </a:solidFill>
                <a:latin typeface="Arial Unicode MS"/>
              </a:rPr>
              <a:t>orth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&gt;</a:t>
            </a:r>
            <a:endParaRPr lang="de-DE" altLang="de-DE" sz="2000" dirty="0">
              <a:latin typeface="Arial Unicode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Palatino"/>
              <a:buNone/>
            </a:pPr>
            <a:r>
              <a:rPr lang="de-DE" sz="2000" dirty="0">
                <a:solidFill>
                  <a:srgbClr val="FF0000"/>
                </a:solidFill>
                <a:latin typeface="Arial Unicode MS"/>
              </a:rPr>
              <a:t>&lt;</a:t>
            </a:r>
            <a:r>
              <a:rPr lang="de-DE" sz="2000" dirty="0" err="1">
                <a:solidFill>
                  <a:srgbClr val="FF0000"/>
                </a:solidFill>
                <a:latin typeface="Arial Unicode MS"/>
              </a:rPr>
              <a:t>placeName</a:t>
            </a:r>
            <a:r>
              <a:rPr lang="de-DE" sz="2000" dirty="0">
                <a:solidFill>
                  <a:srgbClr val="FF0000"/>
                </a:solidFill>
                <a:latin typeface="Arial Unicode MS"/>
              </a:rPr>
              <a:t>&gt;</a:t>
            </a:r>
            <a:r>
              <a:rPr lang="de-DE" altLang="de-DE" sz="2000" dirty="0" err="1">
                <a:latin typeface="Arial Unicode MS"/>
              </a:rPr>
              <a:t>Cairo</a:t>
            </a:r>
            <a:r>
              <a:rPr lang="de-DE" sz="2000" dirty="0">
                <a:solidFill>
                  <a:srgbClr val="FF0000"/>
                </a:solidFill>
                <a:latin typeface="Arial Unicode MS"/>
              </a:rPr>
              <a:t>&lt;/</a:t>
            </a:r>
            <a:r>
              <a:rPr lang="de-DE" sz="2000" dirty="0" err="1">
                <a:solidFill>
                  <a:srgbClr val="FF0000"/>
                </a:solidFill>
                <a:latin typeface="Arial Unicode MS"/>
              </a:rPr>
              <a:t>placeName</a:t>
            </a:r>
            <a:r>
              <a:rPr lang="de-DE" sz="2000" dirty="0">
                <a:solidFill>
                  <a:srgbClr val="FF0000"/>
                </a:solidFill>
                <a:latin typeface="Arial Unicode MS"/>
              </a:rPr>
              <a:t>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Palatino"/>
              <a:buNone/>
            </a:pPr>
            <a:r>
              <a:rPr lang="de-DE" sz="2000" dirty="0">
                <a:solidFill>
                  <a:srgbClr val="FF0000"/>
                </a:solidFill>
                <a:latin typeface="Arial Unicode MS"/>
              </a:rPr>
              <a:t>&lt;</a:t>
            </a:r>
            <a:r>
              <a:rPr lang="de-DE" sz="2000" dirty="0" err="1">
                <a:solidFill>
                  <a:srgbClr val="FF0000"/>
                </a:solidFill>
                <a:latin typeface="Arial Unicode MS"/>
              </a:rPr>
              <a:t>geogName</a:t>
            </a:r>
            <a:r>
              <a:rPr lang="de-DE" sz="2000" dirty="0">
                <a:solidFill>
                  <a:srgbClr val="FF0000"/>
                </a:solidFill>
                <a:latin typeface="Arial Unicode MS"/>
              </a:rPr>
              <a:t>&gt;</a:t>
            </a:r>
            <a:r>
              <a:rPr lang="de-DE" altLang="de-DE" sz="2000" dirty="0" err="1">
                <a:latin typeface="Arial Unicode MS"/>
              </a:rPr>
              <a:t>Cairo</a:t>
            </a:r>
            <a:r>
              <a:rPr lang="de-DE" sz="2000" dirty="0">
                <a:solidFill>
                  <a:srgbClr val="FF0000"/>
                </a:solidFill>
                <a:latin typeface="Arial Unicode MS"/>
              </a:rPr>
              <a:t>&lt;/</a:t>
            </a:r>
            <a:r>
              <a:rPr lang="de-DE" sz="2000" dirty="0" err="1">
                <a:solidFill>
                  <a:srgbClr val="FF0000"/>
                </a:solidFill>
                <a:latin typeface="Arial Unicode MS"/>
              </a:rPr>
              <a:t>geogName</a:t>
            </a:r>
            <a:r>
              <a:rPr lang="de-DE" sz="2000" dirty="0">
                <a:solidFill>
                  <a:srgbClr val="FF0000"/>
                </a:solidFill>
                <a:latin typeface="Arial Unicode MS"/>
              </a:rPr>
              <a:t>&gt;</a:t>
            </a:r>
            <a:r>
              <a:rPr lang="de-DE" altLang="de-DE" sz="2000" dirty="0">
                <a:latin typeface="Arial Unicode MS"/>
              </a:rPr>
              <a:t> </a:t>
            </a:r>
            <a:endParaRPr lang="de-DE" sz="2000" dirty="0">
              <a:solidFill>
                <a:srgbClr val="FF0000"/>
              </a:solidFill>
              <a:latin typeface="Arial Unicode MS"/>
            </a:endParaRP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de-DE" dirty="0"/>
          </a:p>
          <a:p>
            <a:pPr marL="0" indent="0">
              <a:buFont typeface="Palatino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99586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3"/>
          <p:cNvSpPr txBox="1">
            <a:spLocks noGrp="1"/>
          </p:cNvSpPr>
          <p:nvPr>
            <p:ph type="title"/>
          </p:nvPr>
        </p:nvSpPr>
        <p:spPr>
          <a:xfrm>
            <a:off x="952500" y="2130500"/>
            <a:ext cx="11099700" cy="13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Encoding </a:t>
            </a:r>
            <a:r>
              <a:rPr lang="de-DE" dirty="0" err="1"/>
              <a:t>location</a:t>
            </a:r>
            <a:r>
              <a:rPr lang="de-DE" dirty="0"/>
              <a:t>: bcp47</a:t>
            </a:r>
            <a:endParaRPr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D6236F8-E486-4D85-99DA-D877FBBA49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22318" y="3494625"/>
            <a:ext cx="10098678" cy="58778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/>
        </p:spPr>
        <p:txBody>
          <a:bodyPr vert="horz" wrap="square" lIns="134895" tIns="45720" rIns="91440" bIns="-1587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&lt;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entry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de-DE" altLang="de-DE" sz="2000" b="1" i="0" u="none" strike="noStrike" cap="none" normalizeH="0" baseline="0" dirty="0" err="1">
                <a:ln>
                  <a:noFill/>
                </a:ln>
                <a:solidFill>
                  <a:srgbClr val="006600"/>
                </a:solidFill>
                <a:effectLst/>
                <a:latin typeface="Arial Unicode MS"/>
              </a:rPr>
              <a:t>xml:id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 Unicode MS"/>
              </a:rPr>
              <a:t>=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4F0027"/>
                </a:solidFill>
                <a:effectLst/>
                <a:latin typeface="Arial Unicode MS"/>
              </a:rPr>
              <a:t>"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0000A0"/>
                </a:solidFill>
                <a:effectLst/>
                <a:latin typeface="Arial Unicode MS"/>
              </a:rPr>
              <a:t>kitaab_001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4F0027"/>
                </a:solidFill>
                <a:effectLst/>
                <a:latin typeface="Arial Unicode MS"/>
              </a:rPr>
              <a:t>"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&gt;</a:t>
            </a:r>
            <a:endParaRPr lang="de-DE" altLang="de-DE" sz="2000" dirty="0"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     &lt;form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de-DE" altLang="de-DE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 Unicode MS"/>
              </a:rPr>
              <a:t>type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 Unicode MS"/>
              </a:rPr>
              <a:t>=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4F0027"/>
                </a:solidFill>
                <a:effectLst/>
                <a:latin typeface="Arial Unicode MS"/>
              </a:rPr>
              <a:t>"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0000A0"/>
                </a:solidFill>
                <a:effectLst/>
                <a:latin typeface="Arial Unicode MS"/>
              </a:rPr>
              <a:t>lemma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4F0027"/>
                </a:solidFill>
                <a:effectLst/>
                <a:latin typeface="Arial Unicode MS"/>
              </a:rPr>
              <a:t>"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&gt;</a:t>
            </a:r>
            <a:endParaRPr lang="de-DE" altLang="de-DE" sz="2000" dirty="0"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           &lt;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orth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de-DE" altLang="de-DE" sz="2000" b="1" i="0" u="none" strike="noStrike" cap="none" normalizeH="0" baseline="0" dirty="0" err="1">
                <a:ln>
                  <a:noFill/>
                </a:ln>
                <a:solidFill>
                  <a:srgbClr val="006600"/>
                </a:solidFill>
                <a:effectLst/>
                <a:latin typeface="Arial Unicode MS"/>
              </a:rPr>
              <a:t>xml:lang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 Unicode MS"/>
              </a:rPr>
              <a:t>=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4F0027"/>
                </a:solidFill>
                <a:effectLst/>
                <a:latin typeface="Arial Unicode MS"/>
              </a:rPr>
              <a:t>"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0000A0"/>
                </a:solidFill>
                <a:effectLst/>
                <a:latin typeface="Arial Unicode MS"/>
              </a:rPr>
              <a:t>ar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0000A0"/>
                </a:solidFill>
                <a:effectLst/>
                <a:latin typeface="Arial Unicode MS"/>
              </a:rPr>
              <a:t>-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0000A0"/>
                </a:solidFill>
                <a:effectLst/>
                <a:latin typeface="Arial Unicode MS"/>
              </a:rPr>
              <a:t>arz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0000A0"/>
                </a:solidFill>
                <a:effectLst/>
                <a:latin typeface="Arial Unicode MS"/>
              </a:rPr>
              <a:t>-x-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0000A0"/>
                </a:solidFill>
                <a:effectLst/>
                <a:latin typeface="Arial Unicode MS"/>
              </a:rPr>
              <a:t>cairo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0000A0"/>
                </a:solidFill>
                <a:effectLst/>
                <a:latin typeface="Arial Unicode MS"/>
              </a:rPr>
              <a:t>-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0000A0"/>
                </a:solidFill>
                <a:effectLst/>
                <a:latin typeface="Arial Unicode MS"/>
              </a:rPr>
              <a:t>vicav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4F0027"/>
                </a:solidFill>
                <a:effectLst/>
                <a:latin typeface="Arial Unicode MS"/>
              </a:rPr>
              <a:t>"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&gt;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kitāb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&lt;/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orth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&gt;</a:t>
            </a:r>
            <a:endParaRPr lang="de-DE" altLang="de-DE" sz="2000" dirty="0"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     &lt;/form&gt;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000" dirty="0">
                <a:latin typeface="Arial Unicode MS"/>
              </a:rPr>
              <a:t>      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&lt;</a:t>
            </a:r>
            <a:r>
              <a:rPr lang="de-DE" altLang="de-DE" sz="2000" dirty="0" err="1">
                <a:solidFill>
                  <a:srgbClr val="FF0000"/>
                </a:solidFill>
                <a:latin typeface="Arial Unicode MS"/>
              </a:rPr>
              <a:t>gramGrp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            &lt;gram</a:t>
            </a:r>
            <a:r>
              <a:rPr lang="de-DE" altLang="de-DE" sz="2000" dirty="0">
                <a:latin typeface="Arial Unicode MS"/>
              </a:rPr>
              <a:t> </a:t>
            </a:r>
            <a:r>
              <a:rPr lang="de-DE" altLang="de-DE" sz="2000" b="1" dirty="0">
                <a:solidFill>
                  <a:srgbClr val="006600"/>
                </a:solidFill>
                <a:latin typeface="Arial Unicode MS"/>
              </a:rPr>
              <a:t>type</a:t>
            </a:r>
            <a:r>
              <a:rPr lang="de-DE" altLang="de-DE" sz="2000" dirty="0">
                <a:solidFill>
                  <a:srgbClr val="0000FF"/>
                </a:solidFill>
                <a:latin typeface="Arial Unicode MS"/>
              </a:rPr>
              <a:t>=</a:t>
            </a:r>
            <a:r>
              <a:rPr lang="de-DE" alt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altLang="de-DE" sz="2000" dirty="0" err="1">
                <a:solidFill>
                  <a:srgbClr val="0000A0"/>
                </a:solidFill>
                <a:latin typeface="Arial Unicode MS"/>
              </a:rPr>
              <a:t>pos</a:t>
            </a:r>
            <a:r>
              <a:rPr lang="de-DE" alt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&gt;</a:t>
            </a:r>
            <a:r>
              <a:rPr lang="de-DE" altLang="de-DE" sz="2000" dirty="0" err="1">
                <a:latin typeface="Arial Unicode MS"/>
              </a:rPr>
              <a:t>noun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&lt;/gram&gt;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            &lt;gram</a:t>
            </a:r>
            <a:r>
              <a:rPr lang="de-DE" altLang="de-DE" sz="2000" dirty="0">
                <a:latin typeface="Arial Unicode MS"/>
              </a:rPr>
              <a:t> </a:t>
            </a:r>
            <a:r>
              <a:rPr lang="de-DE" altLang="de-DE" sz="2000" b="1" dirty="0">
                <a:solidFill>
                  <a:srgbClr val="006600"/>
                </a:solidFill>
                <a:latin typeface="Arial Unicode MS"/>
              </a:rPr>
              <a:t>type</a:t>
            </a:r>
            <a:r>
              <a:rPr lang="de-DE" altLang="de-DE" sz="2000" dirty="0">
                <a:solidFill>
                  <a:srgbClr val="0000FF"/>
                </a:solidFill>
                <a:latin typeface="Arial Unicode MS"/>
              </a:rPr>
              <a:t>=</a:t>
            </a:r>
            <a:r>
              <a:rPr lang="de-DE" alt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altLang="de-DE" sz="2000" dirty="0">
                <a:solidFill>
                  <a:srgbClr val="0000A0"/>
                </a:solidFill>
                <a:latin typeface="Arial Unicode MS"/>
              </a:rPr>
              <a:t>root</a:t>
            </a:r>
            <a:r>
              <a:rPr lang="de-DE" alt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altLang="de-DE" sz="2000" dirty="0">
                <a:latin typeface="Arial Unicode MS"/>
              </a:rPr>
              <a:t> </a:t>
            </a:r>
            <a:r>
              <a:rPr lang="de-DE" altLang="de-DE" sz="2000" b="1" dirty="0" err="1">
                <a:solidFill>
                  <a:srgbClr val="006600"/>
                </a:solidFill>
                <a:latin typeface="Arial Unicode MS"/>
              </a:rPr>
              <a:t>xml:lang</a:t>
            </a:r>
            <a:r>
              <a:rPr lang="de-DE" altLang="de-DE" sz="2000" dirty="0">
                <a:solidFill>
                  <a:srgbClr val="0000FF"/>
                </a:solidFill>
                <a:latin typeface="Arial Unicode MS"/>
              </a:rPr>
              <a:t>=</a:t>
            </a:r>
            <a:r>
              <a:rPr lang="de-DE" alt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altLang="de-DE" sz="2000" dirty="0" err="1">
                <a:solidFill>
                  <a:srgbClr val="0000A0"/>
                </a:solidFill>
                <a:latin typeface="Arial Unicode MS"/>
              </a:rPr>
              <a:t>ar</a:t>
            </a:r>
            <a:r>
              <a:rPr lang="de-DE" altLang="de-DE" sz="2000" dirty="0">
                <a:solidFill>
                  <a:srgbClr val="0000A0"/>
                </a:solidFill>
                <a:latin typeface="Arial Unicode MS"/>
              </a:rPr>
              <a:t>-</a:t>
            </a:r>
            <a:r>
              <a:rPr lang="de-DE" altLang="de-DE" sz="2000" dirty="0" err="1">
                <a:solidFill>
                  <a:srgbClr val="0000A0"/>
                </a:solidFill>
                <a:latin typeface="Arial Unicode MS"/>
              </a:rPr>
              <a:t>arz</a:t>
            </a:r>
            <a:r>
              <a:rPr lang="de-DE" altLang="de-DE" sz="2000" dirty="0">
                <a:solidFill>
                  <a:srgbClr val="0000A0"/>
                </a:solidFill>
                <a:latin typeface="Arial Unicode MS"/>
              </a:rPr>
              <a:t>-x-</a:t>
            </a:r>
            <a:r>
              <a:rPr lang="de-DE" altLang="de-DE" sz="2000" dirty="0" err="1">
                <a:solidFill>
                  <a:srgbClr val="0000A0"/>
                </a:solidFill>
                <a:latin typeface="Arial Unicode MS"/>
              </a:rPr>
              <a:t>cairo</a:t>
            </a:r>
            <a:r>
              <a:rPr lang="de-DE" altLang="de-DE" sz="2000" dirty="0">
                <a:solidFill>
                  <a:srgbClr val="0000A0"/>
                </a:solidFill>
                <a:latin typeface="Arial Unicode MS"/>
              </a:rPr>
              <a:t>-</a:t>
            </a:r>
            <a:r>
              <a:rPr lang="de-DE" altLang="de-DE" sz="2000" dirty="0" err="1">
                <a:solidFill>
                  <a:srgbClr val="0000A0"/>
                </a:solidFill>
                <a:latin typeface="Arial Unicode MS"/>
              </a:rPr>
              <a:t>vicav</a:t>
            </a:r>
            <a:r>
              <a:rPr lang="de-DE" alt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&gt;</a:t>
            </a:r>
            <a:r>
              <a:rPr lang="de-DE" altLang="de-DE" sz="2000" dirty="0" err="1">
                <a:latin typeface="Arial Unicode MS"/>
              </a:rPr>
              <a:t>ktb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&lt;/gram&gt;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      &lt;/</a:t>
            </a:r>
            <a:r>
              <a:rPr lang="de-DE" altLang="de-DE" sz="2000" dirty="0" err="1">
                <a:solidFill>
                  <a:srgbClr val="FF0000"/>
                </a:solidFill>
                <a:latin typeface="Arial Unicode MS"/>
              </a:rPr>
              <a:t>gramGrp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2000" dirty="0">
              <a:solidFill>
                <a:srgbClr val="FF0000"/>
              </a:solidFill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      &lt;sense&gt;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            &lt;</a:t>
            </a:r>
            <a:r>
              <a:rPr lang="de-DE" altLang="de-DE" sz="2000" dirty="0" err="1">
                <a:solidFill>
                  <a:srgbClr val="FF0000"/>
                </a:solidFill>
                <a:latin typeface="Arial Unicode MS"/>
              </a:rPr>
              <a:t>cit</a:t>
            </a:r>
            <a:r>
              <a:rPr lang="de-DE" altLang="de-DE" sz="2000" dirty="0">
                <a:latin typeface="Arial Unicode MS"/>
              </a:rPr>
              <a:t> </a:t>
            </a:r>
            <a:r>
              <a:rPr lang="de-DE" altLang="de-DE" sz="2000" b="1" dirty="0">
                <a:solidFill>
                  <a:srgbClr val="006600"/>
                </a:solidFill>
                <a:latin typeface="Arial Unicode MS"/>
              </a:rPr>
              <a:t>type</a:t>
            </a:r>
            <a:r>
              <a:rPr lang="de-DE" altLang="de-DE" sz="2000" dirty="0">
                <a:solidFill>
                  <a:srgbClr val="0000FF"/>
                </a:solidFill>
                <a:latin typeface="Arial Unicode MS"/>
              </a:rPr>
              <a:t>=</a:t>
            </a:r>
            <a:r>
              <a:rPr lang="de-DE" alt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altLang="de-DE" sz="2000" dirty="0" err="1">
                <a:solidFill>
                  <a:srgbClr val="0000A0"/>
                </a:solidFill>
                <a:latin typeface="Arial Unicode MS"/>
              </a:rPr>
              <a:t>translation</a:t>
            </a:r>
            <a:r>
              <a:rPr lang="de-DE" alt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altLang="de-DE" sz="2000" dirty="0">
                <a:latin typeface="Arial Unicode MS"/>
              </a:rPr>
              <a:t> </a:t>
            </a:r>
            <a:r>
              <a:rPr lang="de-DE" altLang="de-DE" sz="2000" b="1" dirty="0" err="1">
                <a:solidFill>
                  <a:srgbClr val="006600"/>
                </a:solidFill>
                <a:latin typeface="Arial Unicode MS"/>
              </a:rPr>
              <a:t>xml:lang</a:t>
            </a:r>
            <a:r>
              <a:rPr lang="de-DE" altLang="de-DE" sz="2000" dirty="0">
                <a:solidFill>
                  <a:srgbClr val="0000FF"/>
                </a:solidFill>
                <a:latin typeface="Arial Unicode MS"/>
              </a:rPr>
              <a:t>=</a:t>
            </a:r>
            <a:r>
              <a:rPr lang="de-DE" alt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altLang="de-DE" sz="2000" dirty="0">
                <a:solidFill>
                  <a:srgbClr val="0000A0"/>
                </a:solidFill>
                <a:latin typeface="Arial Unicode MS"/>
              </a:rPr>
              <a:t>en</a:t>
            </a:r>
            <a:r>
              <a:rPr lang="de-DE" alt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                  &lt;</a:t>
            </a:r>
            <a:r>
              <a:rPr lang="de-DE" altLang="de-DE" sz="2000" dirty="0" err="1">
                <a:solidFill>
                  <a:srgbClr val="FF0000"/>
                </a:solidFill>
                <a:latin typeface="Arial Unicode MS"/>
              </a:rPr>
              <a:t>quote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&gt;</a:t>
            </a:r>
            <a:r>
              <a:rPr lang="de-DE" altLang="de-DE" sz="2000" dirty="0" err="1">
                <a:latin typeface="Arial Unicode MS"/>
              </a:rPr>
              <a:t>coldness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&lt;/</a:t>
            </a:r>
            <a:r>
              <a:rPr lang="de-DE" altLang="de-DE" sz="2000" dirty="0" err="1">
                <a:solidFill>
                  <a:srgbClr val="FF0000"/>
                </a:solidFill>
                <a:latin typeface="Arial Unicode MS"/>
              </a:rPr>
              <a:t>quote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            &lt;/</a:t>
            </a:r>
            <a:r>
              <a:rPr lang="de-DE" altLang="de-DE" sz="2000" dirty="0" err="1">
                <a:solidFill>
                  <a:srgbClr val="FF0000"/>
                </a:solidFill>
                <a:latin typeface="Arial Unicode MS"/>
              </a:rPr>
              <a:t>cit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&gt;</a:t>
            </a:r>
            <a:r>
              <a:rPr lang="de-DE" altLang="de-DE" sz="2000" dirty="0">
                <a:latin typeface="Arial Unicode M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            &lt;</a:t>
            </a:r>
            <a:r>
              <a:rPr lang="de-DE" altLang="de-DE" sz="2000" dirty="0" err="1">
                <a:solidFill>
                  <a:srgbClr val="FF0000"/>
                </a:solidFill>
                <a:latin typeface="Arial Unicode MS"/>
              </a:rPr>
              <a:t>cit</a:t>
            </a:r>
            <a:r>
              <a:rPr lang="de-DE" altLang="de-DE" sz="2000" dirty="0">
                <a:latin typeface="Arial Unicode MS"/>
              </a:rPr>
              <a:t> </a:t>
            </a:r>
            <a:r>
              <a:rPr lang="de-DE" altLang="de-DE" sz="2000" b="1" dirty="0">
                <a:solidFill>
                  <a:srgbClr val="006600"/>
                </a:solidFill>
                <a:latin typeface="Arial Unicode MS"/>
              </a:rPr>
              <a:t>type</a:t>
            </a:r>
            <a:r>
              <a:rPr lang="de-DE" altLang="de-DE" sz="2000" dirty="0">
                <a:solidFill>
                  <a:srgbClr val="0000FF"/>
                </a:solidFill>
                <a:latin typeface="Arial Unicode MS"/>
              </a:rPr>
              <a:t>=</a:t>
            </a:r>
            <a:r>
              <a:rPr lang="de-DE" alt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altLang="de-DE" sz="2000" dirty="0" err="1">
                <a:solidFill>
                  <a:srgbClr val="0000A0"/>
                </a:solidFill>
                <a:latin typeface="Arial Unicode MS"/>
              </a:rPr>
              <a:t>translation</a:t>
            </a:r>
            <a:r>
              <a:rPr lang="de-DE" alt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altLang="de-DE" sz="2000" dirty="0">
                <a:latin typeface="Arial Unicode MS"/>
              </a:rPr>
              <a:t> </a:t>
            </a:r>
            <a:r>
              <a:rPr lang="de-DE" altLang="de-DE" sz="2000" b="1" dirty="0" err="1">
                <a:solidFill>
                  <a:srgbClr val="006600"/>
                </a:solidFill>
                <a:latin typeface="Arial Unicode MS"/>
              </a:rPr>
              <a:t>xml:lang</a:t>
            </a:r>
            <a:r>
              <a:rPr lang="de-DE" altLang="de-DE" sz="2000" dirty="0">
                <a:solidFill>
                  <a:srgbClr val="0000FF"/>
                </a:solidFill>
                <a:latin typeface="Arial Unicode MS"/>
              </a:rPr>
              <a:t>=</a:t>
            </a:r>
            <a:r>
              <a:rPr lang="de-DE" alt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altLang="de-DE" sz="2000" dirty="0">
                <a:solidFill>
                  <a:srgbClr val="0000A0"/>
                </a:solidFill>
                <a:latin typeface="Arial Unicode MS"/>
              </a:rPr>
              <a:t>de</a:t>
            </a:r>
            <a:r>
              <a:rPr lang="de-DE" alt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                  &lt;</a:t>
            </a:r>
            <a:r>
              <a:rPr lang="de-DE" altLang="de-DE" sz="2000" dirty="0" err="1">
                <a:solidFill>
                  <a:srgbClr val="FF0000"/>
                </a:solidFill>
                <a:latin typeface="Arial Unicode MS"/>
              </a:rPr>
              <a:t>quote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&gt;</a:t>
            </a:r>
            <a:r>
              <a:rPr lang="de-DE" altLang="de-DE" sz="2000" dirty="0">
                <a:latin typeface="Arial Unicode MS"/>
              </a:rPr>
              <a:t>Kälte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&lt;/</a:t>
            </a:r>
            <a:r>
              <a:rPr lang="de-DE" altLang="de-DE" sz="2000" dirty="0" err="1">
                <a:solidFill>
                  <a:srgbClr val="FF0000"/>
                </a:solidFill>
                <a:latin typeface="Arial Unicode MS"/>
              </a:rPr>
              <a:t>quote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            &lt;/</a:t>
            </a:r>
            <a:r>
              <a:rPr lang="de-DE" altLang="de-DE" sz="2000" dirty="0" err="1">
                <a:solidFill>
                  <a:srgbClr val="FF0000"/>
                </a:solidFill>
                <a:latin typeface="Arial Unicode MS"/>
              </a:rPr>
              <a:t>cit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      &lt;/sense&gt;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&lt;/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entry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&gt;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1BCD507A-248A-4AA6-AE06-13FC1104C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030"/>
            <a:ext cx="228610" cy="307140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4895" tIns="45720" rIns="9144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B6183D24-EF3E-4761-85A9-99BFC012A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030"/>
            <a:ext cx="228610" cy="307140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4895" tIns="45720" rIns="9144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607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952500" y="2130500"/>
            <a:ext cx="11099700" cy="13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Scholarly Background</a:t>
            </a:r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952500" y="3494625"/>
            <a:ext cx="11099700" cy="5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000" dirty="0" err="1"/>
              <a:t>Diglossic</a:t>
            </a:r>
            <a:r>
              <a:rPr lang="de-DE" sz="3000" dirty="0"/>
              <a:t> (</a:t>
            </a:r>
            <a:r>
              <a:rPr lang="de-DE" sz="3000" dirty="0" err="1"/>
              <a:t>Triglossic</a:t>
            </a:r>
            <a:r>
              <a:rPr lang="de-DE" sz="3000" dirty="0"/>
              <a:t>) </a:t>
            </a:r>
            <a:r>
              <a:rPr lang="de-DE" sz="3000" dirty="0" err="1"/>
              <a:t>situation</a:t>
            </a:r>
            <a:endParaRPr sz="3000" dirty="0"/>
          </a:p>
          <a:p>
            <a: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de-DE" dirty="0"/>
              <a:t>Special form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multilingualism</a:t>
            </a:r>
            <a:endParaRPr dirty="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de-DE" dirty="0" err="1"/>
              <a:t>Functional</a:t>
            </a:r>
            <a:r>
              <a:rPr lang="de-DE" dirty="0"/>
              <a:t> </a:t>
            </a:r>
            <a:r>
              <a:rPr lang="de-DE" dirty="0" err="1"/>
              <a:t>complementarity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varieties</a:t>
            </a:r>
            <a:endParaRPr dirty="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de-DE" dirty="0" err="1"/>
              <a:t>Acrolect</a:t>
            </a:r>
            <a:r>
              <a:rPr lang="de-DE" dirty="0"/>
              <a:t>: Modern Standard </a:t>
            </a:r>
            <a:r>
              <a:rPr lang="de-DE" dirty="0" err="1"/>
              <a:t>Arabic</a:t>
            </a:r>
            <a:endParaRPr dirty="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de-DE" dirty="0" err="1"/>
              <a:t>Basilects</a:t>
            </a:r>
            <a:r>
              <a:rPr lang="de-DE" dirty="0"/>
              <a:t>: a </a:t>
            </a:r>
            <a:r>
              <a:rPr lang="de-DE" dirty="0" err="1"/>
              <a:t>great</a:t>
            </a:r>
            <a:r>
              <a:rPr lang="de-DE" dirty="0"/>
              <a:t>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spoken </a:t>
            </a:r>
            <a:r>
              <a:rPr lang="de-DE" dirty="0" err="1"/>
              <a:t>varieties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3"/>
          <p:cNvSpPr txBox="1">
            <a:spLocks noGrp="1"/>
          </p:cNvSpPr>
          <p:nvPr>
            <p:ph type="title"/>
          </p:nvPr>
        </p:nvSpPr>
        <p:spPr>
          <a:xfrm>
            <a:off x="952500" y="2130500"/>
            <a:ext cx="11099700" cy="13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Encoding </a:t>
            </a:r>
            <a:r>
              <a:rPr lang="de-DE" dirty="0" err="1"/>
              <a:t>location</a:t>
            </a:r>
            <a:r>
              <a:rPr lang="de-DE" dirty="0"/>
              <a:t>: bcp47</a:t>
            </a:r>
            <a:endParaRPr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D6236F8-E486-4D85-99DA-D877FBBA49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22318" y="3494625"/>
            <a:ext cx="10098678" cy="58778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/>
        </p:spPr>
        <p:txBody>
          <a:bodyPr vert="horz" wrap="square" lIns="134895" tIns="45720" rIns="91440" bIns="-1587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&lt;</a:t>
            </a:r>
            <a:r>
              <a:rPr lang="de-DE" alt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entry</a:t>
            </a: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 </a:t>
            </a:r>
            <a:r>
              <a:rPr lang="de-DE" alt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xml:id</a:t>
            </a: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="kitaab_001"&gt;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      &lt;form type="</a:t>
            </a:r>
            <a:r>
              <a:rPr lang="de-DE" alt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lemma</a:t>
            </a: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"&gt;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            &lt;</a:t>
            </a:r>
            <a:r>
              <a:rPr lang="de-DE" alt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orth</a:t>
            </a: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 </a:t>
            </a:r>
            <a:r>
              <a:rPr lang="de-DE" alt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xml:lang</a:t>
            </a: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="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</a:rPr>
              <a:t>ar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</a:rPr>
              <a:t>-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</a:rPr>
              <a:t>arz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</a:rPr>
              <a:t>-x-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</a:rPr>
              <a:t>cairo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</a:rPr>
              <a:t>-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</a:rPr>
              <a:t>vicav</a:t>
            </a: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"&gt;</a:t>
            </a:r>
            <a:r>
              <a:rPr lang="de-DE" alt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kitāb</a:t>
            </a: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&lt;/</a:t>
            </a:r>
            <a:r>
              <a:rPr lang="de-DE" alt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orth</a:t>
            </a: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&gt;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      &lt;/form&gt;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de-DE" alt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Unicode MS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      &lt;</a:t>
            </a:r>
            <a:r>
              <a:rPr lang="de-DE" alt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gramGrp</a:t>
            </a: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&gt;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            &lt;gram type="</a:t>
            </a:r>
            <a:r>
              <a:rPr lang="de-DE" alt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pos</a:t>
            </a: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"&gt;</a:t>
            </a:r>
            <a:r>
              <a:rPr lang="de-DE" alt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noun</a:t>
            </a: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&lt;/gram&gt;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            &lt;gram type="root" </a:t>
            </a:r>
            <a:r>
              <a:rPr lang="de-DE" alt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xml:lang</a:t>
            </a: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="</a:t>
            </a:r>
            <a:r>
              <a:rPr lang="de-DE" altLang="de-DE" sz="2000" dirty="0" err="1">
                <a:solidFill>
                  <a:srgbClr val="C00000"/>
                </a:solidFill>
                <a:latin typeface="Arial Unicode MS"/>
              </a:rPr>
              <a:t>ar</a:t>
            </a:r>
            <a:r>
              <a:rPr lang="de-DE" altLang="de-DE" sz="2000" dirty="0">
                <a:solidFill>
                  <a:srgbClr val="C00000"/>
                </a:solidFill>
                <a:latin typeface="Arial Unicode MS"/>
              </a:rPr>
              <a:t>-</a:t>
            </a:r>
            <a:r>
              <a:rPr lang="de-DE" altLang="de-DE" sz="2000" dirty="0" err="1">
                <a:solidFill>
                  <a:srgbClr val="C00000"/>
                </a:solidFill>
                <a:latin typeface="Arial Unicode MS"/>
              </a:rPr>
              <a:t>arz</a:t>
            </a:r>
            <a:r>
              <a:rPr lang="de-DE" altLang="de-DE" sz="2000" dirty="0">
                <a:solidFill>
                  <a:srgbClr val="C00000"/>
                </a:solidFill>
                <a:latin typeface="Arial Unicode MS"/>
              </a:rPr>
              <a:t>-x-</a:t>
            </a:r>
            <a:r>
              <a:rPr lang="de-DE" altLang="de-DE" sz="2000" dirty="0" err="1">
                <a:solidFill>
                  <a:srgbClr val="C00000"/>
                </a:solidFill>
                <a:latin typeface="Arial Unicode MS"/>
              </a:rPr>
              <a:t>cairo</a:t>
            </a:r>
            <a:r>
              <a:rPr lang="de-DE" altLang="de-DE" sz="2000" dirty="0">
                <a:solidFill>
                  <a:srgbClr val="C00000"/>
                </a:solidFill>
                <a:latin typeface="Arial Unicode MS"/>
              </a:rPr>
              <a:t>-</a:t>
            </a:r>
            <a:r>
              <a:rPr lang="de-DE" altLang="de-DE" sz="2000" dirty="0" err="1">
                <a:solidFill>
                  <a:srgbClr val="C00000"/>
                </a:solidFill>
                <a:latin typeface="Arial Unicode MS"/>
              </a:rPr>
              <a:t>vicav</a:t>
            </a: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"&gt;</a:t>
            </a:r>
            <a:r>
              <a:rPr lang="de-DE" alt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ktb</a:t>
            </a: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&lt;/gram&gt;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      &lt;/</a:t>
            </a:r>
            <a:r>
              <a:rPr lang="de-DE" alt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gramGrp</a:t>
            </a: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&gt;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de-DE" alt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Unicode MS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      &lt;sense&gt;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            &lt;</a:t>
            </a:r>
            <a:r>
              <a:rPr lang="de-DE" alt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cit</a:t>
            </a: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 type="</a:t>
            </a:r>
            <a:r>
              <a:rPr lang="de-DE" alt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translation</a:t>
            </a: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" </a:t>
            </a:r>
            <a:r>
              <a:rPr lang="de-DE" alt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xml:lang</a:t>
            </a: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="</a:t>
            </a:r>
            <a:r>
              <a:rPr lang="de-DE" altLang="de-DE" sz="2000" dirty="0">
                <a:solidFill>
                  <a:srgbClr val="C00000"/>
                </a:solidFill>
                <a:latin typeface="Arial Unicode MS"/>
              </a:rPr>
              <a:t>en</a:t>
            </a: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"&gt;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                  &lt;</a:t>
            </a:r>
            <a:r>
              <a:rPr lang="de-DE" alt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quote</a:t>
            </a: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&gt;</a:t>
            </a:r>
            <a:r>
              <a:rPr lang="de-DE" alt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coldness</a:t>
            </a: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&lt;/</a:t>
            </a:r>
            <a:r>
              <a:rPr lang="de-DE" alt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quote</a:t>
            </a: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&gt;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            &lt;/</a:t>
            </a:r>
            <a:r>
              <a:rPr lang="de-DE" alt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cit</a:t>
            </a: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&gt;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            &lt;</a:t>
            </a:r>
            <a:r>
              <a:rPr lang="de-DE" alt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cit</a:t>
            </a: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 type="</a:t>
            </a:r>
            <a:r>
              <a:rPr lang="de-DE" alt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translation</a:t>
            </a: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" </a:t>
            </a:r>
            <a:r>
              <a:rPr lang="de-DE" alt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xml:lang</a:t>
            </a: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="</a:t>
            </a:r>
            <a:r>
              <a:rPr lang="de-DE" altLang="de-DE" sz="2000" dirty="0">
                <a:solidFill>
                  <a:srgbClr val="C00000"/>
                </a:solidFill>
                <a:latin typeface="Arial Unicode MS"/>
              </a:rPr>
              <a:t>de</a:t>
            </a: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"&gt;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                  &lt;</a:t>
            </a:r>
            <a:r>
              <a:rPr lang="de-DE" alt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quote</a:t>
            </a: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&gt;Kälte&lt;/</a:t>
            </a:r>
            <a:r>
              <a:rPr lang="de-DE" alt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quote</a:t>
            </a: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&gt;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            &lt;/</a:t>
            </a:r>
            <a:r>
              <a:rPr lang="de-DE" alt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cit</a:t>
            </a: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&gt;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      &lt;/sense&gt;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&lt;/</a:t>
            </a:r>
            <a:r>
              <a:rPr lang="de-DE" alt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entry</a:t>
            </a: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rPr>
              <a:t>&gt; 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1BCD507A-248A-4AA6-AE06-13FC1104C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030"/>
            <a:ext cx="228610" cy="307140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4895" tIns="45720" rIns="9144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B6183D24-EF3E-4761-85A9-99BFC012A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030"/>
            <a:ext cx="228610" cy="307140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4895" tIns="45720" rIns="9144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0169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3"/>
          <p:cNvSpPr txBox="1">
            <a:spLocks noGrp="1"/>
          </p:cNvSpPr>
          <p:nvPr>
            <p:ph type="title"/>
          </p:nvPr>
        </p:nvSpPr>
        <p:spPr>
          <a:xfrm>
            <a:off x="952500" y="2130500"/>
            <a:ext cx="11099700" cy="13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Encoding </a:t>
            </a:r>
            <a:r>
              <a:rPr lang="de-DE" dirty="0" err="1"/>
              <a:t>location</a:t>
            </a:r>
            <a:r>
              <a:rPr lang="de-DE" dirty="0"/>
              <a:t>: bcp47</a:t>
            </a:r>
            <a:endParaRPr dirty="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1BCD507A-248A-4AA6-AE06-13FC1104C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030"/>
            <a:ext cx="228610" cy="307140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4895" tIns="45720" rIns="9144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B6183D24-EF3E-4761-85A9-99BFC012A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030"/>
            <a:ext cx="228610" cy="307140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4895" tIns="45720" rIns="9144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D92879-544A-46F8-B8C5-51622D55B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122" y="3494625"/>
            <a:ext cx="11099700" cy="5700300"/>
          </a:xfrm>
        </p:spPr>
        <p:txBody>
          <a:bodyPr/>
          <a:lstStyle/>
          <a:p>
            <a:pPr marL="114300" indent="0">
              <a:buNone/>
            </a:pPr>
            <a:r>
              <a:rPr lang="de-DE" altLang="de-DE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&lt;</a:t>
            </a:r>
            <a:r>
              <a:rPr lang="de-DE" altLang="de-DE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orth</a:t>
            </a:r>
            <a:r>
              <a:rPr lang="de-DE" altLang="de-DE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</a:t>
            </a:r>
            <a:r>
              <a:rPr lang="de-DE" altLang="de-DE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xml:lang</a:t>
            </a:r>
            <a:r>
              <a:rPr lang="de-DE" altLang="de-DE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="</a:t>
            </a:r>
            <a:r>
              <a:rPr lang="de-DE" altLang="de-DE" dirty="0" err="1">
                <a:solidFill>
                  <a:srgbClr val="FF0000"/>
                </a:solidFill>
                <a:latin typeface="Arial Unicode MS"/>
              </a:rPr>
              <a:t>ar</a:t>
            </a:r>
            <a:r>
              <a:rPr lang="de-DE" altLang="de-DE" dirty="0">
                <a:solidFill>
                  <a:srgbClr val="FF0000"/>
                </a:solidFill>
                <a:latin typeface="Arial Unicode MS"/>
              </a:rPr>
              <a:t>-</a:t>
            </a:r>
            <a:r>
              <a:rPr lang="de-DE" altLang="de-DE" dirty="0" err="1">
                <a:solidFill>
                  <a:srgbClr val="FF0000"/>
                </a:solidFill>
                <a:latin typeface="Arial Unicode MS"/>
              </a:rPr>
              <a:t>arz</a:t>
            </a:r>
            <a:r>
              <a:rPr lang="de-DE" altLang="de-DE" dirty="0">
                <a:solidFill>
                  <a:srgbClr val="FF0000"/>
                </a:solidFill>
                <a:latin typeface="Arial Unicode MS"/>
              </a:rPr>
              <a:t>-x-</a:t>
            </a:r>
            <a:r>
              <a:rPr lang="de-DE" altLang="de-DE" dirty="0" err="1">
                <a:solidFill>
                  <a:srgbClr val="FF0000"/>
                </a:solidFill>
                <a:latin typeface="Arial Unicode MS"/>
              </a:rPr>
              <a:t>cairo</a:t>
            </a:r>
            <a:r>
              <a:rPr lang="de-DE" altLang="de-DE" dirty="0">
                <a:solidFill>
                  <a:srgbClr val="FF0000"/>
                </a:solidFill>
                <a:latin typeface="Arial Unicode MS"/>
              </a:rPr>
              <a:t>-</a:t>
            </a:r>
            <a:r>
              <a:rPr lang="de-DE" altLang="de-DE" dirty="0" err="1">
                <a:solidFill>
                  <a:srgbClr val="FF0000"/>
                </a:solidFill>
                <a:latin typeface="Arial Unicode MS"/>
              </a:rPr>
              <a:t>vicav</a:t>
            </a:r>
            <a:r>
              <a:rPr lang="de-DE" altLang="de-DE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"&gt;</a:t>
            </a:r>
            <a:r>
              <a:rPr lang="de-DE" altLang="de-DE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kitāb</a:t>
            </a:r>
            <a:r>
              <a:rPr lang="de-DE" altLang="de-DE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&lt;/</a:t>
            </a:r>
            <a:r>
              <a:rPr lang="de-DE" altLang="de-DE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orth</a:t>
            </a:r>
            <a:r>
              <a:rPr lang="de-DE" altLang="de-DE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&gt;</a:t>
            </a:r>
          </a:p>
          <a:p>
            <a:endParaRPr lang="de-DE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67A4E609-73CF-48B6-B8EA-0220BCB3B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420945"/>
              </p:ext>
            </p:extLst>
          </p:nvPr>
        </p:nvGraphicFramePr>
        <p:xfrm>
          <a:off x="1136469" y="4461276"/>
          <a:ext cx="10026830" cy="1828800"/>
        </p:xfrm>
        <a:graphic>
          <a:graphicData uri="http://schemas.openxmlformats.org/drawingml/2006/table">
            <a:tbl>
              <a:tblPr/>
              <a:tblGrid>
                <a:gridCol w="1405212">
                  <a:extLst>
                    <a:ext uri="{9D8B030D-6E8A-4147-A177-3AD203B41FA5}">
                      <a16:colId xmlns:a16="http://schemas.microsoft.com/office/drawing/2014/main" val="683969365"/>
                    </a:ext>
                  </a:extLst>
                </a:gridCol>
                <a:gridCol w="1286225">
                  <a:extLst>
                    <a:ext uri="{9D8B030D-6E8A-4147-A177-3AD203B41FA5}">
                      <a16:colId xmlns:a16="http://schemas.microsoft.com/office/drawing/2014/main" val="926381531"/>
                    </a:ext>
                  </a:extLst>
                </a:gridCol>
                <a:gridCol w="7335393">
                  <a:extLst>
                    <a:ext uri="{9D8B030D-6E8A-4147-A177-3AD203B41FA5}">
                      <a16:colId xmlns:a16="http://schemas.microsoft.com/office/drawing/2014/main" val="23692117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de-DE" b="1" dirty="0" err="1">
                          <a:effectLst/>
                        </a:rPr>
                        <a:t>Component</a:t>
                      </a:r>
                      <a:endParaRPr lang="de-DE" dirty="0">
                        <a:effectLst/>
                      </a:endParaRPr>
                    </a:p>
                  </a:txBody>
                  <a:tcPr marL="28575" marR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 b="1" dirty="0">
                          <a:effectLst/>
                        </a:rPr>
                        <a:t>System</a:t>
                      </a:r>
                      <a:endParaRPr lang="de-DE" dirty="0">
                        <a:effectLst/>
                      </a:endParaRPr>
                    </a:p>
                  </a:txBody>
                  <a:tcPr marL="28575" marR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 b="1">
                          <a:effectLst/>
                        </a:rPr>
                        <a:t>Meaning</a:t>
                      </a:r>
                      <a:endParaRPr lang="de-DE">
                        <a:effectLst/>
                      </a:endParaRPr>
                    </a:p>
                  </a:txBody>
                  <a:tcPr marL="28575" marR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828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de-DE" dirty="0" err="1">
                          <a:effectLst/>
                        </a:rPr>
                        <a:t>ar</a:t>
                      </a:r>
                      <a:endParaRPr lang="de-DE" dirty="0">
                        <a:effectLst/>
                      </a:endParaRPr>
                    </a:p>
                  </a:txBody>
                  <a:tcPr marL="28575" marR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 dirty="0">
                          <a:effectLst/>
                        </a:rPr>
                        <a:t>ISO 639-1</a:t>
                      </a:r>
                    </a:p>
                  </a:txBody>
                  <a:tcPr marL="28575" marR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>
                          <a:effectLst/>
                        </a:rPr>
                        <a:t>Arabic</a:t>
                      </a:r>
                    </a:p>
                  </a:txBody>
                  <a:tcPr marL="28575" marR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0076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de-DE" dirty="0" err="1">
                          <a:effectLst/>
                        </a:rPr>
                        <a:t>arz</a:t>
                      </a:r>
                      <a:endParaRPr lang="de-DE" dirty="0">
                        <a:effectLst/>
                      </a:endParaRPr>
                    </a:p>
                  </a:txBody>
                  <a:tcPr marL="28575" marR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 dirty="0">
                          <a:effectLst/>
                        </a:rPr>
                        <a:t>ISO 639-3</a:t>
                      </a:r>
                    </a:p>
                  </a:txBody>
                  <a:tcPr marL="28575" marR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>
                          <a:effectLst/>
                        </a:rPr>
                        <a:t>Egyptian Arabic</a:t>
                      </a:r>
                    </a:p>
                  </a:txBody>
                  <a:tcPr marL="28575" marR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571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de-DE" dirty="0">
                          <a:effectLst/>
                        </a:rPr>
                        <a:t>x</a:t>
                      </a:r>
                    </a:p>
                  </a:txBody>
                  <a:tcPr marL="28575" marR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 dirty="0">
                          <a:effectLst/>
                        </a:rPr>
                        <a:t>BCP 47</a:t>
                      </a:r>
                    </a:p>
                  </a:txBody>
                  <a:tcPr marL="28575" marR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Begin of private use area</a:t>
                      </a:r>
                    </a:p>
                  </a:txBody>
                  <a:tcPr marL="28575" marR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51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de-DE" dirty="0" err="1">
                          <a:effectLst/>
                        </a:rPr>
                        <a:t>cairo</a:t>
                      </a:r>
                      <a:endParaRPr lang="de-DE" dirty="0">
                        <a:effectLst/>
                      </a:endParaRPr>
                    </a:p>
                  </a:txBody>
                  <a:tcPr marL="28575" marR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de-DE">
                        <a:effectLst/>
                      </a:endParaRPr>
                    </a:p>
                  </a:txBody>
                  <a:tcPr marL="28575" marR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>
                          <a:effectLst/>
                        </a:rPr>
                        <a:t>Location</a:t>
                      </a:r>
                    </a:p>
                  </a:txBody>
                  <a:tcPr marL="28575" marR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498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de-DE" dirty="0" err="1">
                          <a:effectLst/>
                        </a:rPr>
                        <a:t>vicav</a:t>
                      </a:r>
                      <a:endParaRPr lang="de-DE" dirty="0">
                        <a:effectLst/>
                      </a:endParaRPr>
                    </a:p>
                  </a:txBody>
                  <a:tcPr marL="28575" marR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de-DE">
                        <a:effectLst/>
                      </a:endParaRPr>
                    </a:p>
                  </a:txBody>
                  <a:tcPr marL="28575" marR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Transcription system of the VICAV Project (DMG)</a:t>
                      </a:r>
                    </a:p>
                  </a:txBody>
                  <a:tcPr marL="28575" marR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086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9884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3"/>
          <p:cNvSpPr txBox="1">
            <a:spLocks noGrp="1"/>
          </p:cNvSpPr>
          <p:nvPr>
            <p:ph type="title"/>
          </p:nvPr>
        </p:nvSpPr>
        <p:spPr>
          <a:xfrm>
            <a:off x="952500" y="2130500"/>
            <a:ext cx="11099700" cy="13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Encoding </a:t>
            </a:r>
            <a:r>
              <a:rPr lang="de-DE" dirty="0" err="1"/>
              <a:t>location</a:t>
            </a:r>
            <a:r>
              <a:rPr lang="de-DE" dirty="0"/>
              <a:t>: TEI (P5)</a:t>
            </a:r>
            <a:endParaRPr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D6236F8-E486-4D85-99DA-D877FBBA49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22318" y="3494625"/>
            <a:ext cx="10098678" cy="8032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/>
        </p:spPr>
        <p:txBody>
          <a:bodyPr vert="horz" wrap="square" lIns="134895" tIns="45720" rIns="91440" bIns="-1587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&lt;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entry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de-DE" altLang="de-DE" sz="2000" b="1" i="0" u="none" strike="noStrike" cap="none" normalizeH="0" baseline="0" dirty="0" err="1">
                <a:ln>
                  <a:noFill/>
                </a:ln>
                <a:solidFill>
                  <a:srgbClr val="006600"/>
                </a:solidFill>
                <a:effectLst/>
                <a:latin typeface="Arial Unicode MS"/>
              </a:rPr>
              <a:t>xml:id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 Unicode MS"/>
              </a:rPr>
              <a:t>=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4F0027"/>
                </a:solidFill>
                <a:effectLst/>
                <a:latin typeface="Arial Unicode MS"/>
              </a:rPr>
              <a:t>"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0000A0"/>
                </a:solidFill>
                <a:effectLst/>
                <a:latin typeface="Arial Unicode MS"/>
              </a:rPr>
              <a:t>kitaab_001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4F0027"/>
                </a:solidFill>
                <a:effectLst/>
                <a:latin typeface="Arial Unicode MS"/>
              </a:rPr>
              <a:t>"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&gt;</a:t>
            </a:r>
            <a:endParaRPr lang="de-DE" altLang="de-DE" sz="2000" dirty="0"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     &lt;form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de-DE" altLang="de-DE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 Unicode MS"/>
              </a:rPr>
              <a:t>type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 Unicode MS"/>
              </a:rPr>
              <a:t>=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4F0027"/>
                </a:solidFill>
                <a:effectLst/>
                <a:latin typeface="Arial Unicode MS"/>
              </a:rPr>
              <a:t>"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0000A0"/>
                </a:solidFill>
                <a:effectLst/>
                <a:latin typeface="Arial Unicode MS"/>
              </a:rPr>
              <a:t>lemma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4F0027"/>
                </a:solidFill>
                <a:effectLst/>
                <a:latin typeface="Arial Unicode MS"/>
              </a:rPr>
              <a:t>"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&gt;</a:t>
            </a:r>
            <a:endParaRPr lang="de-DE" altLang="de-DE" sz="2000" dirty="0">
              <a:latin typeface="Arial Unicode MS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           &lt;</a:t>
            </a:r>
            <a:r>
              <a:rPr lang="de-DE" altLang="de-DE" sz="2000" dirty="0" err="1">
                <a:solidFill>
                  <a:srgbClr val="FF0000"/>
                </a:solidFill>
                <a:latin typeface="Arial Unicode MS"/>
              </a:rPr>
              <a:t>orth</a:t>
            </a:r>
            <a:r>
              <a:rPr lang="de-DE" altLang="de-DE" sz="2000" dirty="0">
                <a:latin typeface="Arial Unicode MS"/>
              </a:rPr>
              <a:t> </a:t>
            </a:r>
            <a:r>
              <a:rPr lang="de-DE" altLang="de-DE" sz="2000" b="1" dirty="0" err="1">
                <a:solidFill>
                  <a:srgbClr val="006600"/>
                </a:solidFill>
                <a:latin typeface="Arial Unicode MS"/>
              </a:rPr>
              <a:t>xml:lang</a:t>
            </a:r>
            <a:r>
              <a:rPr lang="de-DE" altLang="de-DE" sz="2000" dirty="0">
                <a:solidFill>
                  <a:srgbClr val="0000FF"/>
                </a:solidFill>
                <a:latin typeface="Arial Unicode MS"/>
              </a:rPr>
              <a:t>=</a:t>
            </a:r>
            <a:r>
              <a:rPr lang="de-DE" alt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altLang="de-DE" sz="2000" dirty="0" err="1">
                <a:solidFill>
                  <a:srgbClr val="0000A0"/>
                </a:solidFill>
                <a:latin typeface="Arial Unicode MS"/>
              </a:rPr>
              <a:t>ar-aeb</a:t>
            </a:r>
            <a:r>
              <a:rPr lang="de-DE" alt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&gt;</a:t>
            </a:r>
            <a:r>
              <a:rPr lang="de-DE" altLang="de-DE" sz="2000" dirty="0" err="1">
                <a:latin typeface="Arial Unicode MS"/>
              </a:rPr>
              <a:t>ḥažžām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&lt;/</a:t>
            </a:r>
            <a:r>
              <a:rPr lang="de-DE" altLang="de-DE" sz="2000" dirty="0" err="1">
                <a:solidFill>
                  <a:srgbClr val="FF0000"/>
                </a:solidFill>
                <a:latin typeface="Arial Unicode MS"/>
              </a:rPr>
              <a:t>orth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           &lt;</a:t>
            </a:r>
            <a:r>
              <a:rPr lang="de-DE" altLang="de-DE" sz="2000" dirty="0" err="1">
                <a:solidFill>
                  <a:srgbClr val="FF0000"/>
                </a:solidFill>
                <a:latin typeface="Arial Unicode MS"/>
              </a:rPr>
              <a:t>usg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&gt;&lt;</a:t>
            </a:r>
            <a:r>
              <a:rPr lang="de-DE" altLang="de-DE" sz="2000" dirty="0" err="1">
                <a:solidFill>
                  <a:srgbClr val="FF0000"/>
                </a:solidFill>
                <a:latin typeface="Arial Unicode MS"/>
              </a:rPr>
              <a:t>placeName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&gt;</a:t>
            </a:r>
            <a:r>
              <a:rPr lang="de-DE" altLang="de-DE" sz="2000" dirty="0">
                <a:latin typeface="Arial Unicode MS"/>
              </a:rPr>
              <a:t>Tunis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&lt;/</a:t>
            </a:r>
            <a:r>
              <a:rPr lang="de-DE" altLang="de-DE" sz="2000" dirty="0" err="1">
                <a:solidFill>
                  <a:srgbClr val="FF0000"/>
                </a:solidFill>
                <a:latin typeface="Arial Unicode MS"/>
              </a:rPr>
              <a:t>placeName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&gt;&lt;/</a:t>
            </a:r>
            <a:r>
              <a:rPr lang="de-DE" altLang="de-DE" sz="2000" dirty="0" err="1">
                <a:solidFill>
                  <a:srgbClr val="FF0000"/>
                </a:solidFill>
                <a:latin typeface="Arial Unicode MS"/>
              </a:rPr>
              <a:t>usg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    &lt;/form&gt;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      &lt;form</a:t>
            </a:r>
            <a:r>
              <a:rPr lang="de-DE" altLang="de-DE" sz="2000" dirty="0">
                <a:latin typeface="Arial Unicode MS"/>
              </a:rPr>
              <a:t> </a:t>
            </a:r>
            <a:r>
              <a:rPr lang="de-DE" altLang="de-DE" sz="2000" b="1" dirty="0">
                <a:solidFill>
                  <a:srgbClr val="006600"/>
                </a:solidFill>
                <a:latin typeface="Arial Unicode MS"/>
              </a:rPr>
              <a:t>type</a:t>
            </a:r>
            <a:r>
              <a:rPr lang="de-DE" altLang="de-DE" sz="2000" dirty="0">
                <a:solidFill>
                  <a:srgbClr val="0000FF"/>
                </a:solidFill>
                <a:latin typeface="Arial Unicode MS"/>
              </a:rPr>
              <a:t>=</a:t>
            </a:r>
            <a:r>
              <a:rPr lang="de-DE" alt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altLang="de-DE" sz="2000" dirty="0" err="1">
                <a:solidFill>
                  <a:srgbClr val="0000A0"/>
                </a:solidFill>
                <a:latin typeface="Arial Unicode MS"/>
              </a:rPr>
              <a:t>lemmaVariant</a:t>
            </a:r>
            <a:r>
              <a:rPr lang="de-DE" alt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altLang="de-DE" sz="2000" b="1" dirty="0">
                <a:solidFill>
                  <a:srgbClr val="006600"/>
                </a:solidFill>
                <a:latin typeface="Arial Unicode MS"/>
              </a:rPr>
              <a:t> source</a:t>
            </a:r>
            <a:r>
              <a:rPr lang="de-DE" altLang="de-DE" sz="2000" dirty="0">
                <a:solidFill>
                  <a:srgbClr val="0000FF"/>
                </a:solidFill>
                <a:latin typeface="Arial Unicode MS"/>
              </a:rPr>
              <a:t>=</a:t>
            </a:r>
            <a:r>
              <a:rPr lang="de-DE" alt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altLang="de-DE" sz="2000" dirty="0">
                <a:solidFill>
                  <a:srgbClr val="0000A0"/>
                </a:solidFill>
                <a:latin typeface="Arial Unicode MS"/>
              </a:rPr>
              <a:t>#beja3-45-m</a:t>
            </a:r>
            <a:r>
              <a:rPr lang="de-DE" altLang="de-DE" sz="2000" dirty="0">
                <a:solidFill>
                  <a:srgbClr val="4F0027"/>
                </a:solidFill>
                <a:latin typeface="Arial Unicode MS"/>
              </a:rPr>
              <a:t>" 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&gt;</a:t>
            </a:r>
            <a:endParaRPr lang="de-DE" altLang="de-DE" sz="2000" dirty="0">
              <a:latin typeface="Arial Unicode MS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           &lt;</a:t>
            </a:r>
            <a:r>
              <a:rPr lang="de-DE" altLang="de-DE" sz="2000" dirty="0" err="1">
                <a:solidFill>
                  <a:srgbClr val="FF0000"/>
                </a:solidFill>
                <a:latin typeface="Arial Unicode MS"/>
              </a:rPr>
              <a:t>orth</a:t>
            </a:r>
            <a:r>
              <a:rPr lang="de-DE" altLang="de-DE" sz="2000" dirty="0">
                <a:latin typeface="Arial Unicode MS"/>
              </a:rPr>
              <a:t> </a:t>
            </a:r>
            <a:r>
              <a:rPr lang="de-DE" altLang="de-DE" sz="2000" b="1" dirty="0" err="1">
                <a:solidFill>
                  <a:srgbClr val="006600"/>
                </a:solidFill>
                <a:latin typeface="Arial Unicode MS"/>
              </a:rPr>
              <a:t>xml:lang</a:t>
            </a:r>
            <a:r>
              <a:rPr lang="de-DE" altLang="de-DE" sz="2000" dirty="0">
                <a:solidFill>
                  <a:srgbClr val="0000FF"/>
                </a:solidFill>
                <a:latin typeface="Arial Unicode MS"/>
              </a:rPr>
              <a:t>=</a:t>
            </a:r>
            <a:r>
              <a:rPr lang="de-DE" alt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altLang="de-DE" sz="2000" dirty="0" err="1">
                <a:solidFill>
                  <a:srgbClr val="0000A0"/>
                </a:solidFill>
                <a:latin typeface="Arial Unicode MS"/>
              </a:rPr>
              <a:t>ar-aeb</a:t>
            </a:r>
            <a:r>
              <a:rPr lang="de-DE" alt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&gt;</a:t>
            </a:r>
            <a:r>
              <a:rPr lang="de-DE" altLang="de-DE" sz="2000" dirty="0" err="1">
                <a:latin typeface="Arial Unicode MS"/>
              </a:rPr>
              <a:t>ḥažžǟm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&lt;/</a:t>
            </a:r>
            <a:r>
              <a:rPr lang="de-DE" altLang="de-DE" sz="2000" dirty="0" err="1">
                <a:solidFill>
                  <a:srgbClr val="FF0000"/>
                </a:solidFill>
                <a:latin typeface="Arial Unicode MS"/>
              </a:rPr>
              <a:t>orth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           &lt;</a:t>
            </a:r>
            <a:r>
              <a:rPr lang="de-DE" altLang="de-DE" sz="2000" dirty="0" err="1">
                <a:solidFill>
                  <a:srgbClr val="FF0000"/>
                </a:solidFill>
                <a:latin typeface="Arial Unicode MS"/>
              </a:rPr>
              <a:t>usg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&gt;&lt;</a:t>
            </a:r>
            <a:r>
              <a:rPr lang="de-DE" altLang="de-DE" sz="2000" dirty="0" err="1">
                <a:solidFill>
                  <a:srgbClr val="FF0000"/>
                </a:solidFill>
                <a:latin typeface="Arial Unicode MS"/>
              </a:rPr>
              <a:t>placeName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 </a:t>
            </a:r>
            <a:r>
              <a:rPr lang="de-DE" altLang="de-DE" sz="2000" b="1" dirty="0" err="1">
                <a:solidFill>
                  <a:srgbClr val="006600"/>
                </a:solidFill>
                <a:latin typeface="Arial Unicode MS"/>
              </a:rPr>
              <a:t>ref</a:t>
            </a:r>
            <a:r>
              <a:rPr lang="de-DE" altLang="de-DE" sz="2000" dirty="0">
                <a:solidFill>
                  <a:srgbClr val="0000FF"/>
                </a:solidFill>
                <a:latin typeface="Arial Unicode MS"/>
              </a:rPr>
              <a:t>=</a:t>
            </a:r>
            <a:r>
              <a:rPr lang="de-DE" alt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altLang="de-DE" sz="2000" dirty="0">
                <a:solidFill>
                  <a:srgbClr val="0000A0"/>
                </a:solidFill>
                <a:latin typeface="Arial Unicode MS"/>
              </a:rPr>
              <a:t>#</a:t>
            </a:r>
            <a:r>
              <a:rPr lang="de-DE" altLang="de-DE" sz="2000" dirty="0" err="1">
                <a:solidFill>
                  <a:srgbClr val="0000A0"/>
                </a:solidFill>
                <a:latin typeface="Arial Unicode MS"/>
              </a:rPr>
              <a:t>beja</a:t>
            </a:r>
            <a:r>
              <a:rPr lang="de-DE" alt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/&gt;&lt;/</a:t>
            </a:r>
            <a:r>
              <a:rPr lang="de-DE" altLang="de-DE" sz="2000" dirty="0" err="1">
                <a:solidFill>
                  <a:srgbClr val="FF0000"/>
                </a:solidFill>
                <a:latin typeface="Arial Unicode MS"/>
              </a:rPr>
              <a:t>usg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     &lt;/form&gt;</a:t>
            </a:r>
            <a:r>
              <a:rPr lang="de-DE" altLang="de-DE" sz="2000" dirty="0">
                <a:latin typeface="Arial Unicode MS"/>
              </a:rPr>
              <a:t>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de-DE" altLang="de-DE" sz="2000" dirty="0">
              <a:latin typeface="Arial Unicode MS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2000" dirty="0">
                <a:latin typeface="Arial Unicode MS"/>
              </a:rPr>
              <a:t>      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&lt;</a:t>
            </a:r>
            <a:r>
              <a:rPr lang="de-DE" altLang="de-DE" sz="2000" dirty="0" err="1">
                <a:solidFill>
                  <a:srgbClr val="FF0000"/>
                </a:solidFill>
                <a:latin typeface="Arial Unicode MS"/>
              </a:rPr>
              <a:t>gramGrp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            &lt;gram</a:t>
            </a:r>
            <a:r>
              <a:rPr lang="de-DE" altLang="de-DE" sz="2000" dirty="0">
                <a:latin typeface="Arial Unicode MS"/>
              </a:rPr>
              <a:t> </a:t>
            </a:r>
            <a:r>
              <a:rPr lang="de-DE" altLang="de-DE" sz="2000" b="1" dirty="0">
                <a:solidFill>
                  <a:srgbClr val="006600"/>
                </a:solidFill>
                <a:latin typeface="Arial Unicode MS"/>
              </a:rPr>
              <a:t>type</a:t>
            </a:r>
            <a:r>
              <a:rPr lang="de-DE" altLang="de-DE" sz="2000" dirty="0">
                <a:solidFill>
                  <a:srgbClr val="0000FF"/>
                </a:solidFill>
                <a:latin typeface="Arial Unicode MS"/>
              </a:rPr>
              <a:t>=</a:t>
            </a:r>
            <a:r>
              <a:rPr lang="de-DE" alt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altLang="de-DE" sz="2000" dirty="0" err="1">
                <a:solidFill>
                  <a:srgbClr val="0000A0"/>
                </a:solidFill>
                <a:latin typeface="Arial Unicode MS"/>
              </a:rPr>
              <a:t>pos</a:t>
            </a:r>
            <a:r>
              <a:rPr lang="de-DE" alt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&gt;</a:t>
            </a:r>
            <a:r>
              <a:rPr lang="de-DE" altLang="de-DE" sz="2000" dirty="0" err="1">
                <a:latin typeface="Arial Unicode MS"/>
              </a:rPr>
              <a:t>noun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&lt;/gram&gt;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            &lt;gram</a:t>
            </a:r>
            <a:r>
              <a:rPr lang="de-DE" altLang="de-DE" sz="2000" dirty="0">
                <a:latin typeface="Arial Unicode MS"/>
              </a:rPr>
              <a:t> </a:t>
            </a:r>
            <a:r>
              <a:rPr lang="de-DE" altLang="de-DE" sz="2000" b="1" dirty="0">
                <a:solidFill>
                  <a:srgbClr val="006600"/>
                </a:solidFill>
                <a:latin typeface="Arial Unicode MS"/>
              </a:rPr>
              <a:t>type</a:t>
            </a:r>
            <a:r>
              <a:rPr lang="de-DE" altLang="de-DE" sz="2000" dirty="0">
                <a:solidFill>
                  <a:srgbClr val="0000FF"/>
                </a:solidFill>
                <a:latin typeface="Arial Unicode MS"/>
              </a:rPr>
              <a:t>=</a:t>
            </a:r>
            <a:r>
              <a:rPr lang="de-DE" alt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altLang="de-DE" sz="2000" dirty="0">
                <a:solidFill>
                  <a:srgbClr val="0000A0"/>
                </a:solidFill>
                <a:latin typeface="Arial Unicode MS"/>
              </a:rPr>
              <a:t>root</a:t>
            </a:r>
            <a:r>
              <a:rPr lang="de-DE" alt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altLang="de-DE" sz="2000" dirty="0">
                <a:latin typeface="Arial Unicode MS"/>
              </a:rPr>
              <a:t> </a:t>
            </a:r>
            <a:r>
              <a:rPr lang="de-DE" altLang="de-DE" sz="2000" b="1" dirty="0" err="1">
                <a:solidFill>
                  <a:srgbClr val="006600"/>
                </a:solidFill>
                <a:latin typeface="Arial Unicode MS"/>
              </a:rPr>
              <a:t>xml:lang</a:t>
            </a:r>
            <a:r>
              <a:rPr lang="de-DE" altLang="de-DE" sz="2000" dirty="0">
                <a:solidFill>
                  <a:srgbClr val="0000FF"/>
                </a:solidFill>
                <a:latin typeface="Arial Unicode MS"/>
              </a:rPr>
              <a:t>=</a:t>
            </a:r>
            <a:r>
              <a:rPr lang="de-DE" alt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altLang="de-DE" sz="2000" dirty="0" err="1">
                <a:solidFill>
                  <a:srgbClr val="0000A0"/>
                </a:solidFill>
                <a:latin typeface="Arial Unicode MS"/>
              </a:rPr>
              <a:t>ar</a:t>
            </a:r>
            <a:r>
              <a:rPr lang="de-DE" altLang="de-DE" sz="2000" dirty="0">
                <a:solidFill>
                  <a:srgbClr val="0000A0"/>
                </a:solidFill>
                <a:latin typeface="Arial Unicode MS"/>
              </a:rPr>
              <a:t>-</a:t>
            </a:r>
            <a:r>
              <a:rPr lang="de-DE" altLang="de-DE" sz="2000" dirty="0" err="1">
                <a:solidFill>
                  <a:srgbClr val="0000A0"/>
                </a:solidFill>
                <a:latin typeface="Arial Unicode MS"/>
              </a:rPr>
              <a:t>arz</a:t>
            </a:r>
            <a:r>
              <a:rPr lang="de-DE" altLang="de-DE" sz="2000" dirty="0">
                <a:solidFill>
                  <a:srgbClr val="0000A0"/>
                </a:solidFill>
                <a:latin typeface="Arial Unicode MS"/>
              </a:rPr>
              <a:t>-x-</a:t>
            </a:r>
            <a:r>
              <a:rPr lang="de-DE" altLang="de-DE" sz="2000" dirty="0" err="1">
                <a:solidFill>
                  <a:srgbClr val="0000A0"/>
                </a:solidFill>
                <a:latin typeface="Arial Unicode MS"/>
              </a:rPr>
              <a:t>cairo</a:t>
            </a:r>
            <a:r>
              <a:rPr lang="de-DE" altLang="de-DE" sz="2000" dirty="0">
                <a:solidFill>
                  <a:srgbClr val="0000A0"/>
                </a:solidFill>
                <a:latin typeface="Arial Unicode MS"/>
              </a:rPr>
              <a:t>-</a:t>
            </a:r>
            <a:r>
              <a:rPr lang="de-DE" altLang="de-DE" sz="2000" dirty="0" err="1">
                <a:solidFill>
                  <a:srgbClr val="0000A0"/>
                </a:solidFill>
                <a:latin typeface="Arial Unicode MS"/>
              </a:rPr>
              <a:t>vicav</a:t>
            </a:r>
            <a:r>
              <a:rPr lang="de-DE" alt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&gt;</a:t>
            </a:r>
            <a:r>
              <a:rPr lang="de-DE" altLang="de-DE" sz="2000" dirty="0" err="1">
                <a:latin typeface="Arial Unicode MS"/>
              </a:rPr>
              <a:t>ḥǧm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&lt;/gram&gt;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      &lt;/</a:t>
            </a:r>
            <a:r>
              <a:rPr lang="de-DE" altLang="de-DE" sz="2000" dirty="0" err="1">
                <a:solidFill>
                  <a:srgbClr val="FF0000"/>
                </a:solidFill>
                <a:latin typeface="Arial Unicode MS"/>
              </a:rPr>
              <a:t>gramGrp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2000" dirty="0">
              <a:solidFill>
                <a:srgbClr val="FF0000"/>
              </a:solidFill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      &lt;sense&gt;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            &lt;</a:t>
            </a:r>
            <a:r>
              <a:rPr lang="de-DE" altLang="de-DE" sz="2000" dirty="0" err="1">
                <a:solidFill>
                  <a:srgbClr val="FF0000"/>
                </a:solidFill>
                <a:latin typeface="Arial Unicode MS"/>
              </a:rPr>
              <a:t>cit</a:t>
            </a:r>
            <a:r>
              <a:rPr lang="de-DE" altLang="de-DE" sz="2000" dirty="0">
                <a:latin typeface="Arial Unicode MS"/>
              </a:rPr>
              <a:t> </a:t>
            </a:r>
            <a:r>
              <a:rPr lang="de-DE" altLang="de-DE" sz="2000" b="1" dirty="0">
                <a:solidFill>
                  <a:srgbClr val="006600"/>
                </a:solidFill>
                <a:latin typeface="Arial Unicode MS"/>
              </a:rPr>
              <a:t>type</a:t>
            </a:r>
            <a:r>
              <a:rPr lang="de-DE" altLang="de-DE" sz="2000" dirty="0">
                <a:solidFill>
                  <a:srgbClr val="0000FF"/>
                </a:solidFill>
                <a:latin typeface="Arial Unicode MS"/>
              </a:rPr>
              <a:t>=</a:t>
            </a:r>
            <a:r>
              <a:rPr lang="de-DE" alt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altLang="de-DE" sz="2000" dirty="0" err="1">
                <a:solidFill>
                  <a:srgbClr val="0000A0"/>
                </a:solidFill>
                <a:latin typeface="Arial Unicode MS"/>
              </a:rPr>
              <a:t>translation</a:t>
            </a:r>
            <a:r>
              <a:rPr lang="de-DE" alt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altLang="de-DE" sz="2000" dirty="0">
                <a:latin typeface="Arial Unicode MS"/>
              </a:rPr>
              <a:t> </a:t>
            </a:r>
            <a:r>
              <a:rPr lang="de-DE" altLang="de-DE" sz="2000" b="1" dirty="0" err="1">
                <a:solidFill>
                  <a:srgbClr val="006600"/>
                </a:solidFill>
                <a:latin typeface="Arial Unicode MS"/>
              </a:rPr>
              <a:t>xml:lang</a:t>
            </a:r>
            <a:r>
              <a:rPr lang="de-DE" altLang="de-DE" sz="2000" dirty="0">
                <a:solidFill>
                  <a:srgbClr val="0000FF"/>
                </a:solidFill>
                <a:latin typeface="Arial Unicode MS"/>
              </a:rPr>
              <a:t>=</a:t>
            </a:r>
            <a:r>
              <a:rPr lang="de-DE" alt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altLang="de-DE" sz="2000" dirty="0">
                <a:solidFill>
                  <a:srgbClr val="0000A0"/>
                </a:solidFill>
                <a:latin typeface="Arial Unicode MS"/>
              </a:rPr>
              <a:t>en</a:t>
            </a:r>
            <a:r>
              <a:rPr lang="de-DE" alt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                  &lt;</a:t>
            </a:r>
            <a:r>
              <a:rPr lang="de-DE" altLang="de-DE" sz="2000" dirty="0" err="1">
                <a:solidFill>
                  <a:srgbClr val="FF0000"/>
                </a:solidFill>
                <a:latin typeface="Arial Unicode MS"/>
              </a:rPr>
              <a:t>quote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&gt;</a:t>
            </a:r>
            <a:r>
              <a:rPr lang="de-DE" altLang="de-DE" sz="2000" dirty="0" err="1">
                <a:latin typeface="Arial Unicode MS"/>
              </a:rPr>
              <a:t>hairdresser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&lt;/</a:t>
            </a:r>
            <a:r>
              <a:rPr lang="de-DE" altLang="de-DE" sz="2000" dirty="0" err="1">
                <a:solidFill>
                  <a:srgbClr val="FF0000"/>
                </a:solidFill>
                <a:latin typeface="Arial Unicode MS"/>
              </a:rPr>
              <a:t>quote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            &lt;/</a:t>
            </a:r>
            <a:r>
              <a:rPr lang="de-DE" altLang="de-DE" sz="2000" dirty="0" err="1">
                <a:solidFill>
                  <a:srgbClr val="FF0000"/>
                </a:solidFill>
                <a:latin typeface="Arial Unicode MS"/>
              </a:rPr>
              <a:t>cit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&gt;</a:t>
            </a:r>
            <a:r>
              <a:rPr lang="de-DE" altLang="de-DE" sz="2000" dirty="0">
                <a:latin typeface="Arial Unicode M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2000" dirty="0"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            &lt;</a:t>
            </a:r>
            <a:r>
              <a:rPr lang="de-DE" altLang="de-DE" sz="2000" dirty="0" err="1">
                <a:solidFill>
                  <a:srgbClr val="FF0000"/>
                </a:solidFill>
                <a:latin typeface="Arial Unicode MS"/>
              </a:rPr>
              <a:t>cit</a:t>
            </a:r>
            <a:r>
              <a:rPr lang="de-DE" altLang="de-DE" sz="2000" dirty="0">
                <a:latin typeface="Arial Unicode MS"/>
              </a:rPr>
              <a:t> </a:t>
            </a:r>
            <a:r>
              <a:rPr lang="de-DE" altLang="de-DE" sz="2000" b="1" dirty="0">
                <a:solidFill>
                  <a:srgbClr val="006600"/>
                </a:solidFill>
                <a:latin typeface="Arial Unicode MS"/>
              </a:rPr>
              <a:t>type</a:t>
            </a:r>
            <a:r>
              <a:rPr lang="de-DE" altLang="de-DE" sz="2000" dirty="0">
                <a:solidFill>
                  <a:srgbClr val="0000FF"/>
                </a:solidFill>
                <a:latin typeface="Arial Unicode MS"/>
              </a:rPr>
              <a:t>=</a:t>
            </a:r>
            <a:r>
              <a:rPr lang="de-DE" alt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altLang="de-DE" sz="2000" dirty="0" err="1">
                <a:solidFill>
                  <a:srgbClr val="0000A0"/>
                </a:solidFill>
                <a:latin typeface="Arial Unicode MS"/>
              </a:rPr>
              <a:t>translation</a:t>
            </a:r>
            <a:r>
              <a:rPr lang="de-DE" alt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altLang="de-DE" sz="2000" dirty="0">
                <a:latin typeface="Arial Unicode MS"/>
              </a:rPr>
              <a:t> </a:t>
            </a:r>
            <a:r>
              <a:rPr lang="de-DE" altLang="de-DE" sz="2000" b="1" dirty="0" err="1">
                <a:solidFill>
                  <a:srgbClr val="006600"/>
                </a:solidFill>
                <a:latin typeface="Arial Unicode MS"/>
              </a:rPr>
              <a:t>xml:lang</a:t>
            </a:r>
            <a:r>
              <a:rPr lang="de-DE" altLang="de-DE" sz="2000" dirty="0">
                <a:solidFill>
                  <a:srgbClr val="0000FF"/>
                </a:solidFill>
                <a:latin typeface="Arial Unicode MS"/>
              </a:rPr>
              <a:t>=</a:t>
            </a:r>
            <a:r>
              <a:rPr lang="de-DE" alt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altLang="de-DE" sz="2000" dirty="0">
                <a:solidFill>
                  <a:srgbClr val="0000A0"/>
                </a:solidFill>
                <a:latin typeface="Arial Unicode MS"/>
              </a:rPr>
              <a:t>de</a:t>
            </a:r>
            <a:r>
              <a:rPr lang="de-DE" alt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                  &lt;</a:t>
            </a:r>
            <a:r>
              <a:rPr lang="de-DE" altLang="de-DE" sz="2000" dirty="0" err="1">
                <a:solidFill>
                  <a:srgbClr val="FF0000"/>
                </a:solidFill>
                <a:latin typeface="Arial Unicode MS"/>
              </a:rPr>
              <a:t>quote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&gt;</a:t>
            </a:r>
            <a:r>
              <a:rPr lang="de-DE" altLang="de-DE" sz="2000" dirty="0">
                <a:latin typeface="Arial Unicode MS"/>
              </a:rPr>
              <a:t>Friseur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&lt;/</a:t>
            </a:r>
            <a:r>
              <a:rPr lang="de-DE" altLang="de-DE" sz="2000" dirty="0" err="1">
                <a:solidFill>
                  <a:srgbClr val="FF0000"/>
                </a:solidFill>
                <a:latin typeface="Arial Unicode MS"/>
              </a:rPr>
              <a:t>quote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            &lt;/</a:t>
            </a:r>
            <a:r>
              <a:rPr lang="de-DE" altLang="de-DE" sz="2000" dirty="0" err="1">
                <a:solidFill>
                  <a:srgbClr val="FF0000"/>
                </a:solidFill>
                <a:latin typeface="Arial Unicode MS"/>
              </a:rPr>
              <a:t>cit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      &lt;/sense&gt;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&lt;/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entry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&gt;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1BCD507A-248A-4AA6-AE06-13FC1104C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030"/>
            <a:ext cx="228610" cy="307140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4895" tIns="45720" rIns="9144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B6183D24-EF3E-4761-85A9-99BFC012A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030"/>
            <a:ext cx="228610" cy="307140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4895" tIns="45720" rIns="9144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3114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3"/>
          <p:cNvSpPr txBox="1">
            <a:spLocks noGrp="1"/>
          </p:cNvSpPr>
          <p:nvPr>
            <p:ph type="title"/>
          </p:nvPr>
        </p:nvSpPr>
        <p:spPr>
          <a:xfrm>
            <a:off x="952500" y="2130500"/>
            <a:ext cx="11099700" cy="13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Encoding </a:t>
            </a:r>
            <a:r>
              <a:rPr lang="de-DE" dirty="0" err="1"/>
              <a:t>location</a:t>
            </a:r>
            <a:r>
              <a:rPr lang="de-DE" dirty="0"/>
              <a:t>: TEI (P5)</a:t>
            </a:r>
            <a:endParaRPr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D6236F8-E486-4D85-99DA-D877FBBA49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22318" y="3494625"/>
            <a:ext cx="10098678" cy="8032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/>
        </p:spPr>
        <p:txBody>
          <a:bodyPr vert="horz" wrap="square" lIns="134895" tIns="45720" rIns="91440" bIns="-1587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 Unicode MS"/>
              </a:rPr>
              <a:t>&lt;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 Unicode MS"/>
              </a:rPr>
              <a:t>entry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 Unicode MS"/>
              </a:rPr>
              <a:t> </a:t>
            </a:r>
            <a:r>
              <a:rPr kumimoji="0" lang="de-DE" altLang="de-DE" sz="2000" b="1" i="0" u="none" strike="noStrike" cap="none" normalizeH="0" baseline="0" dirty="0" err="1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 Unicode MS"/>
              </a:rPr>
              <a:t>xml:id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 Unicode MS"/>
              </a:rPr>
              <a:t>="kitaab_001"&gt;</a:t>
            </a:r>
            <a:endParaRPr lang="de-DE" altLang="de-DE" sz="2000" dirty="0">
              <a:solidFill>
                <a:schemeClr val="bg2">
                  <a:lumMod val="60000"/>
                  <a:lumOff val="40000"/>
                </a:schemeClr>
              </a:solidFill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 Unicode MS"/>
              </a:rPr>
              <a:t>      &lt;form </a:t>
            </a:r>
            <a:r>
              <a:rPr kumimoji="0" lang="de-DE" altLang="de-DE" sz="2000" b="1" i="0" u="none" strike="noStrike" cap="none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 Unicode MS"/>
              </a:rPr>
              <a:t>type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 Unicode MS"/>
              </a:rPr>
              <a:t>="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 Unicode MS"/>
              </a:rPr>
              <a:t>lemma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 Unicode MS"/>
              </a:rPr>
              <a:t>"&gt;</a:t>
            </a:r>
            <a:endParaRPr lang="de-DE" altLang="de-DE" sz="2000" dirty="0">
              <a:solidFill>
                <a:schemeClr val="bg2">
                  <a:lumMod val="60000"/>
                  <a:lumOff val="40000"/>
                </a:schemeClr>
              </a:solidFill>
              <a:latin typeface="Arial Unicode MS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          &lt;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orth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</a:t>
            </a:r>
            <a:r>
              <a:rPr lang="de-DE" altLang="de-DE" sz="2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xml:lang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="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ar-aeb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"&gt;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ḥažžām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&lt;/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orth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          &lt;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usg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&gt;&lt;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placeName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&gt;Tunis&lt;/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placeName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&gt;&lt;/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usg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 Unicode MS"/>
              </a:rPr>
              <a:t>     &lt;/form&gt;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latin typeface="Arial Unicode MS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     &lt;form </a:t>
            </a:r>
            <a:r>
              <a:rPr lang="de-DE" altLang="de-DE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type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="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lemmaVariant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"</a:t>
            </a:r>
            <a:r>
              <a:rPr lang="de-DE" altLang="de-DE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source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="#beja3-45-m" 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          &lt;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orth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</a:t>
            </a:r>
            <a:r>
              <a:rPr lang="de-DE" altLang="de-DE" sz="2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xml:lang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="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ar-aeb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"&gt;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ḥažžǟm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&lt;/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orth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          &lt;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usg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&gt;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&lt;</a:t>
            </a:r>
            <a:r>
              <a:rPr lang="de-DE" altLang="de-DE" sz="2000" dirty="0" err="1">
                <a:solidFill>
                  <a:srgbClr val="FF0000"/>
                </a:solidFill>
                <a:latin typeface="Arial Unicode MS"/>
              </a:rPr>
              <a:t>placeName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 </a:t>
            </a:r>
            <a:r>
              <a:rPr lang="de-DE" altLang="de-DE" sz="2000" b="1" dirty="0" err="1">
                <a:solidFill>
                  <a:srgbClr val="006600"/>
                </a:solidFill>
                <a:latin typeface="Arial Unicode MS"/>
              </a:rPr>
              <a:t>ref</a:t>
            </a:r>
            <a:r>
              <a:rPr lang="de-DE" altLang="de-DE" sz="2000" dirty="0">
                <a:solidFill>
                  <a:srgbClr val="0000FF"/>
                </a:solidFill>
                <a:latin typeface="Arial Unicode MS"/>
              </a:rPr>
              <a:t>=</a:t>
            </a:r>
            <a:r>
              <a:rPr lang="de-DE" alt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altLang="de-DE" sz="2000" dirty="0">
                <a:solidFill>
                  <a:srgbClr val="0000A0"/>
                </a:solidFill>
                <a:latin typeface="Arial Unicode MS"/>
              </a:rPr>
              <a:t>#</a:t>
            </a:r>
            <a:r>
              <a:rPr lang="de-DE" altLang="de-DE" sz="2000" dirty="0" err="1">
                <a:solidFill>
                  <a:srgbClr val="0000A0"/>
                </a:solidFill>
                <a:latin typeface="Arial Unicode MS"/>
              </a:rPr>
              <a:t>beja</a:t>
            </a:r>
            <a:r>
              <a:rPr lang="de-DE" alt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altLang="de-DE" sz="2000" dirty="0">
                <a:solidFill>
                  <a:srgbClr val="FF0000"/>
                </a:solidFill>
                <a:latin typeface="Arial Unicode MS"/>
              </a:rPr>
              <a:t>/&gt;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&lt;/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usg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    &lt;/form&gt;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de-DE" altLang="de-DE" sz="2000" dirty="0">
              <a:solidFill>
                <a:schemeClr val="bg2">
                  <a:lumMod val="60000"/>
                  <a:lumOff val="40000"/>
                </a:schemeClr>
              </a:solidFill>
              <a:latin typeface="Arial Unicode MS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     &lt;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gramGrp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           &lt;gram </a:t>
            </a:r>
            <a:r>
              <a:rPr lang="de-DE" altLang="de-DE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type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="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pos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"&gt;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noun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&lt;/gram&gt;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           &lt;gram </a:t>
            </a:r>
            <a:r>
              <a:rPr lang="de-DE" altLang="de-DE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type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="root" </a:t>
            </a:r>
            <a:r>
              <a:rPr lang="de-DE" altLang="de-DE" sz="2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xml:lang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="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ar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-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arz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-x-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cairo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-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vicav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"&gt;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ḥǧm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&lt;/gram&gt;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     &lt;/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gramGrp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2000" dirty="0">
              <a:solidFill>
                <a:schemeClr val="bg2">
                  <a:lumMod val="60000"/>
                  <a:lumOff val="40000"/>
                </a:schemeClr>
              </a:solidFill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     &lt;sense&gt;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           &lt;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cit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</a:t>
            </a:r>
            <a:r>
              <a:rPr lang="de-DE" altLang="de-DE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type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="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translation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" </a:t>
            </a:r>
            <a:r>
              <a:rPr lang="de-DE" altLang="de-DE" sz="2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xml:lang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="en"&gt;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                 &lt;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quote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&gt;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hairdresser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&lt;/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quote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           &lt;/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cit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&gt;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2000" dirty="0">
              <a:solidFill>
                <a:schemeClr val="bg2">
                  <a:lumMod val="60000"/>
                  <a:lumOff val="40000"/>
                </a:schemeClr>
              </a:solidFill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           &lt;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cit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</a:t>
            </a:r>
            <a:r>
              <a:rPr lang="de-DE" altLang="de-DE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type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="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translation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" </a:t>
            </a:r>
            <a:r>
              <a:rPr lang="de-DE" altLang="de-DE" sz="2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xml:lang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="de"&gt;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                 &lt;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quote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&gt;Friseur&lt;/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quote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           &lt;/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cit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     &lt;/sense&gt;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 Unicode MS"/>
              </a:rPr>
              <a:t>&lt;/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 Unicode MS"/>
              </a:rPr>
              <a:t>entry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 Unicode MS"/>
              </a:rPr>
              <a:t>&gt; </a:t>
            </a: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1BCD507A-248A-4AA6-AE06-13FC1104C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030"/>
            <a:ext cx="228610" cy="307140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4895" tIns="45720" rIns="9144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B6183D24-EF3E-4761-85A9-99BFC012A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030"/>
            <a:ext cx="228610" cy="307140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4895" tIns="45720" rIns="9144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4F39C25-8E49-443D-AD0C-E1AF44445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901" y="4142294"/>
            <a:ext cx="7085511" cy="43390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/>
        </p:spPr>
        <p:txBody>
          <a:bodyPr spcFirstLastPara="1" vert="horz" wrap="square" lIns="134895" tIns="45720" rIns="91440" bIns="-15870" numCol="1" anchor="t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914400" marR="0" lvl="1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371600" marR="0" lvl="2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828800" marR="0" lvl="3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286000" marR="0" lvl="4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743200" marR="0" lvl="5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342900" algn="l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"/>
              <a:buChar char="•"/>
              <a:defRPr sz="2400" b="0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sz="2000" dirty="0">
                <a:solidFill>
                  <a:srgbClr val="FF0000"/>
                </a:solidFill>
                <a:latin typeface="Arial Unicode MS"/>
              </a:rPr>
              <a:t>&lt;</a:t>
            </a:r>
            <a:r>
              <a:rPr lang="de-DE" sz="2000" dirty="0" err="1">
                <a:solidFill>
                  <a:srgbClr val="FF0000"/>
                </a:solidFill>
                <a:latin typeface="Arial Unicode MS"/>
              </a:rPr>
              <a:t>listPlace</a:t>
            </a:r>
            <a:r>
              <a:rPr lang="de-DE" sz="2000" dirty="0">
                <a:solidFill>
                  <a:srgbClr val="FF0000"/>
                </a:solidFill>
                <a:latin typeface="Arial Unicode MS"/>
              </a:rPr>
              <a:t>&gt;</a:t>
            </a:r>
            <a:br>
              <a:rPr lang="de-DE" sz="2000" dirty="0">
                <a:solidFill>
                  <a:srgbClr val="FF0000"/>
                </a:solidFill>
                <a:latin typeface="Arial Unicode MS"/>
              </a:rPr>
            </a:br>
            <a:r>
              <a:rPr lang="de-DE" sz="2000" dirty="0">
                <a:solidFill>
                  <a:srgbClr val="FF0000"/>
                </a:solidFill>
                <a:latin typeface="Arial Unicode MS"/>
              </a:rPr>
              <a:t>      &lt;</a:t>
            </a:r>
            <a:r>
              <a:rPr lang="de-DE" sz="2000" dirty="0" err="1">
                <a:solidFill>
                  <a:srgbClr val="FF0000"/>
                </a:solidFill>
                <a:latin typeface="Arial Unicode MS"/>
              </a:rPr>
              <a:t>place</a:t>
            </a:r>
            <a:r>
              <a:rPr lang="de-DE" sz="2000" dirty="0">
                <a:solidFill>
                  <a:srgbClr val="FF0000"/>
                </a:solidFill>
                <a:latin typeface="Arial Unicode MS"/>
              </a:rPr>
              <a:t> </a:t>
            </a:r>
            <a:r>
              <a:rPr lang="de-DE" sz="2000" b="1" dirty="0">
                <a:solidFill>
                  <a:srgbClr val="006600"/>
                </a:solidFill>
                <a:latin typeface="Arial Unicode MS"/>
              </a:rPr>
              <a:t>type</a:t>
            </a:r>
            <a:r>
              <a:rPr lang="de-DE" sz="2000" dirty="0">
                <a:solidFill>
                  <a:srgbClr val="0000FF"/>
                </a:solidFill>
                <a:latin typeface="Arial Unicode MS"/>
              </a:rPr>
              <a:t>=</a:t>
            </a:r>
            <a:r>
              <a:rPr 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sz="2000" dirty="0" err="1">
                <a:solidFill>
                  <a:srgbClr val="0000A0"/>
                </a:solidFill>
                <a:latin typeface="Arial Unicode MS"/>
              </a:rPr>
              <a:t>geo</a:t>
            </a:r>
            <a:r>
              <a:rPr 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sz="2000" dirty="0">
                <a:solidFill>
                  <a:srgbClr val="FF0000"/>
                </a:solidFill>
                <a:latin typeface="Arial Unicode MS"/>
              </a:rPr>
              <a:t> </a:t>
            </a:r>
            <a:r>
              <a:rPr lang="de-DE" sz="2000" b="1" dirty="0" err="1">
                <a:solidFill>
                  <a:srgbClr val="006600"/>
                </a:solidFill>
                <a:latin typeface="Arial Unicode MS"/>
              </a:rPr>
              <a:t>xml:id</a:t>
            </a:r>
            <a:r>
              <a:rPr lang="de-DE" sz="2000" dirty="0">
                <a:solidFill>
                  <a:srgbClr val="0000FF"/>
                </a:solidFill>
                <a:latin typeface="Arial Unicode MS"/>
              </a:rPr>
              <a:t>=</a:t>
            </a:r>
            <a:r>
              <a:rPr 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sz="2000" dirty="0" err="1">
                <a:solidFill>
                  <a:srgbClr val="0000A0"/>
                </a:solidFill>
                <a:latin typeface="Arial Unicode MS"/>
              </a:rPr>
              <a:t>beja</a:t>
            </a:r>
            <a:r>
              <a:rPr 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sz="2000" dirty="0">
                <a:solidFill>
                  <a:srgbClr val="FF0000"/>
                </a:solidFill>
                <a:latin typeface="Arial Unicode MS"/>
              </a:rPr>
              <a:t>&gt;</a:t>
            </a:r>
            <a:br>
              <a:rPr lang="de-DE" sz="2000" dirty="0">
                <a:solidFill>
                  <a:srgbClr val="FF0000"/>
                </a:solidFill>
                <a:latin typeface="Arial Unicode MS"/>
              </a:rPr>
            </a:br>
            <a:r>
              <a:rPr lang="de-DE" sz="2000" dirty="0">
                <a:solidFill>
                  <a:srgbClr val="FF0000"/>
                </a:solidFill>
                <a:latin typeface="Arial Unicode MS"/>
              </a:rPr>
              <a:t>            &lt;</a:t>
            </a:r>
            <a:r>
              <a:rPr lang="de-DE" sz="2000" dirty="0" err="1">
                <a:solidFill>
                  <a:srgbClr val="FF0000"/>
                </a:solidFill>
                <a:latin typeface="Arial Unicode MS"/>
              </a:rPr>
              <a:t>placeName</a:t>
            </a:r>
            <a:r>
              <a:rPr lang="de-DE" sz="2000" dirty="0">
                <a:solidFill>
                  <a:srgbClr val="FF0000"/>
                </a:solidFill>
                <a:latin typeface="Arial Unicode MS"/>
              </a:rPr>
              <a:t> </a:t>
            </a:r>
            <a:r>
              <a:rPr lang="de-DE" sz="2000" b="1" dirty="0" err="1">
                <a:solidFill>
                  <a:srgbClr val="006600"/>
                </a:solidFill>
                <a:latin typeface="Arial Unicode MS"/>
              </a:rPr>
              <a:t>xml:lang</a:t>
            </a:r>
            <a:r>
              <a:rPr lang="de-DE" sz="2000" dirty="0">
                <a:solidFill>
                  <a:srgbClr val="0000FF"/>
                </a:solidFill>
                <a:latin typeface="Arial Unicode MS"/>
              </a:rPr>
              <a:t>=</a:t>
            </a:r>
            <a:r>
              <a:rPr 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sz="2000" dirty="0">
                <a:solidFill>
                  <a:srgbClr val="0000A0"/>
                </a:solidFill>
                <a:latin typeface="Arial Unicode MS"/>
              </a:rPr>
              <a:t>en</a:t>
            </a:r>
            <a:r>
              <a:rPr 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sz="2000" dirty="0">
                <a:solidFill>
                  <a:srgbClr val="FF0000"/>
                </a:solidFill>
                <a:latin typeface="Arial Unicode MS"/>
              </a:rPr>
              <a:t>&gt;</a:t>
            </a:r>
            <a:r>
              <a:rPr lang="de-DE" sz="2000" dirty="0" err="1">
                <a:latin typeface="Arial Unicode MS"/>
              </a:rPr>
              <a:t>Béja</a:t>
            </a:r>
            <a:r>
              <a:rPr lang="de-DE" sz="2000" dirty="0">
                <a:solidFill>
                  <a:srgbClr val="FF0000"/>
                </a:solidFill>
                <a:latin typeface="Arial Unicode MS"/>
              </a:rPr>
              <a:t>&lt;/</a:t>
            </a:r>
            <a:r>
              <a:rPr lang="de-DE" sz="2000" dirty="0" err="1">
                <a:solidFill>
                  <a:srgbClr val="FF0000"/>
                </a:solidFill>
                <a:latin typeface="Arial Unicode MS"/>
              </a:rPr>
              <a:t>placeName</a:t>
            </a:r>
            <a:r>
              <a:rPr lang="de-DE" sz="2000" dirty="0">
                <a:solidFill>
                  <a:srgbClr val="FF0000"/>
                </a:solidFill>
                <a:latin typeface="Arial Unicode MS"/>
              </a:rPr>
              <a:t>&gt;</a:t>
            </a:r>
            <a:br>
              <a:rPr lang="de-DE" sz="2000" dirty="0">
                <a:solidFill>
                  <a:srgbClr val="FF0000"/>
                </a:solidFill>
                <a:latin typeface="Arial Unicode MS"/>
              </a:rPr>
            </a:br>
            <a:r>
              <a:rPr lang="de-DE" sz="2000" dirty="0">
                <a:solidFill>
                  <a:srgbClr val="FF0000"/>
                </a:solidFill>
                <a:latin typeface="Arial Unicode MS"/>
              </a:rPr>
              <a:t>                  &lt;</a:t>
            </a:r>
            <a:r>
              <a:rPr lang="de-DE" sz="2000" dirty="0" err="1">
                <a:solidFill>
                  <a:srgbClr val="FF0000"/>
                </a:solidFill>
                <a:latin typeface="Arial Unicode MS"/>
              </a:rPr>
              <a:t>location</a:t>
            </a:r>
            <a:r>
              <a:rPr lang="de-DE" sz="2000" dirty="0">
                <a:solidFill>
                  <a:srgbClr val="FF0000"/>
                </a:solidFill>
                <a:latin typeface="Arial Unicode MS"/>
              </a:rPr>
              <a:t>&gt;</a:t>
            </a:r>
            <a:br>
              <a:rPr lang="de-DE" sz="2000" dirty="0">
                <a:solidFill>
                  <a:srgbClr val="FF0000"/>
                </a:solidFill>
                <a:latin typeface="Arial Unicode MS"/>
              </a:rPr>
            </a:br>
            <a:r>
              <a:rPr lang="de-DE" sz="2000" dirty="0">
                <a:solidFill>
                  <a:srgbClr val="FF0000"/>
                </a:solidFill>
                <a:latin typeface="Arial Unicode MS"/>
              </a:rPr>
              <a:t>                        &lt;</a:t>
            </a:r>
            <a:r>
              <a:rPr lang="de-DE" sz="2000" dirty="0" err="1">
                <a:solidFill>
                  <a:srgbClr val="FF0000"/>
                </a:solidFill>
                <a:latin typeface="Arial Unicode MS"/>
              </a:rPr>
              <a:t>geo</a:t>
            </a:r>
            <a:r>
              <a:rPr lang="de-DE" sz="2000" dirty="0">
                <a:solidFill>
                  <a:srgbClr val="FF0000"/>
                </a:solidFill>
                <a:latin typeface="Arial Unicode MS"/>
              </a:rPr>
              <a:t>&gt;</a:t>
            </a:r>
            <a:r>
              <a:rPr lang="de-DE" sz="2000" dirty="0">
                <a:latin typeface="Arial Unicode MS"/>
              </a:rPr>
              <a:t>36°44'N 9°11'E</a:t>
            </a:r>
            <a:r>
              <a:rPr lang="de-DE" sz="2000" dirty="0">
                <a:solidFill>
                  <a:srgbClr val="FF0000"/>
                </a:solidFill>
                <a:latin typeface="Arial Unicode MS"/>
              </a:rPr>
              <a:t>&lt;/</a:t>
            </a:r>
            <a:r>
              <a:rPr lang="de-DE" sz="2000" dirty="0" err="1">
                <a:solidFill>
                  <a:srgbClr val="FF0000"/>
                </a:solidFill>
                <a:latin typeface="Arial Unicode MS"/>
              </a:rPr>
              <a:t>geo</a:t>
            </a:r>
            <a:r>
              <a:rPr lang="de-DE" sz="2000" dirty="0">
                <a:solidFill>
                  <a:srgbClr val="FF0000"/>
                </a:solidFill>
                <a:latin typeface="Arial Unicode MS"/>
              </a:rPr>
              <a:t>&gt;</a:t>
            </a:r>
            <a:br>
              <a:rPr lang="de-DE" sz="2000" dirty="0">
                <a:solidFill>
                  <a:srgbClr val="FF0000"/>
                </a:solidFill>
                <a:latin typeface="Arial Unicode MS"/>
              </a:rPr>
            </a:br>
            <a:r>
              <a:rPr lang="de-DE" sz="2000" dirty="0">
                <a:solidFill>
                  <a:srgbClr val="FF0000"/>
                </a:solidFill>
                <a:latin typeface="Arial Unicode MS"/>
              </a:rPr>
              <a:t>                  &lt;/</a:t>
            </a:r>
            <a:r>
              <a:rPr lang="de-DE" sz="2000" dirty="0" err="1">
                <a:solidFill>
                  <a:srgbClr val="FF0000"/>
                </a:solidFill>
                <a:latin typeface="Arial Unicode MS"/>
              </a:rPr>
              <a:t>location</a:t>
            </a:r>
            <a:r>
              <a:rPr lang="de-DE" sz="2000" dirty="0">
                <a:solidFill>
                  <a:srgbClr val="FF0000"/>
                </a:solidFill>
                <a:latin typeface="Arial Unicode MS"/>
              </a:rPr>
              <a:t>&gt;</a:t>
            </a:r>
            <a:br>
              <a:rPr lang="de-DE" sz="2000" dirty="0">
                <a:solidFill>
                  <a:srgbClr val="FF0000"/>
                </a:solidFill>
                <a:latin typeface="Arial Unicode MS"/>
              </a:rPr>
            </a:br>
            <a:r>
              <a:rPr lang="de-DE" sz="2000" dirty="0">
                <a:solidFill>
                  <a:srgbClr val="FF0000"/>
                </a:solidFill>
                <a:latin typeface="Arial Unicode MS"/>
              </a:rPr>
              <a:t>                  &lt;</a:t>
            </a:r>
            <a:r>
              <a:rPr lang="de-DE" sz="2000" dirty="0" err="1">
                <a:solidFill>
                  <a:srgbClr val="FF0000"/>
                </a:solidFill>
                <a:latin typeface="Arial Unicode MS"/>
              </a:rPr>
              <a:t>idno</a:t>
            </a:r>
            <a:r>
              <a:rPr lang="de-DE" sz="2000" dirty="0">
                <a:solidFill>
                  <a:srgbClr val="FF0000"/>
                </a:solidFill>
                <a:latin typeface="Arial Unicode MS"/>
              </a:rPr>
              <a:t> </a:t>
            </a:r>
            <a:r>
              <a:rPr lang="de-DE" sz="2000" b="1" dirty="0">
                <a:solidFill>
                  <a:srgbClr val="006600"/>
                </a:solidFill>
                <a:latin typeface="Arial Unicode MS"/>
              </a:rPr>
              <a:t>type</a:t>
            </a:r>
            <a:r>
              <a:rPr lang="de-DE" sz="2000" dirty="0">
                <a:solidFill>
                  <a:srgbClr val="0000FF"/>
                </a:solidFill>
                <a:latin typeface="Arial Unicode MS"/>
              </a:rPr>
              <a:t>=</a:t>
            </a:r>
            <a:r>
              <a:rPr 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sz="2000" dirty="0" err="1">
                <a:solidFill>
                  <a:srgbClr val="0000A0"/>
                </a:solidFill>
                <a:latin typeface="Arial Unicode MS"/>
              </a:rPr>
              <a:t>geonames</a:t>
            </a:r>
            <a:r>
              <a:rPr 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sz="2000" dirty="0">
                <a:solidFill>
                  <a:srgbClr val="FF0000"/>
                </a:solidFill>
                <a:latin typeface="Arial Unicode MS"/>
              </a:rPr>
              <a:t>&gt;</a:t>
            </a:r>
            <a:r>
              <a:rPr lang="de-DE" sz="2000" dirty="0">
                <a:latin typeface="Arial Unicode MS"/>
              </a:rPr>
              <a:t>2472774</a:t>
            </a:r>
            <a:r>
              <a:rPr lang="de-DE" sz="2000" dirty="0">
                <a:solidFill>
                  <a:srgbClr val="FF0000"/>
                </a:solidFill>
                <a:latin typeface="Arial Unicode MS"/>
              </a:rPr>
              <a:t>&lt;/</a:t>
            </a:r>
            <a:r>
              <a:rPr lang="de-DE" sz="2000" dirty="0" err="1">
                <a:solidFill>
                  <a:srgbClr val="FF0000"/>
                </a:solidFill>
                <a:latin typeface="Arial Unicode MS"/>
              </a:rPr>
              <a:t>idno</a:t>
            </a:r>
            <a:r>
              <a:rPr lang="de-DE" sz="2000" dirty="0">
                <a:solidFill>
                  <a:srgbClr val="FF0000"/>
                </a:solidFill>
                <a:latin typeface="Arial Unicode MS"/>
              </a:rPr>
              <a:t>&gt;</a:t>
            </a:r>
            <a:br>
              <a:rPr lang="de-DE" sz="2000" dirty="0">
                <a:solidFill>
                  <a:srgbClr val="FF0000"/>
                </a:solidFill>
                <a:latin typeface="Arial Unicode MS"/>
              </a:rPr>
            </a:br>
            <a:r>
              <a:rPr lang="de-DE" sz="2000" dirty="0">
                <a:solidFill>
                  <a:srgbClr val="FF0000"/>
                </a:solidFill>
                <a:latin typeface="Arial Unicode MS"/>
              </a:rPr>
              <a:t>      &lt;/</a:t>
            </a:r>
            <a:r>
              <a:rPr lang="de-DE" sz="2000" dirty="0" err="1">
                <a:solidFill>
                  <a:srgbClr val="FF0000"/>
                </a:solidFill>
                <a:latin typeface="Arial Unicode MS"/>
              </a:rPr>
              <a:t>place</a:t>
            </a:r>
            <a:r>
              <a:rPr lang="de-DE" sz="2000" dirty="0">
                <a:solidFill>
                  <a:srgbClr val="FF0000"/>
                </a:solidFill>
                <a:latin typeface="Arial Unicode MS"/>
              </a:rPr>
              <a:t>&gt;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sz="2000" dirty="0">
                <a:solidFill>
                  <a:srgbClr val="FF0000"/>
                </a:solidFill>
                <a:latin typeface="Arial Unicode MS"/>
              </a:rPr>
              <a:t>             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sz="2000" dirty="0">
                <a:solidFill>
                  <a:schemeClr val="tx1"/>
                </a:solidFill>
                <a:latin typeface="Arial Unicode MS"/>
              </a:rPr>
              <a:t>      …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de-DE" sz="2000" dirty="0">
              <a:solidFill>
                <a:schemeClr val="tx1"/>
              </a:solidFill>
              <a:latin typeface="Arial Unicode MS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sz="2000" dirty="0">
                <a:solidFill>
                  <a:srgbClr val="FF0000"/>
                </a:solidFill>
                <a:latin typeface="Arial Unicode MS"/>
              </a:rPr>
              <a:t>&lt;/</a:t>
            </a:r>
            <a:r>
              <a:rPr lang="de-DE" sz="2000" dirty="0" err="1">
                <a:solidFill>
                  <a:srgbClr val="FF0000"/>
                </a:solidFill>
                <a:latin typeface="Arial Unicode MS"/>
              </a:rPr>
              <a:t>listPlace</a:t>
            </a:r>
            <a:r>
              <a:rPr lang="de-DE" sz="2000" dirty="0">
                <a:solidFill>
                  <a:srgbClr val="FF0000"/>
                </a:solidFill>
                <a:latin typeface="Arial Unicode MS"/>
              </a:rPr>
              <a:t>&gt;</a:t>
            </a:r>
            <a:br>
              <a:rPr lang="de-DE" sz="2000" dirty="0">
                <a:solidFill>
                  <a:srgbClr val="FF0000"/>
                </a:solidFill>
                <a:latin typeface="Arial Unicode MS"/>
              </a:rPr>
            </a:br>
            <a:br>
              <a:rPr lang="de-DE" sz="2000" dirty="0">
                <a:solidFill>
                  <a:srgbClr val="FF0000"/>
                </a:solidFill>
                <a:latin typeface="Arial Unicode MS"/>
              </a:rPr>
            </a:br>
            <a:endParaRPr lang="de-DE" altLang="de-DE" sz="2000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8744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3"/>
          <p:cNvSpPr txBox="1">
            <a:spLocks noGrp="1"/>
          </p:cNvSpPr>
          <p:nvPr>
            <p:ph type="title"/>
          </p:nvPr>
        </p:nvSpPr>
        <p:spPr>
          <a:xfrm>
            <a:off x="952500" y="2130500"/>
            <a:ext cx="11099700" cy="13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Encoding </a:t>
            </a:r>
            <a:r>
              <a:rPr lang="de-DE" dirty="0" err="1"/>
              <a:t>informants</a:t>
            </a:r>
            <a:endParaRPr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D6236F8-E486-4D85-99DA-D877FBBA49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22318" y="3494625"/>
            <a:ext cx="10098678" cy="8032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/>
        </p:spPr>
        <p:txBody>
          <a:bodyPr vert="horz" wrap="square" lIns="134895" tIns="45720" rIns="91440" bIns="-1587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i="0" u="none" strike="noStrike" cap="none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 Unicode MS"/>
              </a:rPr>
              <a:t>&lt;</a:t>
            </a:r>
            <a:r>
              <a:rPr kumimoji="0" lang="de-DE" altLang="de-DE" sz="2000" i="0" u="none" strike="noStrike" cap="none" normalizeH="0" baseline="0" dirty="0" err="1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 Unicode MS"/>
              </a:rPr>
              <a:t>entry</a:t>
            </a:r>
            <a:r>
              <a:rPr kumimoji="0" lang="de-DE" altLang="de-DE" sz="2000" i="0" u="none" strike="noStrike" cap="none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 Unicode MS"/>
              </a:rPr>
              <a:t> </a:t>
            </a:r>
            <a:r>
              <a:rPr kumimoji="0" lang="de-DE" altLang="de-DE" sz="2000" i="0" u="none" strike="noStrike" cap="none" normalizeH="0" baseline="0" dirty="0" err="1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 Unicode MS"/>
              </a:rPr>
              <a:t>xml:id</a:t>
            </a:r>
            <a:r>
              <a:rPr kumimoji="0" lang="de-DE" altLang="de-DE" sz="2000" i="0" u="none" strike="noStrike" cap="none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 Unicode MS"/>
              </a:rPr>
              <a:t>="kitaab_001"&gt;</a:t>
            </a:r>
            <a:endParaRPr lang="de-DE" altLang="de-DE" sz="2000" dirty="0">
              <a:solidFill>
                <a:schemeClr val="bg2">
                  <a:lumMod val="60000"/>
                  <a:lumOff val="40000"/>
                </a:schemeClr>
              </a:solidFill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i="0" u="none" strike="noStrike" cap="none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 Unicode MS"/>
              </a:rPr>
              <a:t>      &lt;form type="</a:t>
            </a:r>
            <a:r>
              <a:rPr kumimoji="0" lang="de-DE" altLang="de-DE" sz="2000" i="0" u="none" strike="noStrike" cap="none" normalizeH="0" baseline="0" dirty="0" err="1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 Unicode MS"/>
              </a:rPr>
              <a:t>lemma</a:t>
            </a:r>
            <a:r>
              <a:rPr kumimoji="0" lang="de-DE" altLang="de-DE" sz="2000" i="0" u="none" strike="noStrike" cap="none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 Unicode MS"/>
              </a:rPr>
              <a:t>"&gt;</a:t>
            </a:r>
            <a:endParaRPr lang="de-DE" altLang="de-DE" sz="2000" dirty="0">
              <a:solidFill>
                <a:schemeClr val="bg2">
                  <a:lumMod val="60000"/>
                  <a:lumOff val="40000"/>
                </a:schemeClr>
              </a:solidFill>
              <a:latin typeface="Arial Unicode MS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          &lt;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orth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xml:lang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="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ar-aeb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"&gt;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ḥažžām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&lt;/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orth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          &lt;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usg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&gt;&lt;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placeName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&gt;Tunis&lt;/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placeName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&gt;&lt;/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usg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de-DE" altLang="de-DE" sz="2000" i="0" u="none" strike="noStrike" cap="none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 Unicode MS"/>
              </a:rPr>
              <a:t>     &lt;/form&gt;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2000" i="0" u="none" strike="noStrike" cap="none" normalizeH="0" baseline="0" dirty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latin typeface="Arial Unicode MS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     &lt;form type="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lemmaVariant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" </a:t>
            </a:r>
            <a:r>
              <a:rPr lang="de-DE" altLang="de-DE" sz="2000" b="1" dirty="0">
                <a:solidFill>
                  <a:srgbClr val="006600"/>
                </a:solidFill>
                <a:latin typeface="Arial Unicode MS"/>
              </a:rPr>
              <a:t>source</a:t>
            </a:r>
            <a:r>
              <a:rPr lang="de-DE" altLang="de-DE" sz="2000" dirty="0">
                <a:solidFill>
                  <a:srgbClr val="0000FF"/>
                </a:solidFill>
                <a:latin typeface="Arial Unicode MS"/>
              </a:rPr>
              <a:t>=</a:t>
            </a:r>
            <a:r>
              <a:rPr lang="de-DE" alt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altLang="de-DE" sz="2000" dirty="0">
                <a:solidFill>
                  <a:srgbClr val="0000A0"/>
                </a:solidFill>
                <a:latin typeface="Arial Unicode MS"/>
              </a:rPr>
              <a:t>#beja3-45-m</a:t>
            </a:r>
            <a:r>
              <a:rPr lang="de-DE" altLang="de-DE" sz="2000" dirty="0">
                <a:solidFill>
                  <a:srgbClr val="4F0027"/>
                </a:solidFill>
                <a:latin typeface="Arial Unicode MS"/>
              </a:rPr>
              <a:t>"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          &lt;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orth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</a:t>
            </a:r>
            <a:r>
              <a:rPr lang="de-DE" altLang="de-DE" sz="2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xml:lang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="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ar-aeb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"&gt;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ḥažžǟm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&lt;/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orth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          &lt;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usg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&gt;&lt;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placeName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</a:t>
            </a:r>
            <a:r>
              <a:rPr lang="de-DE" altLang="de-DE" sz="2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ref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="#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beja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"/&gt;&lt;/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usg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    &lt;/form&gt;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de-DE" altLang="de-DE" sz="2000" dirty="0">
              <a:solidFill>
                <a:schemeClr val="bg2">
                  <a:lumMod val="60000"/>
                  <a:lumOff val="40000"/>
                </a:schemeClr>
              </a:solidFill>
              <a:latin typeface="Arial Unicode MS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     &lt;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gramGrp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           &lt;gram </a:t>
            </a:r>
            <a:r>
              <a:rPr lang="de-DE" altLang="de-DE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type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="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pos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"&gt;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noun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&lt;/gram&gt;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           &lt;gram </a:t>
            </a:r>
            <a:r>
              <a:rPr lang="de-DE" altLang="de-DE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type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="root" </a:t>
            </a:r>
            <a:r>
              <a:rPr lang="de-DE" altLang="de-DE" sz="2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xml:lang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="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ar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-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arz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-x-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cairo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-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vicav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"&gt;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ḥǧm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&lt;/gram&gt;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     &lt;/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gramGrp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2000" dirty="0">
              <a:solidFill>
                <a:schemeClr val="bg2">
                  <a:lumMod val="60000"/>
                  <a:lumOff val="40000"/>
                </a:schemeClr>
              </a:solidFill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     &lt;sense&gt;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           &lt;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cit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</a:t>
            </a:r>
            <a:r>
              <a:rPr lang="de-DE" altLang="de-DE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type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="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translation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" </a:t>
            </a:r>
            <a:r>
              <a:rPr lang="de-DE" altLang="de-DE" sz="2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xml:lang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="en"&gt;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                 &lt;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quote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&gt;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hairdresser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&lt;/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quote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           &lt;/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cit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&gt;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2000" dirty="0">
              <a:solidFill>
                <a:schemeClr val="bg2">
                  <a:lumMod val="60000"/>
                  <a:lumOff val="40000"/>
                </a:schemeClr>
              </a:solidFill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           &lt;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cit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</a:t>
            </a:r>
            <a:r>
              <a:rPr lang="de-DE" altLang="de-DE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type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="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translation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" </a:t>
            </a:r>
            <a:r>
              <a:rPr lang="de-DE" altLang="de-DE" sz="2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xml:lang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="de"&gt;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                 &lt;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quote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&gt;Friseur&lt;/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quote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           &lt;/</a:t>
            </a:r>
            <a:r>
              <a:rPr lang="de-DE" altLang="de-DE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cit</a:t>
            </a: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     &lt;/sense&gt;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 Unicode MS"/>
              </a:rPr>
              <a:t>&lt;/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 Unicode MS"/>
              </a:rPr>
              <a:t>entry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 Unicode MS"/>
              </a:rPr>
              <a:t>&gt; </a:t>
            </a: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1BCD507A-248A-4AA6-AE06-13FC1104C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030"/>
            <a:ext cx="228610" cy="307140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4895" tIns="45720" rIns="9144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B6183D24-EF3E-4761-85A9-99BFC012A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030"/>
            <a:ext cx="228610" cy="307140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4895" tIns="45720" rIns="9144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8655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4"/>
          <p:cNvSpPr txBox="1">
            <a:spLocks noGrp="1"/>
          </p:cNvSpPr>
          <p:nvPr>
            <p:ph type="title"/>
          </p:nvPr>
        </p:nvSpPr>
        <p:spPr>
          <a:xfrm>
            <a:off x="952500" y="2130500"/>
            <a:ext cx="11099700" cy="13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Outlook</a:t>
            </a:r>
            <a:endParaRPr/>
          </a:p>
        </p:txBody>
      </p:sp>
      <p:sp>
        <p:nvSpPr>
          <p:cNvPr id="334" name="Google Shape;334;p44"/>
          <p:cNvSpPr txBox="1">
            <a:spLocks noGrp="1"/>
          </p:cNvSpPr>
          <p:nvPr>
            <p:ph type="body" idx="1"/>
          </p:nvPr>
        </p:nvSpPr>
        <p:spPr>
          <a:xfrm>
            <a:off x="952500" y="3494625"/>
            <a:ext cx="11099700" cy="5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dirty="0"/>
              <a:t>Data </a:t>
            </a:r>
            <a:r>
              <a:rPr lang="de-DE" dirty="0" err="1"/>
              <a:t>creation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ongoing</a:t>
            </a:r>
            <a:endParaRPr lang="de-DE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dirty="0"/>
              <a:t>Interface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>
            <a:spLocks noGrp="1"/>
          </p:cNvSpPr>
          <p:nvPr>
            <p:ph type="title"/>
          </p:nvPr>
        </p:nvSpPr>
        <p:spPr>
          <a:xfrm>
            <a:off x="952500" y="2130500"/>
            <a:ext cx="11099700" cy="13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Credits</a:t>
            </a:r>
            <a:r>
              <a:rPr lang="de-DE" dirty="0"/>
              <a:t> (Technical </a:t>
            </a:r>
            <a:r>
              <a:rPr lang="de-DE" dirty="0" err="1"/>
              <a:t>team</a:t>
            </a:r>
            <a:r>
              <a:rPr lang="de-DE" dirty="0"/>
              <a:t>)</a:t>
            </a:r>
            <a:endParaRPr dirty="0"/>
          </a:p>
        </p:txBody>
      </p:sp>
      <p:sp>
        <p:nvSpPr>
          <p:cNvPr id="340" name="Google Shape;340;p45"/>
          <p:cNvSpPr txBox="1">
            <a:spLocks noGrp="1"/>
          </p:cNvSpPr>
          <p:nvPr>
            <p:ph type="body" idx="1"/>
          </p:nvPr>
        </p:nvSpPr>
        <p:spPr>
          <a:xfrm>
            <a:off x="952500" y="3494625"/>
            <a:ext cx="3601800" cy="5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Asil</a:t>
            </a:r>
            <a:r>
              <a:rPr lang="de-D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Çetin</a:t>
            </a:r>
            <a:endParaRPr dirty="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Dario </a:t>
            </a:r>
            <a:r>
              <a:rPr lang="de-D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Kampkaspar</a:t>
            </a:r>
            <a:endParaRPr dirty="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Barbara </a:t>
            </a:r>
            <a:r>
              <a:rPr lang="de-D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Krautgartner</a:t>
            </a:r>
            <a:endParaRPr dirty="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Daniel Schopper</a:t>
            </a:r>
            <a:endParaRPr dirty="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Omar Siam</a:t>
            </a:r>
            <a:endParaRPr dirty="0"/>
          </a:p>
        </p:txBody>
      </p:sp>
      <p:sp>
        <p:nvSpPr>
          <p:cNvPr id="341" name="Google Shape;341;p45"/>
          <p:cNvSpPr txBox="1">
            <a:spLocks noGrp="1"/>
          </p:cNvSpPr>
          <p:nvPr>
            <p:ph type="title"/>
          </p:nvPr>
        </p:nvSpPr>
        <p:spPr>
          <a:xfrm>
            <a:off x="5336225" y="3421050"/>
            <a:ext cx="5893800" cy="13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Credits</a:t>
            </a:r>
            <a:r>
              <a:rPr lang="de-DE" dirty="0"/>
              <a:t> (</a:t>
            </a:r>
            <a:r>
              <a:rPr lang="de-DE" dirty="0" err="1"/>
              <a:t>Linguists</a:t>
            </a:r>
            <a:r>
              <a:rPr lang="de-DE" dirty="0"/>
              <a:t>)</a:t>
            </a:r>
            <a:endParaRPr dirty="0"/>
          </a:p>
        </p:txBody>
      </p:sp>
      <p:sp>
        <p:nvSpPr>
          <p:cNvPr id="342" name="Google Shape;342;p45"/>
          <p:cNvSpPr txBox="1">
            <a:spLocks noGrp="1"/>
          </p:cNvSpPr>
          <p:nvPr>
            <p:ph type="body" idx="1"/>
          </p:nvPr>
        </p:nvSpPr>
        <p:spPr>
          <a:xfrm>
            <a:off x="5311125" y="4528900"/>
            <a:ext cx="7358700" cy="47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de-DE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https://vicav.acdh.oeaw.ac.at/#map=&amp;1=[textQuery,</a:t>
            </a:r>
            <a:br>
              <a:rPr lang="de-DE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</a:br>
            <a:r>
              <a:rPr lang="de-DE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vicavContributors,CONTRIBUTORS,open]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1"/>
          <p:cNvSpPr txBox="1">
            <a:spLocks noGrp="1"/>
          </p:cNvSpPr>
          <p:nvPr>
            <p:ph type="body" idx="1"/>
          </p:nvPr>
        </p:nvSpPr>
        <p:spPr>
          <a:xfrm>
            <a:off x="952500" y="2199225"/>
            <a:ext cx="11099700" cy="5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300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Děkuji za pozornost!</a:t>
            </a:r>
            <a:endParaRPr sz="300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300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Thank you for your attention!</a:t>
            </a:r>
            <a:endParaRPr sz="300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1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00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Danke für Ihre Aufmerksamkeit!</a:t>
            </a:r>
            <a:endParaRPr sz="300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80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300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!وشكرا لكم على اهتمامكم</a:t>
            </a:r>
            <a:endParaRPr sz="300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3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300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Merci pour votre attention!</a:t>
            </a:r>
            <a:endParaRPr sz="300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0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00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感谢您的聆听!</a:t>
            </a:r>
            <a:endParaRPr sz="300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00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Dank u voor uw aandacht!</a:t>
            </a:r>
            <a:endParaRPr sz="300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20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00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¡Gracias por su atención!</a:t>
            </a:r>
            <a:endParaRPr sz="300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80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00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Ngiyabonga ukulalela kwenu!</a:t>
            </a:r>
            <a:endParaRPr sz="300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40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00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Grazie per l’attenzione!</a:t>
            </a:r>
            <a:endParaRPr sz="300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0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00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 sz="300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5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300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Asante sana kwa kunisikiliza!</a:t>
            </a:r>
            <a:endParaRPr sz="300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300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                            	</a:t>
            </a:r>
            <a:endParaRPr sz="300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3500" y="2152325"/>
            <a:ext cx="13572749" cy="76012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/>
          <p:nvPr/>
        </p:nvSpPr>
        <p:spPr>
          <a:xfrm>
            <a:off x="370350" y="2332400"/>
            <a:ext cx="2125200" cy="5085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2627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400" b="1">
                <a:solidFill>
                  <a:srgbClr val="0B5394"/>
                </a:solidFill>
              </a:rPr>
              <a:t>mā(ḏā) turīd?</a:t>
            </a:r>
            <a:endParaRPr sz="2400" b="1">
              <a:solidFill>
                <a:srgbClr val="0B539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78" name="Google Shape;78;p17"/>
          <p:cNvSpPr txBox="1"/>
          <p:nvPr/>
        </p:nvSpPr>
        <p:spPr>
          <a:xfrm>
            <a:off x="1879875" y="5492350"/>
            <a:ext cx="1235100" cy="44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2627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 b="1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šnu bġīti?</a:t>
            </a:r>
            <a:endParaRPr sz="180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5120025" y="4872800"/>
            <a:ext cx="1001100" cy="44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2627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 b="1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š-tḥibb?</a:t>
            </a:r>
            <a:endParaRPr sz="180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6413600" y="4872800"/>
            <a:ext cx="1001100" cy="44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2627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 b="1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xi trid?</a:t>
            </a:r>
            <a:endParaRPr sz="180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6584125" y="5804975"/>
            <a:ext cx="1128300" cy="44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2627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 b="1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šen tebbi?</a:t>
            </a:r>
            <a:endParaRPr sz="180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8725400" y="6084525"/>
            <a:ext cx="1128300" cy="44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2627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 b="1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ʕāwiz ʔēh?</a:t>
            </a:r>
            <a:endParaRPr sz="180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8781875" y="8180400"/>
            <a:ext cx="1305900" cy="44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2627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 b="1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dāyir šinu?</a:t>
            </a:r>
            <a:endParaRPr sz="180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10496300" y="4718325"/>
            <a:ext cx="1305900" cy="44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2627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 b="1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šu beddak?</a:t>
            </a:r>
            <a:endParaRPr sz="180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11733375" y="5261225"/>
            <a:ext cx="1074900" cy="44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2627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 b="1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ši-trīd?</a:t>
            </a:r>
            <a:endParaRPr sz="180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11652075" y="6311575"/>
            <a:ext cx="1074900" cy="44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2627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 b="1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ʔēš tibġa?</a:t>
            </a:r>
            <a:endParaRPr sz="180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12033500" y="7063350"/>
            <a:ext cx="936900" cy="44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2627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 b="1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š-tabbi?</a:t>
            </a:r>
            <a:endParaRPr sz="180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11573600" y="8636875"/>
            <a:ext cx="1305900" cy="44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2627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 b="1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ʔēš tašti?</a:t>
            </a:r>
            <a:endParaRPr sz="1800"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952500" y="2130500"/>
            <a:ext cx="11099700" cy="13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Perspectives</a:t>
            </a:r>
            <a:endParaRPr dirty="0"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5203072" y="6052738"/>
            <a:ext cx="2962800" cy="20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200"/>
              </a:spcBef>
              <a:spcAft>
                <a:spcPts val="0"/>
              </a:spcAft>
              <a:buNone/>
            </a:pPr>
            <a:r>
              <a:rPr lang="de-DE" sz="3000"/>
              <a:t>Text technology</a:t>
            </a:r>
            <a:endParaRPr sz="3000"/>
          </a:p>
          <a:p>
            <a:pPr marL="0" lvl="0" indent="0" algn="ctr" rtl="0"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3000"/>
              <a:t>Standards</a:t>
            </a:r>
            <a:endParaRPr sz="3000"/>
          </a:p>
          <a:p>
            <a:pPr marL="0" lvl="0" indent="0" algn="ctr" rtl="0">
              <a:spcBef>
                <a:spcPts val="4200"/>
              </a:spcBef>
              <a:spcAft>
                <a:spcPts val="0"/>
              </a:spcAft>
              <a:buNone/>
            </a:pPr>
            <a:r>
              <a:rPr lang="de-DE" sz="3000"/>
              <a:t>Openness</a:t>
            </a:r>
            <a:endParaRPr sz="3000"/>
          </a:p>
        </p:txBody>
      </p:sp>
      <p:sp>
        <p:nvSpPr>
          <p:cNvPr id="95" name="Google Shape;95;p18"/>
          <p:cNvSpPr txBox="1"/>
          <p:nvPr/>
        </p:nvSpPr>
        <p:spPr>
          <a:xfrm>
            <a:off x="4860750" y="3687325"/>
            <a:ext cx="3662700" cy="12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0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Linguistic research</a:t>
            </a:r>
            <a:endParaRPr sz="30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0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Teaching</a:t>
            </a:r>
            <a:endParaRPr sz="30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96" name="Google Shape;96;p18"/>
          <p:cNvSpPr/>
          <p:nvPr/>
        </p:nvSpPr>
        <p:spPr>
          <a:xfrm>
            <a:off x="3570150" y="4064400"/>
            <a:ext cx="1400400" cy="33012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8"/>
          <p:cNvSpPr/>
          <p:nvPr/>
        </p:nvSpPr>
        <p:spPr>
          <a:xfrm rot="10800000" flipH="1">
            <a:off x="8518700" y="3924000"/>
            <a:ext cx="1400400" cy="34416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8"/>
          <p:cNvSpPr txBox="1"/>
          <p:nvPr/>
        </p:nvSpPr>
        <p:spPr>
          <a:xfrm>
            <a:off x="2841700" y="8196250"/>
            <a:ext cx="9210600" cy="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"/>
              </a:lnSpc>
              <a:spcBef>
                <a:spcPts val="4200"/>
              </a:spcBef>
              <a:spcAft>
                <a:spcPts val="0"/>
              </a:spcAft>
              <a:buNone/>
            </a:pPr>
            <a:r>
              <a:rPr lang="de-DE" sz="2400" b="1" i="1" dirty="0" err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Specific</a:t>
            </a:r>
            <a:r>
              <a:rPr lang="de-DE" sz="2400" b="1" i="1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de-DE" sz="2400" b="1" i="1" dirty="0" err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kinds</a:t>
            </a:r>
            <a:r>
              <a:rPr lang="de-DE" sz="2400" b="1" i="1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de-DE" sz="2400" b="1" i="1" dirty="0" err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of</a:t>
            </a:r>
            <a:r>
              <a:rPr lang="de-DE" sz="2400" b="1" i="1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de-DE" sz="2400" b="1" i="1" dirty="0" err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data</a:t>
            </a:r>
            <a:r>
              <a:rPr lang="de-DE" sz="2400" b="1" i="1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de-DE" sz="2400" b="1" i="1" dirty="0" err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needed</a:t>
            </a:r>
            <a:endParaRPr sz="2400" b="1" i="1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6896100" y="2130500"/>
            <a:ext cx="6073800" cy="13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Bibliography</a:t>
            </a: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6949050" y="3505225"/>
            <a:ext cx="4486800" cy="5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dirty="0">
                <a:solidFill>
                  <a:schemeClr val="dk1"/>
                </a:solidFill>
              </a:rPr>
              <a:t>Collection </a:t>
            </a:r>
            <a:r>
              <a:rPr lang="de-DE" dirty="0" err="1">
                <a:solidFill>
                  <a:schemeClr val="dk1"/>
                </a:solidFill>
              </a:rPr>
              <a:t>of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research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literature</a:t>
            </a:r>
            <a:r>
              <a:rPr lang="de-DE" dirty="0">
                <a:solidFill>
                  <a:schemeClr val="dk1"/>
                </a:solidFill>
              </a:rPr>
              <a:t> and </a:t>
            </a:r>
            <a:r>
              <a:rPr lang="de-DE" dirty="0" err="1">
                <a:solidFill>
                  <a:schemeClr val="dk1"/>
                </a:solidFill>
              </a:rPr>
              <a:t>learning</a:t>
            </a:r>
            <a:r>
              <a:rPr lang="de-DE" dirty="0">
                <a:solidFill>
                  <a:schemeClr val="dk1"/>
                </a:solidFill>
              </a:rPr>
              <a:t> material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-DE" dirty="0"/>
              <a:t>4127 </a:t>
            </a:r>
            <a:r>
              <a:rPr lang="de-DE" dirty="0" err="1"/>
              <a:t>records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-DE" dirty="0"/>
              <a:t>Collaborative </a:t>
            </a:r>
            <a:r>
              <a:rPr lang="de-DE" dirty="0" err="1"/>
              <a:t>effort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-DE" dirty="0"/>
              <a:t>AIDA </a:t>
            </a:r>
            <a:r>
              <a:rPr lang="de-DE" dirty="0" err="1"/>
              <a:t>Conferences</a:t>
            </a:r>
            <a:endParaRPr dirty="0"/>
          </a:p>
        </p:txBody>
      </p:sp>
      <p:pic>
        <p:nvPicPr>
          <p:cNvPr id="105" name="Google Shape;105;p19"/>
          <p:cNvPicPr preferRelativeResize="0"/>
          <p:nvPr/>
        </p:nvPicPr>
        <p:blipFill rotWithShape="1">
          <a:blip r:embed="rId3">
            <a:alphaModFix/>
          </a:blip>
          <a:srcRect l="734"/>
          <a:stretch/>
        </p:blipFill>
        <p:spPr>
          <a:xfrm>
            <a:off x="674025" y="2131200"/>
            <a:ext cx="5962999" cy="6006999"/>
          </a:xfrm>
          <a:prstGeom prst="rect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952500" y="2130500"/>
            <a:ext cx="11099700" cy="13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Language Profiles</a:t>
            </a:r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952500" y="3494625"/>
            <a:ext cx="5592900" cy="5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-DE" dirty="0"/>
              <a:t>Short </a:t>
            </a:r>
            <a:r>
              <a:rPr lang="de-DE" dirty="0" err="1"/>
              <a:t>sketches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particular</a:t>
            </a:r>
            <a:r>
              <a:rPr lang="de-DE" dirty="0"/>
              <a:t> </a:t>
            </a:r>
            <a:r>
              <a:rPr lang="de-DE" dirty="0" err="1"/>
              <a:t>varieties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-DE" dirty="0"/>
              <a:t>Research </a:t>
            </a:r>
            <a:r>
              <a:rPr lang="de-DE" dirty="0" err="1"/>
              <a:t>History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-DE" dirty="0"/>
              <a:t>Information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resources</a:t>
            </a:r>
            <a:r>
              <a:rPr lang="de-DE" dirty="0"/>
              <a:t>: </a:t>
            </a:r>
            <a:r>
              <a:rPr lang="de-DE" dirty="0" err="1">
                <a:solidFill>
                  <a:schemeClr val="dk1"/>
                </a:solidFill>
              </a:rPr>
              <a:t>grammatical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descriptions</a:t>
            </a:r>
            <a:r>
              <a:rPr lang="de-DE" dirty="0">
                <a:solidFill>
                  <a:schemeClr val="dk1"/>
                </a:solidFill>
              </a:rPr>
              <a:t>, </a:t>
            </a:r>
            <a:r>
              <a:rPr lang="de-DE" dirty="0" err="1"/>
              <a:t>textbooks</a:t>
            </a:r>
            <a:r>
              <a:rPr lang="de-DE" dirty="0"/>
              <a:t>, </a:t>
            </a:r>
            <a:r>
              <a:rPr lang="de-DE" dirty="0" err="1"/>
              <a:t>dictionaries</a:t>
            </a:r>
            <a:r>
              <a:rPr lang="de-DE" dirty="0"/>
              <a:t>, etc.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dirty="0">
                <a:solidFill>
                  <a:schemeClr val="dk1"/>
                </a:solidFill>
              </a:rPr>
              <a:t>Information </a:t>
            </a:r>
            <a:r>
              <a:rPr lang="de-DE" dirty="0" err="1">
                <a:solidFill>
                  <a:schemeClr val="dk1"/>
                </a:solidFill>
              </a:rPr>
              <a:t>complementary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to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similar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efforts</a:t>
            </a:r>
            <a:r>
              <a:rPr lang="de-DE" dirty="0">
                <a:solidFill>
                  <a:schemeClr val="dk1"/>
                </a:solidFill>
              </a:rPr>
              <a:t> (e.g. EALL)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2" name="Google Shape;112;p20"/>
          <p:cNvPicPr preferRelativeResize="0"/>
          <p:nvPr/>
        </p:nvPicPr>
        <p:blipFill rotWithShape="1">
          <a:blip r:embed="rId3">
            <a:alphaModFix/>
          </a:blip>
          <a:srcRect l="794" r="2268"/>
          <a:stretch/>
        </p:blipFill>
        <p:spPr>
          <a:xfrm>
            <a:off x="6848025" y="2130500"/>
            <a:ext cx="5339424" cy="6310351"/>
          </a:xfrm>
          <a:prstGeom prst="rect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6988900" y="2130500"/>
            <a:ext cx="4987200" cy="13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Feature Lists</a:t>
            </a: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 flipH="1">
            <a:off x="6988900" y="3441800"/>
            <a:ext cx="6002400" cy="5700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-DE" dirty="0" err="1"/>
              <a:t>Sentence</a:t>
            </a:r>
            <a:r>
              <a:rPr lang="de-DE" dirty="0"/>
              <a:t> </a:t>
            </a:r>
            <a:r>
              <a:rPr lang="de-DE" dirty="0" err="1"/>
              <a:t>pairs</a:t>
            </a:r>
            <a:r>
              <a:rPr lang="de-DE" dirty="0"/>
              <a:t> in English and </a:t>
            </a:r>
            <a:r>
              <a:rPr lang="de-DE" dirty="0" err="1"/>
              <a:t>Arabic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meant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exemplify</a:t>
            </a:r>
            <a:r>
              <a:rPr lang="de-DE" dirty="0"/>
              <a:t> </a:t>
            </a:r>
            <a:r>
              <a:rPr lang="de-DE" dirty="0" err="1"/>
              <a:t>selected</a:t>
            </a:r>
            <a:r>
              <a:rPr lang="de-DE" dirty="0"/>
              <a:t> salient </a:t>
            </a:r>
            <a:r>
              <a:rPr lang="de-DE" dirty="0" err="1"/>
              <a:t>linguistic</a:t>
            </a:r>
            <a:r>
              <a:rPr lang="de-DE" dirty="0"/>
              <a:t> </a:t>
            </a:r>
            <a:r>
              <a:rPr lang="de-DE" dirty="0" err="1"/>
              <a:t>features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-DE" dirty="0"/>
              <a:t>Focus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on </a:t>
            </a:r>
            <a:r>
              <a:rPr lang="de-DE" dirty="0" err="1"/>
              <a:t>morphology</a:t>
            </a:r>
            <a:br>
              <a:rPr lang="de-DE" dirty="0"/>
            </a:br>
            <a:r>
              <a:rPr lang="de-DE" dirty="0"/>
              <a:t>and </a:t>
            </a:r>
            <a:r>
              <a:rPr lang="de-DE" dirty="0" err="1"/>
              <a:t>lexis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-DE" dirty="0" err="1"/>
              <a:t>Reflect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common</a:t>
            </a:r>
            <a:r>
              <a:rPr lang="de-DE" dirty="0"/>
              <a:t> </a:t>
            </a:r>
            <a:r>
              <a:rPr lang="de-DE" dirty="0" err="1"/>
              <a:t>practice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community</a:t>
            </a:r>
            <a:endParaRPr dirty="0">
              <a:highlight>
                <a:srgbClr val="FFFF00"/>
              </a:highlight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-DE" dirty="0">
                <a:solidFill>
                  <a:schemeClr val="dk1"/>
                </a:solidFill>
              </a:rPr>
              <a:t>Extensible	</a:t>
            </a:r>
            <a:endParaRPr dirty="0"/>
          </a:p>
        </p:txBody>
      </p:sp>
      <p:pic>
        <p:nvPicPr>
          <p:cNvPr id="119" name="Google Shape;119;p21"/>
          <p:cNvPicPr preferRelativeResize="0"/>
          <p:nvPr/>
        </p:nvPicPr>
        <p:blipFill rotWithShape="1">
          <a:blip r:embed="rId3">
            <a:alphaModFix/>
          </a:blip>
          <a:srcRect l="1058" t="1549" r="12158" b="14691"/>
          <a:stretch/>
        </p:blipFill>
        <p:spPr>
          <a:xfrm>
            <a:off x="682675" y="2131200"/>
            <a:ext cx="5712300" cy="6433651"/>
          </a:xfrm>
          <a:prstGeom prst="rect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theme/theme1.xml><?xml version="1.0" encoding="utf-8"?>
<a:theme xmlns:a="http://schemas.openxmlformats.org/drawingml/2006/main" name="PowerPoint-Vorlage-Institut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owerPoint-Vorlage-Institut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3447</Words>
  <Application>Microsoft Office PowerPoint</Application>
  <PresentationFormat>Benutzerdefiniert</PresentationFormat>
  <Paragraphs>450</Paragraphs>
  <Slides>47</Slides>
  <Notes>47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47</vt:i4>
      </vt:variant>
    </vt:vector>
  </HeadingPairs>
  <TitlesOfParts>
    <vt:vector size="64" baseType="lpstr">
      <vt:lpstr>Wingdings</vt:lpstr>
      <vt:lpstr>MS PGothic</vt:lpstr>
      <vt:lpstr>Arial Unicode MS</vt:lpstr>
      <vt:lpstr>Helvetica Light</vt:lpstr>
      <vt:lpstr>Courier New</vt:lpstr>
      <vt:lpstr>Palatino</vt:lpstr>
      <vt:lpstr>Calibri</vt:lpstr>
      <vt:lpstr>MS PGothic</vt:lpstr>
      <vt:lpstr>Palatino Linotype</vt:lpstr>
      <vt:lpstr>Brandon Grotesque Black</vt:lpstr>
      <vt:lpstr>Calibri Light</vt:lpstr>
      <vt:lpstr>Consolas</vt:lpstr>
      <vt:lpstr>Times New Roman</vt:lpstr>
      <vt:lpstr>Avenir</vt:lpstr>
      <vt:lpstr>Arial</vt:lpstr>
      <vt:lpstr>PowerPoint-Vorlage-Institut</vt:lpstr>
      <vt:lpstr>1_PowerPoint-Vorlage-Institut</vt:lpstr>
      <vt:lpstr>PowerPoint-Präsentation</vt:lpstr>
      <vt:lpstr>Preliminiaries</vt:lpstr>
      <vt:lpstr>Framework</vt:lpstr>
      <vt:lpstr>Scholarly Background</vt:lpstr>
      <vt:lpstr>PowerPoint-Präsentation</vt:lpstr>
      <vt:lpstr>Perspectives</vt:lpstr>
      <vt:lpstr>Bibliography</vt:lpstr>
      <vt:lpstr>Language Profiles</vt:lpstr>
      <vt:lpstr>Feature Lists</vt:lpstr>
      <vt:lpstr>Annotated Sample Texts</vt:lpstr>
      <vt:lpstr>Transcripts of spoken language</vt:lpstr>
      <vt:lpstr>Dictionaries</vt:lpstr>
      <vt:lpstr>Dictionaries</vt:lpstr>
      <vt:lpstr>Paratexts</vt:lpstr>
      <vt:lpstr>PowerPoint-Präsentation</vt:lpstr>
      <vt:lpstr>PowerPoint-Präsentation</vt:lpstr>
      <vt:lpstr>VICAV Feature (Value) Library</vt:lpstr>
      <vt:lpstr>VICAV Feature (Value) Library</vt:lpstr>
      <vt:lpstr>Vocabularies</vt:lpstr>
      <vt:lpstr>ODD Structure</vt:lpstr>
      <vt:lpstr>Workflow</vt:lpstr>
      <vt:lpstr>Text technology / the VICAV toolset</vt:lpstr>
      <vt:lpstr>Text technology / the VICAV toolset</vt:lpstr>
      <vt:lpstr>Text technology / the VICAV toolset</vt:lpstr>
      <vt:lpstr>Text technology / the VICAV toolset</vt:lpstr>
      <vt:lpstr>Text technology / the VICAV toolset</vt:lpstr>
      <vt:lpstr>VICAV – the presentation layer</vt:lpstr>
      <vt:lpstr>VICAV  – the presentation layer</vt:lpstr>
      <vt:lpstr>VICAV  – the presentation layer</vt:lpstr>
      <vt:lpstr>VICAV  – the presentation layer</vt:lpstr>
      <vt:lpstr>VICAV  – the presentation layer</vt:lpstr>
      <vt:lpstr>VICAV  – the presentation layer</vt:lpstr>
      <vt:lpstr>TUNICO Dictionary</vt:lpstr>
      <vt:lpstr>TUNICO Dictionary</vt:lpstr>
      <vt:lpstr>TUNOCENT Dictionary</vt:lpstr>
      <vt:lpstr>Modelling location</vt:lpstr>
      <vt:lpstr>Encoding location: language labels</vt:lpstr>
      <vt:lpstr>Encoding location: place names</vt:lpstr>
      <vt:lpstr>Encoding location: bcp47</vt:lpstr>
      <vt:lpstr>Encoding location: bcp47</vt:lpstr>
      <vt:lpstr>Encoding location: bcp47</vt:lpstr>
      <vt:lpstr>Encoding location: TEI (P5)</vt:lpstr>
      <vt:lpstr>Encoding location: TEI (P5)</vt:lpstr>
      <vt:lpstr>Encoding informants</vt:lpstr>
      <vt:lpstr>Outlook</vt:lpstr>
      <vt:lpstr>Credits (Technical team)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Mörth, Karlheinz</dc:creator>
  <cp:lastModifiedBy>Mörth, Karlheinz</cp:lastModifiedBy>
  <cp:revision>37</cp:revision>
  <dcterms:modified xsi:type="dcterms:W3CDTF">2020-03-04T14:32:27Z</dcterms:modified>
</cp:coreProperties>
</file>