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06"/>
  </p:notesMasterIdLst>
  <p:handoutMasterIdLst>
    <p:handoutMasterId r:id="rId107"/>
  </p:handoutMasterIdLst>
  <p:sldIdLst>
    <p:sldId id="431" r:id="rId2"/>
    <p:sldId id="683" r:id="rId3"/>
    <p:sldId id="999" r:id="rId4"/>
    <p:sldId id="768" r:id="rId5"/>
    <p:sldId id="936" r:id="rId6"/>
    <p:sldId id="856" r:id="rId7"/>
    <p:sldId id="920" r:id="rId8"/>
    <p:sldId id="918" r:id="rId9"/>
    <p:sldId id="857" r:id="rId10"/>
    <p:sldId id="853" r:id="rId11"/>
    <p:sldId id="965" r:id="rId12"/>
    <p:sldId id="858" r:id="rId13"/>
    <p:sldId id="859" r:id="rId14"/>
    <p:sldId id="870" r:id="rId15"/>
    <p:sldId id="861" r:id="rId16"/>
    <p:sldId id="862" r:id="rId17"/>
    <p:sldId id="863" r:id="rId18"/>
    <p:sldId id="855" r:id="rId19"/>
    <p:sldId id="753" r:id="rId20"/>
    <p:sldId id="754" r:id="rId21"/>
    <p:sldId id="854" r:id="rId22"/>
    <p:sldId id="981" r:id="rId23"/>
    <p:sldId id="978" r:id="rId24"/>
    <p:sldId id="979" r:id="rId25"/>
    <p:sldId id="980" r:id="rId26"/>
    <p:sldId id="976" r:id="rId27"/>
    <p:sldId id="933" r:id="rId28"/>
    <p:sldId id="934" r:id="rId29"/>
    <p:sldId id="902" r:id="rId30"/>
    <p:sldId id="928" r:id="rId31"/>
    <p:sldId id="906" r:id="rId32"/>
    <p:sldId id="907" r:id="rId33"/>
    <p:sldId id="908" r:id="rId34"/>
    <p:sldId id="967" r:id="rId35"/>
    <p:sldId id="909" r:id="rId36"/>
    <p:sldId id="910" r:id="rId37"/>
    <p:sldId id="911" r:id="rId38"/>
    <p:sldId id="913" r:id="rId39"/>
    <p:sldId id="914" r:id="rId40"/>
    <p:sldId id="916" r:id="rId41"/>
    <p:sldId id="917" r:id="rId42"/>
    <p:sldId id="988" r:id="rId43"/>
    <p:sldId id="995" r:id="rId44"/>
    <p:sldId id="921" r:id="rId45"/>
    <p:sldId id="993" r:id="rId46"/>
    <p:sldId id="982" r:id="rId47"/>
    <p:sldId id="873" r:id="rId48"/>
    <p:sldId id="927" r:id="rId49"/>
    <p:sldId id="773" r:id="rId50"/>
    <p:sldId id="809" r:id="rId51"/>
    <p:sldId id="810" r:id="rId52"/>
    <p:sldId id="811" r:id="rId53"/>
    <p:sldId id="812" r:id="rId54"/>
    <p:sldId id="813" r:id="rId55"/>
    <p:sldId id="814" r:id="rId56"/>
    <p:sldId id="815" r:id="rId57"/>
    <p:sldId id="816" r:id="rId58"/>
    <p:sldId id="817" r:id="rId59"/>
    <p:sldId id="937" r:id="rId60"/>
    <p:sldId id="938" r:id="rId61"/>
    <p:sldId id="939" r:id="rId62"/>
    <p:sldId id="940" r:id="rId63"/>
    <p:sldId id="941" r:id="rId64"/>
    <p:sldId id="998" r:id="rId65"/>
    <p:sldId id="983" r:id="rId66"/>
    <p:sldId id="883" r:id="rId67"/>
    <p:sldId id="987" r:id="rId68"/>
    <p:sldId id="931" r:id="rId69"/>
    <p:sldId id="984" r:id="rId70"/>
    <p:sldId id="985" r:id="rId71"/>
    <p:sldId id="986" r:id="rId72"/>
    <p:sldId id="935" r:id="rId73"/>
    <p:sldId id="924" r:id="rId74"/>
    <p:sldId id="997" r:id="rId75"/>
    <p:sldId id="996" r:id="rId76"/>
    <p:sldId id="925" r:id="rId77"/>
    <p:sldId id="926" r:id="rId78"/>
    <p:sldId id="884" r:id="rId79"/>
    <p:sldId id="989" r:id="rId80"/>
    <p:sldId id="990" r:id="rId81"/>
    <p:sldId id="991" r:id="rId82"/>
    <p:sldId id="992" r:id="rId83"/>
    <p:sldId id="885" r:id="rId84"/>
    <p:sldId id="886" r:id="rId85"/>
    <p:sldId id="887" r:id="rId86"/>
    <p:sldId id="888" r:id="rId87"/>
    <p:sldId id="889" r:id="rId88"/>
    <p:sldId id="890" r:id="rId89"/>
    <p:sldId id="891" r:id="rId90"/>
    <p:sldId id="892" r:id="rId91"/>
    <p:sldId id="893" r:id="rId92"/>
    <p:sldId id="894" r:id="rId93"/>
    <p:sldId id="895" r:id="rId94"/>
    <p:sldId id="968" r:id="rId95"/>
    <p:sldId id="969" r:id="rId96"/>
    <p:sldId id="970" r:id="rId97"/>
    <p:sldId id="972" r:id="rId98"/>
    <p:sldId id="973" r:id="rId99"/>
    <p:sldId id="971" r:id="rId100"/>
    <p:sldId id="974" r:id="rId101"/>
    <p:sldId id="975" r:id="rId102"/>
    <p:sldId id="932" r:id="rId103"/>
    <p:sldId id="966" r:id="rId104"/>
    <p:sldId id="334" r:id="rId105"/>
  </p:sldIdLst>
  <p:sldSz cx="9144000" cy="5143500" type="screen16x9"/>
  <p:notesSz cx="6797675" cy="9928225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 Schopp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D9EAFF"/>
    <a:srgbClr val="A85D8F"/>
    <a:srgbClr val="3D85C1"/>
    <a:srgbClr val="6699FF"/>
    <a:srgbClr val="97BCDA"/>
    <a:srgbClr val="99CCFF"/>
    <a:srgbClr val="EDF4F9"/>
    <a:srgbClr val="B6D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8" autoAdjust="0"/>
    <p:restoredTop sz="78883" autoAdjust="0"/>
  </p:normalViewPr>
  <p:slideViewPr>
    <p:cSldViewPr snapToGrid="0">
      <p:cViewPr varScale="1">
        <p:scale>
          <a:sx n="101" d="100"/>
          <a:sy n="101" d="100"/>
        </p:scale>
        <p:origin x="384" y="51"/>
      </p:cViewPr>
      <p:guideLst/>
    </p:cSldViewPr>
  </p:slideViewPr>
  <p:outlineViewPr>
    <p:cViewPr>
      <p:scale>
        <a:sx n="33" d="100"/>
        <a:sy n="33" d="100"/>
      </p:scale>
      <p:origin x="0" y="-3529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325"/>
    </p:cViewPr>
  </p:sorterViewPr>
  <p:notesViewPr>
    <p:cSldViewPr snapToGrid="0">
      <p:cViewPr varScale="1">
        <p:scale>
          <a:sx n="73" d="100"/>
          <a:sy n="73" d="100"/>
        </p:scale>
        <p:origin x="40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D93B8-FE0D-46DA-96E0-96F3B06EA8DD}" type="datetimeFigureOut">
              <a:rPr lang="en-GB" smtClean="0"/>
              <a:t>15/11/2019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67DE1-79B8-4311-AEC8-0274F699918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228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0167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200" b="0" noProof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1655459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85927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7984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145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711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62816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84588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15557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05957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560000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2066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0182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0305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53854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372488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945020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42365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12543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94758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317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59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54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22934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934678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0305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8905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6814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5683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884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7769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2391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646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6032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00100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3285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2402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7182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026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594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4920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641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0444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7361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026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086083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8572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611369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07740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39" cy="44677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34596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buFont typeface="Lato"/>
              <a:defRPr sz="3000" b="0">
                <a:latin typeface="Brandon Grotesque Medium" panose="020B0603020203060202" pitchFamily="34" charset="0"/>
                <a:ea typeface="Brandon Grotesque Medium" panose="020B0603020203060202" pitchFamily="34" charset="0"/>
                <a:cs typeface="Brandon Grotesque Medium" panose="020B0603020203060202" pitchFamily="34" charset="0"/>
                <a:sym typeface="Lato"/>
              </a:defRPr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SzPct val="100000"/>
              <a:buFont typeface="Lato"/>
              <a:buNone/>
              <a:defRPr sz="1800">
                <a:solidFill>
                  <a:schemeClr val="dk2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Lato"/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-73743" y="-68706"/>
            <a:ext cx="9374153" cy="10972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7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26568" y="1145406"/>
            <a:ext cx="8229600" cy="3562424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1200"/>
              </a:spcBef>
              <a:spcAft>
                <a:spcPts val="600"/>
              </a:spcAft>
              <a:buSzPct val="100000"/>
              <a:buFont typeface="Hind"/>
              <a:buChar char="‐"/>
              <a:defRPr sz="200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1pPr>
            <a:lvl2pPr>
              <a:spcBef>
                <a:spcPts val="400"/>
              </a:spcBef>
              <a:spcAft>
                <a:spcPts val="0"/>
              </a:spcAft>
              <a:buSzPct val="100000"/>
              <a:buFont typeface="Hind"/>
              <a:buChar char="‐"/>
              <a:defRPr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2pPr>
            <a:lvl3pPr>
              <a:spcBef>
                <a:spcPts val="0"/>
              </a:spcBef>
              <a:buSzPct val="100000"/>
              <a:buChar char="●"/>
              <a:defRPr sz="1800"/>
            </a:lvl3pPr>
            <a:lvl4pPr>
              <a:spcBef>
                <a:spcPts val="0"/>
              </a:spcBef>
              <a:buChar char="○"/>
              <a:defRPr/>
            </a:lvl4pPr>
            <a:lvl5pPr>
              <a:spcBef>
                <a:spcPts val="0"/>
              </a:spcBef>
              <a:buChar char="◆"/>
              <a:defRPr/>
            </a:lvl5pPr>
            <a:lvl6pPr>
              <a:spcBef>
                <a:spcPts val="0"/>
              </a:spcBef>
              <a:buChar char="●"/>
              <a:defRPr/>
            </a:lvl6pPr>
            <a:lvl7pPr>
              <a:spcBef>
                <a:spcPts val="0"/>
              </a:spcBef>
              <a:buChar char="○"/>
              <a:defRPr/>
            </a:lvl7pPr>
            <a:lvl8pPr>
              <a:spcBef>
                <a:spcPts val="0"/>
              </a:spcBef>
              <a:buChar char="◆"/>
              <a:defRPr/>
            </a:lvl8pPr>
            <a:lvl9pPr>
              <a:spcBef>
                <a:spcPts val="0"/>
              </a:spcBef>
              <a:buChar char="●"/>
              <a:defRPr/>
            </a:lvl9pPr>
          </a:lstStyle>
          <a:p>
            <a:pPr lvl="0"/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72189" y="-272503"/>
            <a:ext cx="8229600" cy="815179"/>
          </a:xfrm>
        </p:spPr>
        <p:txBody>
          <a:bodyPr rIns="90000" bIns="0" anchor="b"/>
          <a:lstStyle>
            <a:lvl1pPr>
              <a:defRPr sz="28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8" name="Shape 14"/>
          <p:cNvSpPr txBox="1">
            <a:spLocks noGrp="1"/>
          </p:cNvSpPr>
          <p:nvPr>
            <p:ph type="body" idx="13" hasCustomPrompt="1"/>
          </p:nvPr>
        </p:nvSpPr>
        <p:spPr>
          <a:xfrm>
            <a:off x="601540" y="533036"/>
            <a:ext cx="8229600" cy="464542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1200"/>
              </a:spcBef>
              <a:spcAft>
                <a:spcPts val="600"/>
              </a:spcAft>
              <a:buSzPct val="100000"/>
              <a:buFont typeface="Hind"/>
              <a:buNone/>
              <a:defRPr sz="2200">
                <a:solidFill>
                  <a:schemeClr val="bg1"/>
                </a:solidFill>
                <a:latin typeface="+mn-lt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1pPr>
            <a:lvl2pPr>
              <a:spcBef>
                <a:spcPts val="400"/>
              </a:spcBef>
              <a:spcAft>
                <a:spcPts val="0"/>
              </a:spcAft>
              <a:buSzPct val="100000"/>
              <a:buFont typeface="Hind"/>
              <a:buChar char="‐"/>
              <a:defRPr sz="1800"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defRPr>
            </a:lvl2pPr>
            <a:lvl3pPr>
              <a:spcBef>
                <a:spcPts val="0"/>
              </a:spcBef>
              <a:buSzPct val="100000"/>
              <a:buChar char="●"/>
              <a:defRPr sz="1800"/>
            </a:lvl3pPr>
            <a:lvl4pPr>
              <a:spcBef>
                <a:spcPts val="0"/>
              </a:spcBef>
              <a:buChar char="○"/>
              <a:defRPr/>
            </a:lvl4pPr>
            <a:lvl5pPr>
              <a:spcBef>
                <a:spcPts val="0"/>
              </a:spcBef>
              <a:buChar char="◆"/>
              <a:defRPr/>
            </a:lvl5pPr>
            <a:lvl6pPr>
              <a:spcBef>
                <a:spcPts val="0"/>
              </a:spcBef>
              <a:buChar char="●"/>
              <a:defRPr/>
            </a:lvl6pPr>
            <a:lvl7pPr>
              <a:spcBef>
                <a:spcPts val="0"/>
              </a:spcBef>
              <a:buChar char="○"/>
              <a:defRPr/>
            </a:lvl7pPr>
            <a:lvl8pPr>
              <a:spcBef>
                <a:spcPts val="0"/>
              </a:spcBef>
              <a:buChar char="◆"/>
              <a:defRPr/>
            </a:lvl8pPr>
            <a:lvl9pPr>
              <a:spcBef>
                <a:spcPts val="0"/>
              </a:spcBef>
              <a:buChar char="●"/>
              <a:defRPr/>
            </a:lvl9pPr>
          </a:lstStyle>
          <a:p>
            <a:pPr lvl="0"/>
            <a:r>
              <a:rPr lang="de-DE" dirty="0" smtClean="0"/>
              <a:t>Titel2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1" y="146005"/>
            <a:ext cx="1284349" cy="639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rot="21204004">
            <a:off x="-334450" y="-725480"/>
            <a:ext cx="10045667" cy="65621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"/>
                </a:schemeClr>
              </a:gs>
              <a:gs pos="69000">
                <a:srgbClr val="BFD7EB"/>
              </a:gs>
              <a:gs pos="83000">
                <a:srgbClr val="C9DEEF"/>
              </a:gs>
              <a:gs pos="98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138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-GB"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5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</a:rPr>
              <a:t>‹Nr.›</a:t>
            </a:fld>
            <a:endParaRPr lang="en-GB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3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2400" b="0" i="0" u="none" strike="noStrike" cap="none" baseline="0">
          <a:solidFill>
            <a:srgbClr val="000000"/>
          </a:solidFill>
          <a:latin typeface="Brandon Grotesque Regular" panose="020B0503020203060202" pitchFamily="34" charset="0"/>
          <a:ea typeface="Brandon Grotesque Regular" panose="020B0503020203060202" pitchFamily="34" charset="0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2400" b="0" i="0" u="none" strike="noStrike" cap="none" baseline="0">
          <a:solidFill>
            <a:srgbClr val="000000"/>
          </a:solidFill>
          <a:latin typeface="Palatino Linotype" panose="02040502050505030304" pitchFamily="18" charset="0"/>
          <a:ea typeface="Palatino Linotype" panose="02040502050505030304" pitchFamily="18" charset="0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acdh.oeaw.ac.at/vidi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acdh.oeaw.ac.at/vidi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cdh.oeaw.ac.at/vidi" TargetMode="Externa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cdh.oeaw.ac.at/vidi" TargetMode="Externa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asex.acdh-dev.oeaw.ac.at/bantu_plants/" TargetMode="Externa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ocabseditor.acdh.oeaw.ac.at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cdh.oeaw.ac.at/vidi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cdh.oeaw.ac.at/vidi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ocabs.acdh.oeaw.ac.at/en/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2"/>
          <p:cNvSpPr/>
          <p:nvPr/>
        </p:nvSpPr>
        <p:spPr>
          <a:xfrm rot="4819166">
            <a:off x="-3300708" y="322120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Ellipse 2"/>
          <p:cNvSpPr/>
          <p:nvPr/>
        </p:nvSpPr>
        <p:spPr>
          <a:xfrm rot="4819166">
            <a:off x="-3446029" y="389456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Ellipse 2"/>
          <p:cNvSpPr/>
          <p:nvPr/>
        </p:nvSpPr>
        <p:spPr>
          <a:xfrm rot="4819166">
            <a:off x="-3591343" y="478058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1285291" y="-59305"/>
            <a:ext cx="9876812" cy="21536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Brandon Grotesque Regular" panose="020B0503020203060202" pitchFamily="34" charset="0"/>
                <a:ea typeface="Brandon Grotesque Regular" panose="020B0503020203060202" pitchFamily="34" charset="0"/>
                <a:cs typeface="Arial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de-AT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                     T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he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VICAV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Dictionaries</a:t>
            </a:r>
            <a:endParaRPr lang="en-GB" sz="2400" dirty="0">
              <a:solidFill>
                <a:schemeClr val="accent1">
                  <a:lumMod val="75000"/>
                </a:schemeClr>
              </a:solidFill>
              <a:latin typeface="Brandon Grotesque Regular" panose="020B0503020203060202"/>
            </a:endParaRPr>
          </a:p>
        </p:txBody>
      </p:sp>
      <p:sp>
        <p:nvSpPr>
          <p:cNvPr id="3" name="Ellipse 2"/>
          <p:cNvSpPr/>
          <p:nvPr/>
        </p:nvSpPr>
        <p:spPr>
          <a:xfrm rot="4819166">
            <a:off x="-3731374" y="559500"/>
            <a:ext cx="6699095" cy="6635782"/>
          </a:xfrm>
          <a:prstGeom prst="ellipse">
            <a:avLst/>
          </a:prstGeom>
          <a:gradFill flip="none" rotWithShape="1">
            <a:gsLst>
              <a:gs pos="89000">
                <a:schemeClr val="accent1">
                  <a:lumMod val="0"/>
                  <a:lumOff val="100000"/>
                </a:schemeClr>
              </a:gs>
              <a:gs pos="85000">
                <a:schemeClr val="accent1">
                  <a:lumMod val="0"/>
                  <a:lumOff val="100000"/>
                </a:schemeClr>
              </a:gs>
              <a:gs pos="27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hteck 1"/>
          <p:cNvSpPr/>
          <p:nvPr/>
        </p:nvSpPr>
        <p:spPr>
          <a:xfrm>
            <a:off x="2850233" y="2649147"/>
            <a:ext cx="786871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638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Karlheinz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Mörth</a:t>
            </a:r>
          </a:p>
          <a:p>
            <a:pPr marL="274638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Austrian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Centre for Digital Humanities</a:t>
            </a:r>
          </a:p>
          <a:p>
            <a:pPr marL="182563">
              <a:buClr>
                <a:srgbClr val="000000"/>
              </a:buClr>
              <a:buSzPct val="61111"/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       Austrian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Academy of Sciences</a:t>
            </a:r>
          </a:p>
          <a:p>
            <a:pPr>
              <a:buClr>
                <a:srgbClr val="000000"/>
              </a:buClr>
              <a:buSzPct val="61111"/>
            </a:pPr>
            <a:endParaRPr lang="en-GB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182563">
              <a:buClr>
                <a:srgbClr val="000000"/>
              </a:buClr>
              <a:buSzPct val="61111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   DH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Training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Workshop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Berlin,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14.11.2019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hape 32"/>
          <p:cNvSpPr txBox="1">
            <a:spLocks/>
          </p:cNvSpPr>
          <p:nvPr/>
        </p:nvSpPr>
        <p:spPr>
          <a:xfrm>
            <a:off x="3109904" y="1941109"/>
            <a:ext cx="6289285" cy="7994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Brandon Grotesque Regular" panose="020B0503020203060202"/>
              </a:rPr>
              <a:t>Tools for Creating Lexical Data</a:t>
            </a:r>
            <a:endParaRPr lang="en-GB" sz="1600" dirty="0">
              <a:solidFill>
                <a:schemeClr val="accent1">
                  <a:lumMod val="75000"/>
                </a:schemeClr>
              </a:solidFill>
              <a:latin typeface="Brandon Grotesque Regular" panose="020B0503020203060202"/>
              <a:ea typeface="Brandon Grotesque Regular" panose="020B0503020203060202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3" y="4089224"/>
            <a:ext cx="2025483" cy="87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30" y="4007743"/>
            <a:ext cx="2094017" cy="104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54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(2014-1016)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</a:blip>
          <a:srcRect l="-2" t="11116" r="10540" b="976"/>
          <a:stretch/>
        </p:blipFill>
        <p:spPr>
          <a:xfrm>
            <a:off x="1" y="1118348"/>
            <a:ext cx="9144000" cy="36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361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 type="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#vLib:v_pres_sg_p3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&lt;/form&gt;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n="verbal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="v_pres_ind_pl_p3"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 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2928255" y="2727075"/>
            <a:ext cx="4738114" cy="3939510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pos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pos.verb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tense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tns.pres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presentTense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mood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mood.ind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="num.pl"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="plural"/&gt;&lt;/f&gt;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 … 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="pers.3"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="3rd"/&gt;&lt;/f&gt;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206171" y="1122579"/>
            <a:ext cx="1669143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1596571" y="2261951"/>
            <a:ext cx="1603827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4343850" y="2265718"/>
            <a:ext cx="863302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>
            <a:off x="3593058" y="3676357"/>
            <a:ext cx="863302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Gerader Verbinder 4"/>
          <p:cNvCxnSpPr/>
          <p:nvPr/>
        </p:nvCxnSpPr>
        <p:spPr>
          <a:xfrm flipH="1">
            <a:off x="2554941" y="1509486"/>
            <a:ext cx="268941" cy="748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>
            <a:stCxn id="11" idx="4"/>
          </p:cNvCxnSpPr>
          <p:nvPr/>
        </p:nvCxnSpPr>
        <p:spPr>
          <a:xfrm flipH="1">
            <a:off x="4077598" y="2652625"/>
            <a:ext cx="697903" cy="10063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1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 type="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fvLib:v_pres_sg_p3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&lt;/form&gt;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n="verbal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="v_pres_ind_pl_p3"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 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2928255" y="2727075"/>
            <a:ext cx="4738114" cy="3939510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pos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pos.verb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tense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tns.pres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presentTense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mood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mood.ind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="num.pl"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="plural"/&gt;&lt;/f&gt;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 … 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="pers.3"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="3rd"/&gt;&lt;/f&gt;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206171" y="1122579"/>
            <a:ext cx="1669143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1596571" y="2261951"/>
            <a:ext cx="1603827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5066853" y="2261951"/>
            <a:ext cx="1016891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>
            <a:off x="3610087" y="4465783"/>
            <a:ext cx="863302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Gerader Verbinder 4"/>
          <p:cNvCxnSpPr/>
          <p:nvPr/>
        </p:nvCxnSpPr>
        <p:spPr>
          <a:xfrm flipH="1">
            <a:off x="2554941" y="1509486"/>
            <a:ext cx="268941" cy="748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4124438" y="2648858"/>
            <a:ext cx="1438397" cy="181692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23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Harmonisation of dictionaries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More data</a:t>
            </a:r>
          </a:p>
          <a:p>
            <a:pPr marL="719138" lvl="1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Enlargement of existing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dictionaries</a:t>
            </a:r>
          </a:p>
          <a:p>
            <a:pPr marL="719138" lvl="1" indent="-3429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More varieties</a:t>
            </a:r>
            <a:endParaRPr lang="en-GB" sz="16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en-GB" dirty="0" smtClean="0">
              <a:sym typeface="Wingdings" panose="05000000000000000000" pitchFamily="2" charset="2"/>
            </a:endParaRPr>
          </a:p>
          <a:p>
            <a:pPr marL="45720">
              <a:buNone/>
            </a:pPr>
            <a:r>
              <a:rPr lang="en-GB" sz="3000" dirty="0">
                <a:sym typeface="Wingdings" panose="05000000000000000000" pitchFamily="2" charset="2"/>
              </a:rPr>
              <a:t>???</a:t>
            </a:r>
            <a:r>
              <a:rPr lang="en-GB" dirty="0">
                <a:sym typeface="Wingdings" panose="05000000000000000000" pitchFamily="2" charset="2"/>
              </a:rPr>
              <a:t> Web-based dictionary editor </a:t>
            </a:r>
            <a:r>
              <a:rPr lang="en-GB" sz="3000" dirty="0">
                <a:sym typeface="Wingdings" panose="05000000000000000000" pitchFamily="2" charset="2"/>
              </a:rPr>
              <a:t>???</a:t>
            </a:r>
          </a:p>
          <a:p>
            <a:pPr marL="45720" indent="0">
              <a:buNone/>
            </a:pPr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from here?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99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to from here?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https</a:t>
            </a:r>
            <a:r>
              <a:rPr lang="en-GB" dirty="0"/>
              <a:t>://vicav.acdh.oeaw.ac.at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7645"/>
          <a:stretch/>
        </p:blipFill>
        <p:spPr>
          <a:xfrm>
            <a:off x="1229" y="1028700"/>
            <a:ext cx="9319941" cy="4673600"/>
          </a:xfrm>
          <a:prstGeom prst="rect">
            <a:avLst/>
          </a:prstGeom>
        </p:spPr>
      </p:pic>
      <p:grpSp>
        <p:nvGrpSpPr>
          <p:cNvPr id="43" name="Gruppieren 42"/>
          <p:cNvGrpSpPr/>
          <p:nvPr/>
        </p:nvGrpSpPr>
        <p:grpSpPr>
          <a:xfrm>
            <a:off x="3314700" y="1129140"/>
            <a:ext cx="755650" cy="2522110"/>
            <a:chOff x="3314700" y="1129140"/>
            <a:chExt cx="755650" cy="2522110"/>
          </a:xfrm>
        </p:grpSpPr>
        <p:sp>
          <p:nvSpPr>
            <p:cNvPr id="40" name="Freihandform 39"/>
            <p:cNvSpPr/>
            <p:nvPr/>
          </p:nvSpPr>
          <p:spPr>
            <a:xfrm flipH="1">
              <a:off x="3397249" y="1517650"/>
              <a:ext cx="260109" cy="2133600"/>
            </a:xfrm>
            <a:custGeom>
              <a:avLst/>
              <a:gdLst>
                <a:gd name="connsiteX0" fmla="*/ 952741 w 952741"/>
                <a:gd name="connsiteY0" fmla="*/ 2133600 h 2133600"/>
                <a:gd name="connsiteX1" fmla="*/ 146291 w 952741"/>
                <a:gd name="connsiteY1" fmla="*/ 1397000 h 2133600"/>
                <a:gd name="connsiteX2" fmla="*/ 241 w 952741"/>
                <a:gd name="connsiteY2" fmla="*/ 0 h 2133600"/>
                <a:gd name="connsiteX3" fmla="*/ 241 w 952741"/>
                <a:gd name="connsiteY3" fmla="*/ 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741" h="2133600">
                  <a:moveTo>
                    <a:pt x="952741" y="2133600"/>
                  </a:moveTo>
                  <a:cubicBezTo>
                    <a:pt x="628891" y="1943100"/>
                    <a:pt x="305041" y="1752600"/>
                    <a:pt x="146291" y="1397000"/>
                  </a:cubicBezTo>
                  <a:cubicBezTo>
                    <a:pt x="-12459" y="1041400"/>
                    <a:pt x="241" y="0"/>
                    <a:pt x="241" y="0"/>
                  </a:cubicBezTo>
                  <a:lnTo>
                    <a:pt x="241" y="0"/>
                  </a:lnTo>
                </a:path>
              </a:pathLst>
            </a:custGeom>
            <a:noFill/>
            <a:ln w="41275">
              <a:gradFill>
                <a:gsLst>
                  <a:gs pos="0">
                    <a:srgbClr val="A85D8F"/>
                  </a:gs>
                  <a:gs pos="100000">
                    <a:schemeClr val="bg1"/>
                  </a:gs>
                </a:gsLst>
                <a:lin ang="5400000" scaled="1"/>
              </a:gra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Ellipse 40"/>
            <p:cNvSpPr/>
            <p:nvPr/>
          </p:nvSpPr>
          <p:spPr>
            <a:xfrm>
              <a:off x="3314700" y="1129140"/>
              <a:ext cx="755650" cy="374650"/>
            </a:xfrm>
            <a:prstGeom prst="ellipse">
              <a:avLst/>
            </a:prstGeom>
            <a:noFill/>
            <a:ln w="5397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A85D8F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2201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4294967295"/>
          </p:nvPr>
        </p:nvSpPr>
        <p:spPr>
          <a:xfrm>
            <a:off x="230740" y="224043"/>
            <a:ext cx="8354848" cy="474552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Clr>
                <a:schemeClr val="accent4">
                  <a:lumMod val="75000"/>
                </a:schemeClr>
              </a:buClr>
            </a:pPr>
            <a:r>
              <a:rPr lang="nl-NL" sz="2000" dirty="0">
                <a:solidFill>
                  <a:schemeClr val="accent1">
                    <a:lumMod val="75000"/>
                  </a:schemeClr>
                </a:solidFill>
              </a:rPr>
              <a:t>Dank u voor uw aandacht!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Thank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you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your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attention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Danke für Ihre Aufmerksamkeit!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Merci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pour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votre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attention!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感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谢您的聆听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Ďakujem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za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vašu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pozornosť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Gracias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por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su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atención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             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Ngiyabonga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ukulalela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kwenu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Grazie per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l’attenzione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</a:t>
            </a:r>
            <a:r>
              <a:rPr lang="az-Cyrl-AZ" sz="2000" dirty="0" smtClean="0">
                <a:solidFill>
                  <a:schemeClr val="accent1">
                    <a:lumMod val="75000"/>
                  </a:schemeClr>
                </a:solidFill>
              </a:rPr>
              <a:t>Спасибо </a:t>
            </a:r>
            <a:r>
              <a:rPr lang="az-Cyrl-AZ" sz="2000" dirty="0">
                <a:solidFill>
                  <a:schemeClr val="accent1">
                    <a:lumMod val="75000"/>
                  </a:schemeClr>
                </a:solidFill>
              </a:rPr>
              <a:t>за </a:t>
            </a:r>
            <a:r>
              <a:rPr lang="az-Cyrl-AZ" sz="2000" dirty="0" smtClean="0">
                <a:solidFill>
                  <a:schemeClr val="accent1">
                    <a:lumMod val="75000"/>
                  </a:schemeClr>
                </a:solidFill>
              </a:rPr>
              <a:t>внимание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en-US" alt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Asante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sana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kwa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en-US" sz="2000" dirty="0" err="1">
                <a:solidFill>
                  <a:schemeClr val="accent1">
                    <a:lumMod val="75000"/>
                  </a:schemeClr>
                </a:solidFill>
              </a:rPr>
              <a:t>kunisikiliza</a:t>
            </a:r>
            <a:r>
              <a:rPr lang="en-US" altLang="en-US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!</a:t>
            </a:r>
            <a:r>
              <a:rPr lang="ar-EG" sz="2000" dirty="0">
                <a:solidFill>
                  <a:schemeClr val="accent1">
                    <a:lumMod val="75000"/>
                  </a:schemeClr>
                </a:solidFill>
              </a:rPr>
              <a:t>وشكرا لكم على اهتمامكم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AT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Clr>
                <a:schemeClr val="accent4">
                  <a:lumMod val="75000"/>
                </a:schemeClr>
              </a:buClr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830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Linguistic Dynamics in the Greater Tunis Area: A Corpus-based </a:t>
            </a:r>
            <a:r>
              <a:rPr lang="en-US" dirty="0" smtClean="0"/>
              <a:t>Approach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Objectives 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exploration of a contemporary Arabic variety (poorly documented so far)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Production of a corpus of spoken youth language 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Compilation of a diachronic dictionary of Tunisian Arabic 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Text technology + </a:t>
            </a:r>
            <a:r>
              <a:rPr lang="en-US" sz="1600" dirty="0" err="1" smtClean="0"/>
              <a:t>variational</a:t>
            </a:r>
            <a:r>
              <a:rPr lang="en-US" sz="1600" dirty="0" smtClean="0"/>
              <a:t> linguistics</a:t>
            </a:r>
            <a:endParaRPr lang="en-US" sz="1600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Grant </a:t>
            </a:r>
            <a:r>
              <a:rPr lang="en-US" dirty="0"/>
              <a:t>of the Austrian Science </a:t>
            </a:r>
            <a:r>
              <a:rPr lang="en-US" dirty="0" smtClean="0"/>
              <a:t>Fund (</a:t>
            </a:r>
            <a:r>
              <a:rPr lang="de-DE" dirty="0"/>
              <a:t>P 25706</a:t>
            </a:r>
            <a:r>
              <a:rPr lang="en-US" dirty="0" smtClean="0"/>
              <a:t>)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2 Arabic language scholars, 1 technician</a:t>
            </a: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(2014-1016)</a:t>
            </a:r>
            <a:endParaRPr lang="en-GB" dirty="0"/>
          </a:p>
        </p:txBody>
      </p:sp>
      <p:sp>
        <p:nvSpPr>
          <p:cNvPr id="5" name="Textfeld 4">
            <a:hlinkClick r:id="rId4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034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Spoken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youth language (dialogues, narratives):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Uncommon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approach in Arabic dialectology: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ialectological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interests in language of older people --&gt;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older forms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particular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varieties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Focus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on modern language, contemporary usage and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lexical Neologisms</a:t>
            </a: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TUNICO: Corpus</a:t>
            </a:r>
            <a:endParaRPr lang="en-GB" dirty="0"/>
          </a:p>
        </p:txBody>
      </p:sp>
      <p:sp>
        <p:nvSpPr>
          <p:cNvPr id="5" name="Textfeld 4">
            <a:hlinkClick r:id="rId2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9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hours of dialogues and narrative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interviews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24 texts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Number of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male and female speakers in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recordings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is balanced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142.317 tokens: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94.652 w-tags and 47.665 pc-tags</a:t>
            </a: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Linking instead of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lemmatising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TUNICO: Corpus</a:t>
            </a:r>
          </a:p>
        </p:txBody>
      </p:sp>
      <p:sp>
        <p:nvSpPr>
          <p:cNvPr id="5" name="Textfeld 4">
            <a:hlinkClick r:id="rId2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7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Overabundance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in the Arabic Dialect of Tunis: a Diachronic Study of Plural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Formation (Gabsi, Dallaji)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Forms and F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unctions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of the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Diminutive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in Tunis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Arabic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err="1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Presentatives</a:t>
            </a:r>
            <a:endParaRPr lang="fr-FR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Question markers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Direct </a:t>
            </a: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sym typeface="Arial"/>
              </a:rPr>
              <a:t>object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marker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Relative clauses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fr-FR" sz="2000" dirty="0" err="1">
                <a:solidFill>
                  <a:schemeClr val="accent1">
                    <a:lumMod val="75000"/>
                  </a:schemeClr>
                </a:solidFill>
                <a:sym typeface="Arial"/>
              </a:rPr>
              <a:t>Conditional</a:t>
            </a:r>
            <a:r>
              <a:rPr lang="fr-FR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 </a:t>
            </a:r>
            <a:r>
              <a:rPr lang="fr-FR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clauses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fr-FR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TUNICO: </a:t>
            </a:r>
            <a:r>
              <a:rPr lang="en-GB" dirty="0" smtClean="0"/>
              <a:t>Corpus: Linguistic Research</a:t>
            </a:r>
            <a:endParaRPr lang="en-GB" dirty="0"/>
          </a:p>
        </p:txBody>
      </p:sp>
      <p:sp>
        <p:nvSpPr>
          <p:cNvPr id="5" name="Textfeld 4">
            <a:hlinkClick r:id="rId3"/>
          </p:cNvPr>
          <p:cNvSpPr txBox="1"/>
          <p:nvPr/>
        </p:nvSpPr>
        <p:spPr>
          <a:xfrm>
            <a:off x="5181600" y="4565153"/>
            <a:ext cx="312018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</a:t>
            </a:r>
            <a:r>
              <a:rPr lang="de-DE" b="1" dirty="0" smtClean="0">
                <a:solidFill>
                  <a:schemeClr val="accent1"/>
                </a:solidFill>
              </a:rPr>
              <a:t>://tunico.acdh.oeaw.ac.at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5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8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4052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Statistics</a:t>
            </a:r>
            <a:endParaRPr lang="en-US" sz="2000" i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TUNICO: Corpus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68" y="1564546"/>
            <a:ext cx="6118568" cy="334609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1906" r="37922" b="20649"/>
          <a:stretch/>
        </p:blipFill>
        <p:spPr>
          <a:xfrm>
            <a:off x="2265871" y="1181228"/>
            <a:ext cx="13166056" cy="434327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693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b="1" dirty="0"/>
              <a:t>Tunisia’s terra </a:t>
            </a:r>
            <a:r>
              <a:rPr lang="en-US" b="1" dirty="0" smtClean="0"/>
              <a:t>incognita</a:t>
            </a:r>
            <a:r>
              <a:rPr lang="en-US" dirty="0" smtClean="0"/>
              <a:t>: A </a:t>
            </a:r>
            <a:r>
              <a:rPr lang="en-US" dirty="0"/>
              <a:t>Linguistic Investigation into the Arabic Varieties of Northwestern and Central </a:t>
            </a:r>
            <a:r>
              <a:rPr lang="en-US" dirty="0" smtClean="0"/>
              <a:t>Tunisia (</a:t>
            </a:r>
            <a:r>
              <a:rPr lang="en-US" dirty="0"/>
              <a:t>Austrian Science Fund</a:t>
            </a:r>
            <a:r>
              <a:rPr lang="en-US" dirty="0" smtClean="0"/>
              <a:t> </a:t>
            </a:r>
            <a:r>
              <a:rPr lang="de-DE" dirty="0" smtClean="0"/>
              <a:t>P 31647</a:t>
            </a:r>
            <a:r>
              <a:rPr lang="en-US" dirty="0" smtClean="0"/>
              <a:t>)</a:t>
            </a:r>
          </a:p>
          <a:p>
            <a:pPr fontAlgn="base">
              <a:spcBef>
                <a:spcPts val="0"/>
              </a:spcBef>
              <a:buNone/>
            </a:pPr>
            <a:endParaRPr lang="en-US" dirty="0"/>
          </a:p>
          <a:p>
            <a:pPr fontAlgn="base">
              <a:spcBef>
                <a:spcPts val="0"/>
              </a:spcBef>
              <a:buNone/>
            </a:pP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TUNOCENT (2019-2022)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/>
          <a:srcRect l="14521" t="13916" r="17248" b="2595"/>
          <a:stretch/>
        </p:blipFill>
        <p:spPr>
          <a:xfrm>
            <a:off x="4233175" y="2074334"/>
            <a:ext cx="4068614" cy="270316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655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err="1" smtClean="0"/>
              <a:t>Diglossia</a:t>
            </a:r>
            <a:r>
              <a:rPr lang="en-US" dirty="0" smtClean="0"/>
              <a:t> (</a:t>
            </a:r>
            <a:r>
              <a:rPr lang="en-US" dirty="0" err="1" smtClean="0"/>
              <a:t>Triglossia</a:t>
            </a:r>
            <a:r>
              <a:rPr lang="en-US" dirty="0" smtClean="0"/>
              <a:t>)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Particular form of bilingualism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err="1" smtClean="0"/>
              <a:t>Acrolect</a:t>
            </a:r>
            <a:r>
              <a:rPr lang="en-US" sz="1600" dirty="0"/>
              <a:t>: </a:t>
            </a:r>
            <a:r>
              <a:rPr lang="en-US" sz="1600" dirty="0" smtClean="0"/>
              <a:t>Modern Standard Arabic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err="1"/>
              <a:t>Basilect</a:t>
            </a:r>
            <a:r>
              <a:rPr lang="en-US" sz="1600" dirty="0"/>
              <a:t>: a great number of spoken varieties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Scholarly Background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Linguistics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5398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Institutional </a:t>
            </a:r>
            <a:r>
              <a:rPr lang="en-US" dirty="0" smtClean="0"/>
              <a:t>setting + projects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Scholarly background (linguistic </a:t>
            </a:r>
            <a:r>
              <a:rPr lang="en-US" dirty="0"/>
              <a:t>i</a:t>
            </a:r>
            <a:r>
              <a:rPr lang="en-US" dirty="0" smtClean="0"/>
              <a:t>ssues </a:t>
            </a:r>
            <a:r>
              <a:rPr lang="en-US" dirty="0"/>
              <a:t>+ </a:t>
            </a:r>
            <a:r>
              <a:rPr lang="en-US" dirty="0" smtClean="0"/>
              <a:t>text technology</a:t>
            </a:r>
            <a:r>
              <a:rPr lang="en-US" dirty="0"/>
              <a:t>)</a:t>
            </a:r>
            <a:endParaRPr lang="en-US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The </a:t>
            </a:r>
            <a:r>
              <a:rPr lang="en-US" dirty="0" smtClean="0"/>
              <a:t>dictionaries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VICAV </a:t>
            </a:r>
            <a:r>
              <a:rPr lang="en-US" dirty="0"/>
              <a:t>t</a:t>
            </a:r>
            <a:r>
              <a:rPr lang="en-US" dirty="0" smtClean="0"/>
              <a:t>oolbox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Viennese Lexicographic Editor (VLE)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VICAV 3.0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 smtClean="0"/>
              <a:t>Interoperability mechanisms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Where to from here?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5705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Eastern vs. Western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i="1" dirty="0" err="1"/>
              <a:t>aktib</a:t>
            </a:r>
            <a:r>
              <a:rPr lang="en-US" sz="1600" i="1" dirty="0"/>
              <a:t> - </a:t>
            </a:r>
            <a:r>
              <a:rPr lang="en-US" sz="1600" i="1" dirty="0" err="1"/>
              <a:t>niktib</a:t>
            </a:r>
            <a:r>
              <a:rPr lang="en-US" sz="1600" i="1" dirty="0"/>
              <a:t> </a:t>
            </a:r>
            <a:r>
              <a:rPr lang="en-US" sz="1600" dirty="0"/>
              <a:t>  vs.  </a:t>
            </a:r>
            <a:r>
              <a:rPr lang="en-US" sz="1600" i="1" dirty="0" err="1"/>
              <a:t>niktib</a:t>
            </a:r>
            <a:r>
              <a:rPr lang="en-US" sz="1600" i="1" dirty="0"/>
              <a:t> - </a:t>
            </a:r>
            <a:r>
              <a:rPr lang="en-US" sz="1600" i="1" dirty="0" err="1"/>
              <a:t>niktibu</a:t>
            </a:r>
            <a:endParaRPr lang="en-US" sz="1600" i="1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US" dirty="0"/>
              <a:t>Bedouin vs. sedentary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interdentals </a:t>
            </a:r>
            <a:r>
              <a:rPr lang="en-US" sz="1600" dirty="0" smtClean="0"/>
              <a:t> &gt;  </a:t>
            </a:r>
            <a:r>
              <a:rPr lang="en-US" sz="1600" dirty="0" err="1" smtClean="0"/>
              <a:t>postdental</a:t>
            </a:r>
            <a:r>
              <a:rPr lang="en-US" sz="1600" dirty="0" smtClean="0"/>
              <a:t> </a:t>
            </a:r>
            <a:r>
              <a:rPr lang="en-US" sz="1600" dirty="0"/>
              <a:t>stops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verb modifiers in </a:t>
            </a:r>
            <a:r>
              <a:rPr lang="en-US" sz="1600" dirty="0" err="1"/>
              <a:t>imperf</a:t>
            </a:r>
            <a:r>
              <a:rPr lang="en-US" sz="1600" dirty="0"/>
              <a:t>.  (-/+)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Form IV (+/-)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frequency of analytical gen. structures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US" dirty="0"/>
              <a:t>Religious affiliation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Scholarly Background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Linguistics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6671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/>
          <a:srcRect l="16968" t="14424"/>
          <a:stretch/>
        </p:blipFill>
        <p:spPr>
          <a:xfrm>
            <a:off x="-12032" y="-7620"/>
            <a:ext cx="9204960" cy="5151120"/>
          </a:xfrm>
          <a:prstGeom prst="rect">
            <a:avLst/>
          </a:prstGeom>
        </p:spPr>
      </p:pic>
      <p:sp>
        <p:nvSpPr>
          <p:cNvPr id="7" name="Textfeld 18"/>
          <p:cNvSpPr txBox="1">
            <a:spLocks noChangeArrowheads="1"/>
          </p:cNvSpPr>
          <p:nvPr/>
        </p:nvSpPr>
        <p:spPr bwMode="auto">
          <a:xfrm>
            <a:off x="1366838" y="494110"/>
            <a:ext cx="1854994" cy="41549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mā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ḏā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de-AT" sz="21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turīd</a:t>
            </a:r>
            <a:r>
              <a:rPr lang="de-AT" sz="21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5980510" y="2679426"/>
            <a:ext cx="96797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ʕāwiz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ʔēh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feld 11"/>
          <p:cNvSpPr txBox="1">
            <a:spLocks noChangeArrowheads="1"/>
          </p:cNvSpPr>
          <p:nvPr/>
        </p:nvSpPr>
        <p:spPr bwMode="auto">
          <a:xfrm>
            <a:off x="7956496" y="2875314"/>
            <a:ext cx="86439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ʔēš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tibġa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feld 12"/>
          <p:cNvSpPr txBox="1">
            <a:spLocks noChangeArrowheads="1"/>
          </p:cNvSpPr>
          <p:nvPr/>
        </p:nvSpPr>
        <p:spPr bwMode="auto">
          <a:xfrm>
            <a:off x="7956496" y="4608170"/>
            <a:ext cx="808434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ʔēš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tašti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feld 13"/>
          <p:cNvSpPr txBox="1">
            <a:spLocks noChangeArrowheads="1"/>
          </p:cNvSpPr>
          <p:nvPr/>
        </p:nvSpPr>
        <p:spPr bwMode="auto">
          <a:xfrm>
            <a:off x="7198609" y="1962942"/>
            <a:ext cx="1026319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beddak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feld 14"/>
          <p:cNvSpPr txBox="1">
            <a:spLocks noChangeArrowheads="1"/>
          </p:cNvSpPr>
          <p:nvPr/>
        </p:nvSpPr>
        <p:spPr bwMode="auto">
          <a:xfrm>
            <a:off x="6053077" y="4062412"/>
            <a:ext cx="1026319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dāyir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šinu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feld 15"/>
          <p:cNvSpPr txBox="1">
            <a:spLocks noChangeArrowheads="1"/>
          </p:cNvSpPr>
          <p:nvPr/>
        </p:nvSpPr>
        <p:spPr bwMode="auto">
          <a:xfrm>
            <a:off x="1672488" y="2126134"/>
            <a:ext cx="108108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šnu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bġīti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4" name="Textfeld 16"/>
          <p:cNvSpPr txBox="1">
            <a:spLocks noChangeArrowheads="1"/>
          </p:cNvSpPr>
          <p:nvPr/>
        </p:nvSpPr>
        <p:spPr bwMode="auto">
          <a:xfrm>
            <a:off x="8135718" y="2275593"/>
            <a:ext cx="839390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ši-trīd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feld 17"/>
          <p:cNvSpPr txBox="1">
            <a:spLocks noChangeArrowheads="1"/>
          </p:cNvSpPr>
          <p:nvPr/>
        </p:nvSpPr>
        <p:spPr bwMode="auto">
          <a:xfrm>
            <a:off x="3524292" y="1646196"/>
            <a:ext cx="75604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š-</a:t>
            </a:r>
            <a:r>
              <a:rPr lang="de-AT" sz="105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tḥibb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feld 16"/>
          <p:cNvSpPr txBox="1">
            <a:spLocks noChangeArrowheads="1"/>
          </p:cNvSpPr>
          <p:nvPr/>
        </p:nvSpPr>
        <p:spPr bwMode="auto">
          <a:xfrm>
            <a:off x="8480623" y="3229534"/>
            <a:ext cx="663377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1735" indent="-541735">
              <a:defRPr/>
            </a:pP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š-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tabbi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de-AT" sz="105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feld 10"/>
          <p:cNvSpPr txBox="1">
            <a:spLocks noChangeArrowheads="1"/>
          </p:cNvSpPr>
          <p:nvPr/>
        </p:nvSpPr>
        <p:spPr bwMode="auto">
          <a:xfrm>
            <a:off x="4488513" y="2562613"/>
            <a:ext cx="967978" cy="25391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541735" indent="-541735">
              <a:defRPr/>
            </a:pP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šen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tebbi</a:t>
            </a:r>
            <a:r>
              <a:rPr lang="de-AT" sz="105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4459839" y="1872218"/>
            <a:ext cx="633529" cy="25391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41735" indent="-541735">
              <a:defRPr/>
            </a:pP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AT" sz="105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trid</a:t>
            </a:r>
            <a:r>
              <a:rPr lang="de-AT" sz="105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de-AT" sz="105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409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Collection </a:t>
            </a:r>
            <a:r>
              <a:rPr lang="en-US" dirty="0"/>
              <a:t>of research literature and learning material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4127 records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Collaborative effort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AIDA </a:t>
            </a:r>
            <a:r>
              <a:rPr lang="en-US" dirty="0" smtClean="0"/>
              <a:t>Conferences</a:t>
            </a: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Contents: Bibliographical Data</a:t>
            </a:r>
            <a:endParaRPr lang="en-GB" dirty="0"/>
          </a:p>
        </p:txBody>
      </p:sp>
      <p:pic>
        <p:nvPicPr>
          <p:cNvPr id="6" name="Google Shape;105;p19"/>
          <p:cNvPicPr preferRelativeResize="0"/>
          <p:nvPr/>
        </p:nvPicPr>
        <p:blipFill rotWithShape="1">
          <a:blip r:embed="rId4">
            <a:alphaModFix/>
          </a:blip>
          <a:srcRect l="734"/>
          <a:stretch/>
        </p:blipFill>
        <p:spPr>
          <a:xfrm>
            <a:off x="5548585" y="1600308"/>
            <a:ext cx="3007583" cy="3352692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7301987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Sentence </a:t>
            </a:r>
            <a:r>
              <a:rPr lang="en-US" dirty="0"/>
              <a:t>pairs in English and Arabic that are meant to exemplify selected salient linguistic features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Focus has been put on morphology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lexis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Reflect the common practice 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community</a:t>
            </a:r>
            <a:endParaRPr lang="en-US" dirty="0"/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Extensible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Contents: Feature Lists</a:t>
            </a:r>
            <a:endParaRPr lang="en-GB" dirty="0"/>
          </a:p>
        </p:txBody>
      </p:sp>
      <p:pic>
        <p:nvPicPr>
          <p:cNvPr id="6" name="Google Shape;119;p21"/>
          <p:cNvPicPr preferRelativeResize="0"/>
          <p:nvPr/>
        </p:nvPicPr>
        <p:blipFill rotWithShape="1">
          <a:blip r:embed="rId4">
            <a:alphaModFix/>
          </a:blip>
          <a:srcRect l="1058" t="1549" r="12158" b="14691"/>
          <a:stretch/>
        </p:blipFill>
        <p:spPr>
          <a:xfrm>
            <a:off x="5548585" y="1600308"/>
            <a:ext cx="3007584" cy="3352692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7900158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9700" y="1600309"/>
            <a:ext cx="3336468" cy="3352692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>
              <a:spcBef>
                <a:spcPts val="0"/>
              </a:spcBef>
              <a:buNone/>
            </a:pPr>
            <a:r>
              <a:rPr lang="en-US" dirty="0" smtClean="0"/>
              <a:t>Short</a:t>
            </a:r>
            <a:r>
              <a:rPr lang="en-US" dirty="0"/>
              <a:t>, linguistically annotated sample texts with aligned translations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4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Contents: </a:t>
            </a:r>
            <a:r>
              <a:rPr lang="de-DE" dirty="0" err="1"/>
              <a:t>Annotated</a:t>
            </a:r>
            <a:r>
              <a:rPr lang="de-DE" dirty="0"/>
              <a:t> Sample Texts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3799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100" y="1600308"/>
            <a:ext cx="4454068" cy="3352693"/>
          </a:xfrm>
          <a:prstGeom prst="rect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Currently this is the smallest part of the project.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Goal is to</a:t>
            </a:r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cover more regions</a:t>
            </a:r>
          </a:p>
          <a:p>
            <a: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dirty="0"/>
              <a:t>provide more texts</a:t>
            </a:r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Time-consuming production</a:t>
            </a:r>
            <a:endParaRPr lang="en-US" dirty="0"/>
          </a:p>
          <a:p>
            <a: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342900" lvl="0" indent="-342900" fontAlgn="base">
              <a:spcBef>
                <a:spcPts val="0"/>
              </a:spcBef>
              <a:buBlip>
                <a:blip r:embed="rId4"/>
              </a:buBlip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Contents: </a:t>
            </a:r>
            <a:r>
              <a:rPr lang="de-DE" dirty="0" err="1"/>
              <a:t>Transcripts</a:t>
            </a:r>
            <a:r>
              <a:rPr lang="de-DE" dirty="0"/>
              <a:t> of </a:t>
            </a:r>
            <a:r>
              <a:rPr lang="de-DE" dirty="0" err="1" smtClean="0"/>
              <a:t>Spoken</a:t>
            </a:r>
            <a:r>
              <a:rPr lang="de-DE" dirty="0" smtClean="0"/>
              <a:t> Language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5625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“Family of dictionaries”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Dictionaries</a:t>
            </a:r>
            <a:r>
              <a:rPr lang="de-DE" dirty="0" smtClean="0"/>
              <a:t> </a:t>
            </a:r>
            <a:r>
              <a:rPr lang="de-DE" dirty="0"/>
              <a:t>!= </a:t>
            </a:r>
            <a:r>
              <a:rPr lang="de-DE" dirty="0" err="1"/>
              <a:t>glossaries</a:t>
            </a: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/>
              <a:t>Small </a:t>
            </a:r>
            <a:r>
              <a:rPr lang="de-DE" dirty="0" err="1"/>
              <a:t>dictionaries</a:t>
            </a:r>
            <a:endParaRPr lang="de-DE" dirty="0"/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endParaRPr lang="de-DE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Uniform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structure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(TEI P5)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Unified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transcription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system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(~DMG)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6699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err="1"/>
              <a:t>Comparatistic</a:t>
            </a:r>
            <a:r>
              <a:rPr lang="en-US" dirty="0"/>
              <a:t> research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Didactic </a:t>
            </a:r>
            <a:r>
              <a:rPr lang="en-US" dirty="0" smtClean="0"/>
              <a:t>purposes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Experimental lexicography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1374775" algn="l"/>
              </a:tabLst>
            </a:pP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Few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scholarly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projects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this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field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</a:rPr>
              <a:t>Lughatuna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: The Living Arabic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Project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fr-FR" sz="1600" i="1" dirty="0">
                <a:solidFill>
                  <a:schemeClr val="accent1">
                    <a:lumMod val="75000"/>
                  </a:schemeClr>
                </a:solidFill>
              </a:rPr>
              <a:t>Verbes de l’arabe égyptien: Dictionnaire contextuel raisonné des verbes du dialecte égyptien (parler du Caire</a:t>
            </a:r>
            <a:r>
              <a:rPr lang="fr-FR" sz="1600" i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fr-FR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tabLst>
                <a:tab pos="1374775" algn="l"/>
              </a:tabLst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Freely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available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data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de-DE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Purpose and Significance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8989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Corpus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Dictionary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6842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Enrichment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dictionary (new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lemmata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senses, statistical information)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Dictionary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Corpus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  <a:tabLst>
                <a:tab pos="684213" algn="l"/>
              </a:tabLst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	Annotation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corpus (VLE, token editor)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Corpus – Dictionary Interface</a:t>
            </a:r>
            <a:endParaRPr lang="en-GB" dirty="0"/>
          </a:p>
        </p:txBody>
      </p:sp>
      <p:sp>
        <p:nvSpPr>
          <p:cNvPr id="6" name="Abgerundetes Rechteck 10"/>
          <p:cNvSpPr/>
          <p:nvPr/>
        </p:nvSpPr>
        <p:spPr>
          <a:xfrm>
            <a:off x="5129531" y="2384965"/>
            <a:ext cx="3816424" cy="25922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7"/>
          <p:cNvSpPr txBox="1"/>
          <p:nvPr/>
        </p:nvSpPr>
        <p:spPr>
          <a:xfrm>
            <a:off x="6409695" y="265971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  <a:t>CORPUS</a:t>
            </a:r>
            <a:endParaRPr lang="de-A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Nach links gekrümmter Pfeil 11"/>
          <p:cNvSpPr/>
          <p:nvPr/>
        </p:nvSpPr>
        <p:spPr>
          <a:xfrm>
            <a:off x="7721325" y="2718153"/>
            <a:ext cx="788307" cy="201622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9" name="Textfeld 12"/>
          <p:cNvSpPr txBox="1"/>
          <p:nvPr/>
        </p:nvSpPr>
        <p:spPr>
          <a:xfrm>
            <a:off x="6425675" y="436504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 smtClean="0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endParaRPr lang="de-A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Nach links gekrümmter Pfeil 13"/>
          <p:cNvSpPr/>
          <p:nvPr/>
        </p:nvSpPr>
        <p:spPr>
          <a:xfrm flipH="1" flipV="1">
            <a:off x="5561579" y="2672996"/>
            <a:ext cx="800472" cy="194421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8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Existing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(Morocco - Rabat)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Tunisia - Tunis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Egypt - Cairo	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Syria - Damascus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MSA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endParaRPr lang="en-US" sz="1600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  <a:tabLst>
                <a:tab pos="3313113" algn="l"/>
              </a:tabLst>
            </a:pPr>
            <a:r>
              <a:rPr lang="en-US" dirty="0" smtClean="0"/>
              <a:t>In the make</a:t>
            </a:r>
            <a:endParaRPr lang="en-US" dirty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err="1" smtClean="0"/>
              <a:t>Shawi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Baghdad</a:t>
            </a:r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err="1" smtClean="0"/>
              <a:t>Khuzistan</a:t>
            </a:r>
            <a:endParaRPr lang="en-US" sz="1600" dirty="0" smtClean="0"/>
          </a:p>
          <a:p>
            <a:pPr marL="719138" indent="-342900" fontAlgn="base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…</a:t>
            </a: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VICAV Dictionaries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2091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326568" y="1145406"/>
            <a:ext cx="3385174" cy="3562424"/>
          </a:xfrm>
        </p:spPr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Asil Çetin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Barbara </a:t>
            </a:r>
            <a:r>
              <a:rPr lang="en-US" dirty="0"/>
              <a:t>Krautgartner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Daniel Schopper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Omar Siam</a:t>
            </a:r>
          </a:p>
          <a:p>
            <a:pPr fontAlgn="base">
              <a:spcBef>
                <a:spcPts val="0"/>
              </a:spcBef>
              <a:buNone/>
            </a:pPr>
            <a:endParaRPr lang="en-US" dirty="0" smtClean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Credits (Technical Team)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Google Shape;341;p45"/>
          <p:cNvSpPr txBox="1">
            <a:spLocks/>
          </p:cNvSpPr>
          <p:nvPr/>
        </p:nvSpPr>
        <p:spPr>
          <a:xfrm>
            <a:off x="3880404" y="1708665"/>
            <a:ext cx="5893800" cy="13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1" i="0" u="sng" strike="noStrik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Arial" panose="020B0604020202020204" pitchFamily="34" charset="0"/>
                <a:ea typeface="Brandon Grotesque Regular" panose="020B0503020203060202" pitchFamily="34" charset="0"/>
                <a:cs typeface="Arial" panose="020B0604020202020204" pitchFamily="34" charset="0"/>
                <a:sym typeface="Arial"/>
                <a:rtl val="0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fontAlgn="base">
              <a:spcAft>
                <a:spcPts val="600"/>
              </a:spcAft>
            </a:pPr>
            <a:r>
              <a:rPr lang="de-DE" sz="3200" b="0" u="none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Credits</a:t>
            </a:r>
            <a:r>
              <a:rPr lang="de-DE" sz="3200" b="0" u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 (</a:t>
            </a:r>
            <a:r>
              <a:rPr lang="de-DE" sz="3200" b="0" u="none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Linguists</a:t>
            </a:r>
            <a:r>
              <a:rPr lang="de-DE" sz="3200" b="0" u="none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</a:rPr>
              <a:t>)</a:t>
            </a:r>
          </a:p>
        </p:txBody>
      </p:sp>
      <p:sp>
        <p:nvSpPr>
          <p:cNvPr id="7" name="Shape 45"/>
          <p:cNvSpPr txBox="1">
            <a:spLocks/>
          </p:cNvSpPr>
          <p:nvPr/>
        </p:nvSpPr>
        <p:spPr>
          <a:xfrm>
            <a:off x="3928532" y="2652964"/>
            <a:ext cx="4553733" cy="1395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fontAlgn="base">
              <a:spcBef>
                <a:spcPts val="0"/>
              </a:spcBef>
              <a:buNone/>
            </a:pPr>
            <a:r>
              <a:rPr lang="de-DE" dirty="0">
                <a:sym typeface="Arial"/>
              </a:rPr>
              <a:t>https://</a:t>
            </a:r>
            <a:r>
              <a:rPr lang="de-DE" dirty="0" smtClean="0">
                <a:sym typeface="Arial"/>
              </a:rPr>
              <a:t>vicav.acdh.oeaw.ac.at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2350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Egyptian-English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31" r="-1"/>
          <a:stretch/>
        </p:blipFill>
        <p:spPr>
          <a:xfrm>
            <a:off x="4917235" y="1145406"/>
            <a:ext cx="3951587" cy="3771656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65640737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Based on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Course materials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Lexicographic analysis of the Egyptian vernacular Arabic Wikipedia 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lexicostatistic data for a written manifestation of vernacular Arabic 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graphematic</a:t>
            </a:r>
            <a:r>
              <a:rPr lang="en-US" sz="1600" dirty="0"/>
              <a:t> variation</a:t>
            </a:r>
          </a:p>
          <a:p>
            <a:pPr marL="1074738" indent="-342900" fontAlgn="base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language </a:t>
            </a:r>
            <a:r>
              <a:rPr lang="en-US" sz="1600" dirty="0" smtClean="0"/>
              <a:t>change</a:t>
            </a:r>
          </a:p>
          <a:p>
            <a:pPr fontAlgn="base">
              <a:spcBef>
                <a:spcPts val="0"/>
              </a:spcBef>
              <a:buNone/>
            </a:pPr>
            <a:endParaRPr lang="de-AT" dirty="0" smtClean="0"/>
          </a:p>
          <a:p>
            <a:pPr fontAlgn="base">
              <a:spcBef>
                <a:spcPts val="0"/>
              </a:spcBef>
              <a:buNone/>
            </a:pPr>
            <a:r>
              <a:rPr lang="de-AT" sz="1600" i="1" dirty="0" smtClean="0"/>
              <a:t>Omar </a:t>
            </a:r>
            <a:r>
              <a:rPr lang="de-AT" sz="1600" i="1" dirty="0"/>
              <a:t>Siam: Ein digitales Wörterbuch der 200 häufigsten Wörter der Wikipedia in ägyptischer Umgangssprache - </a:t>
            </a:r>
            <a:r>
              <a:rPr lang="de-AT" sz="1600" i="1" dirty="0" err="1"/>
              <a:t>Corpusbasierte</a:t>
            </a:r>
            <a:r>
              <a:rPr lang="de-AT" sz="1600" i="1" dirty="0"/>
              <a:t> Methoden zur lexikalischen Analyse nichtstandardisierter Sprache. (http://othes.univie.ac.at/26036</a:t>
            </a:r>
            <a:r>
              <a:rPr lang="de-AT" sz="1600" i="1" dirty="0" smtClean="0"/>
              <a:t>/)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Egyptian-English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784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 t="2352" b="47470"/>
          <a:stretch>
            <a:fillRect/>
          </a:stretch>
        </p:blipFill>
        <p:spPr bwMode="auto">
          <a:xfrm>
            <a:off x="357653" y="364493"/>
            <a:ext cx="8150133" cy="46085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786938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</a:t>
            </a:r>
            <a:endParaRPr lang="en-GB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8468" r="8144" b="4850"/>
          <a:stretch/>
        </p:blipFill>
        <p:spPr>
          <a:xfrm>
            <a:off x="4917234" y="1145406"/>
            <a:ext cx="2818879" cy="3786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feld 7">
            <a:hlinkClick r:id="rId3"/>
          </p:cNvPr>
          <p:cNvSpPr txBox="1"/>
          <p:nvPr/>
        </p:nvSpPr>
        <p:spPr>
          <a:xfrm>
            <a:off x="391886" y="4580607"/>
            <a:ext cx="4064000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</a:t>
            </a:r>
            <a:r>
              <a:rPr lang="de-DE" b="1" dirty="0" smtClean="0">
                <a:solidFill>
                  <a:schemeClr val="accent1"/>
                </a:solidFill>
              </a:rPr>
              <a:t>tunico.acdh.oeaw.ac.at/dictionary.html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2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Micro-diachronic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and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machine-readable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~8000 entries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Incorporation of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contemporary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data from a digital corpus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various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historical sources (e.g.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Stumme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, H.) 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Information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added is kept traceable to its origin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655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No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comprehensive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dictionary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Arabic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dialect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2000" dirty="0" err="1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AT" sz="2000" dirty="0">
                <a:solidFill>
                  <a:schemeClr val="accent1">
                    <a:lumMod val="75000"/>
                  </a:schemeClr>
                </a:solidFill>
              </a:rPr>
              <a:t> Tunis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Basis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data taken from didactic materials 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other main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Newly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created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corpus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Interviews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Historical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publications </a:t>
            </a: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TUNICO Dictionary</a:t>
            </a:r>
          </a:p>
        </p:txBody>
      </p:sp>
    </p:spTree>
    <p:extLst>
      <p:ext uri="{BB962C8B-B14F-4D97-AF65-F5344CB8AC3E}">
        <p14:creationId xmlns:p14="http://schemas.microsoft.com/office/powerpoint/2010/main" val="30399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800-page grammar of the Medina of Tunis by Hans-Rudolf Singer  (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1984):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valuation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of data, integration of excerpted lexicographic data into dictionary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Verification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and completion of collected data with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other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historical resources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Diachronic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dimension helps to understand processes in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development of the lexicon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Material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gathered will allow analysis of recent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developments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(migration of  parents from rural areas, influence by other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Arabic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varieties, influence of revolution, foreign elements)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Dictionary: Historical 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2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</a:rPr>
              <a:t>Additional </a:t>
            </a:r>
            <a:r>
              <a:rPr lang="de-AT" sz="2000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de-AT" sz="20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Nicolas, A. (1911).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français-arabe</a:t>
            </a:r>
            <a:endParaRPr lang="de-A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Beaussier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M. (2006).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pratique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arabe-français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maghrébin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Quéméneur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J. (1961). “Notes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sur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quelques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vocables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du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parler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Tunisien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Quéméneur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J. (1962). “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Glossaire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dialectal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”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Abdellatif, K. (2010).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Dictionnaire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«le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Karmous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» du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Tunisien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Marçais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W. ,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Guîga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, A. (1958-61). Textes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arabes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Takroûna</a:t>
            </a:r>
            <a:r>
              <a:rPr lang="de-AT" sz="1600" dirty="0">
                <a:solidFill>
                  <a:schemeClr val="accent1">
                    <a:lumMod val="75000"/>
                  </a:schemeClr>
                </a:solidFill>
              </a:rPr>
              <a:t>. II: </a:t>
            </a:r>
            <a:r>
              <a:rPr lang="de-AT" sz="1600" dirty="0" err="1">
                <a:solidFill>
                  <a:schemeClr val="accent1">
                    <a:lumMod val="75000"/>
                  </a:schemeClr>
                </a:solidFill>
              </a:rPr>
              <a:t>Glossaire</a:t>
            </a:r>
            <a:endParaRPr lang="de-AT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TUNICO Dictionary: Historical Sources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85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Based on </a:t>
            </a:r>
            <a:r>
              <a:rPr lang="en-US" dirty="0" smtClean="0"/>
              <a:t>2 vol. textbook</a:t>
            </a:r>
            <a:endParaRPr lang="en-US" dirty="0"/>
          </a:p>
          <a:p>
            <a:pPr fontAlgn="base">
              <a:spcBef>
                <a:spcPts val="0"/>
              </a:spcBef>
              <a:buNone/>
            </a:pPr>
            <a:r>
              <a:rPr lang="en-GB" dirty="0" smtClean="0"/>
              <a:t>Target languages: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English – German – </a:t>
            </a:r>
            <a:r>
              <a:rPr lang="en-GB" sz="1600" dirty="0" smtClean="0">
                <a:solidFill>
                  <a:schemeClr val="accent1">
                    <a:lumMod val="75000"/>
                  </a:schemeClr>
                </a:solidFill>
              </a:rPr>
              <a:t>Spanish</a:t>
            </a:r>
          </a:p>
          <a:p>
            <a:pPr marL="376238" lvl="1" fontAlgn="base">
              <a:spcBef>
                <a:spcPts val="0"/>
              </a:spcBef>
              <a:spcAft>
                <a:spcPts val="600"/>
              </a:spcAft>
              <a:buNone/>
            </a:pPr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  <a:p>
            <a:pPr fontAlgn="base">
              <a:spcBef>
                <a:spcPts val="0"/>
              </a:spcBef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>
                <a:tab pos="1374775" algn="l"/>
              </a:tabLst>
            </a:pP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Damascus Arabic</a:t>
            </a:r>
            <a:endParaRPr lang="en-GB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 rotWithShape="1">
          <a:blip r:embed="rId2"/>
          <a:srcRect t="11346" r="56667" b="27500"/>
          <a:stretch/>
        </p:blipFill>
        <p:spPr>
          <a:xfrm>
            <a:off x="5001356" y="1145405"/>
            <a:ext cx="3884492" cy="29693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871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Initial data from a university course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VICAV 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Modern Standard Arabic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33981" t="40510" r="33216" b="29166"/>
          <a:stretch/>
        </p:blipFill>
        <p:spPr>
          <a:xfrm>
            <a:off x="5016500" y="1186249"/>
            <a:ext cx="3861028" cy="19379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121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Austrian Centre for Digital Humanities (Austrian Academy of Sciences)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Research + Service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Empowering research</a:t>
            </a:r>
            <a:endParaRPr lang="en-US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Humanities computing </a:t>
            </a:r>
            <a:r>
              <a:rPr lang="en-US" sz="1600" dirty="0" smtClean="0">
                <a:sym typeface="Wingdings" panose="05000000000000000000" pitchFamily="2" charset="2"/>
              </a:rPr>
              <a:t> Digital Humanities</a:t>
            </a:r>
            <a:endParaRPr lang="en-US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Setting</a:t>
            </a:r>
          </a:p>
        </p:txBody>
      </p:sp>
      <p:sp>
        <p:nvSpPr>
          <p:cNvPr id="5" name="Abgerundetes Rechteck 4"/>
          <p:cNvSpPr/>
          <p:nvPr/>
        </p:nvSpPr>
        <p:spPr>
          <a:xfrm>
            <a:off x="7581835" y="1295508"/>
            <a:ext cx="1325505" cy="1079537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415969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Modern language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Wikipedia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Web corpora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Persian-English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r="32530" b="12781"/>
          <a:stretch/>
        </p:blipFill>
        <p:spPr>
          <a:xfrm>
            <a:off x="4924814" y="1149215"/>
            <a:ext cx="3959306" cy="3767847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</p:pic>
      <p:sp>
        <p:nvSpPr>
          <p:cNvPr id="6" name="Textfeld 5">
            <a:hlinkClick r:id="rId4"/>
          </p:cNvPr>
          <p:cNvSpPr txBox="1"/>
          <p:nvPr/>
        </p:nvSpPr>
        <p:spPr>
          <a:xfrm>
            <a:off x="440868" y="2853849"/>
            <a:ext cx="52741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https://basex.acdh-dev.oeaw.ac.at/pes_eng_dict/index.html</a:t>
            </a:r>
          </a:p>
        </p:txBody>
      </p:sp>
    </p:spTree>
    <p:extLst>
      <p:ext uri="{BB962C8B-B14F-4D97-AF65-F5344CB8AC3E}">
        <p14:creationId xmlns:p14="http://schemas.microsoft.com/office/powerpoint/2010/main" val="24443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Gur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branch of the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        Niger-Congo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language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family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West Africa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Adams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Bodomo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 (1995)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err="1" smtClean="0"/>
              <a:t>Dagaare</a:t>
            </a:r>
            <a:r>
              <a:rPr lang="en-GB" dirty="0" smtClean="0"/>
              <a:t>-English-Cantonese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521" t="17177" r="50833" b="15630"/>
          <a:stretch/>
        </p:blipFill>
        <p:spPr>
          <a:xfrm>
            <a:off x="5067300" y="1145405"/>
            <a:ext cx="3822700" cy="3756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feld 11">
            <a:hlinkClick r:id="rId5"/>
          </p:cNvPr>
          <p:cNvSpPr txBox="1"/>
          <p:nvPr/>
        </p:nvSpPr>
        <p:spPr>
          <a:xfrm>
            <a:off x="440868" y="3114199"/>
            <a:ext cx="304528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https://dagaare.acdh.oeaw.ac.at/</a:t>
            </a:r>
          </a:p>
        </p:txBody>
      </p:sp>
    </p:spTree>
    <p:extLst>
      <p:ext uri="{BB962C8B-B14F-4D97-AF65-F5344CB8AC3E}">
        <p14:creationId xmlns:p14="http://schemas.microsoft.com/office/powerpoint/2010/main" val="23683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7553" r="73926" b="26979"/>
          <a:stretch/>
        </p:blipFill>
        <p:spPr>
          <a:xfrm>
            <a:off x="4741740" y="1145405"/>
            <a:ext cx="4151846" cy="56601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Part of a new university teaching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activity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Zulu-English Dictionary</a:t>
            </a:r>
            <a:endParaRPr lang="en-GB" dirty="0"/>
          </a:p>
        </p:txBody>
      </p:sp>
      <p:sp>
        <p:nvSpPr>
          <p:cNvPr id="12" name="Textfeld 11">
            <a:hlinkClick r:id="rId5"/>
          </p:cNvPr>
          <p:cNvSpPr txBox="1"/>
          <p:nvPr/>
        </p:nvSpPr>
        <p:spPr>
          <a:xfrm>
            <a:off x="440868" y="3114199"/>
            <a:ext cx="3457364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https://zuludict.acdh-dev.oeaw.ac.at/</a:t>
            </a:r>
          </a:p>
        </p:txBody>
      </p:sp>
    </p:spTree>
    <p:extLst>
      <p:ext uri="{BB962C8B-B14F-4D97-AF65-F5344CB8AC3E}">
        <p14:creationId xmlns:p14="http://schemas.microsoft.com/office/powerpoint/2010/main" val="40533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6142" r="74140"/>
          <a:stretch/>
        </p:blipFill>
        <p:spPr>
          <a:xfrm>
            <a:off x="4741604" y="1150404"/>
            <a:ext cx="4151982" cy="82412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Part of a new university teaching</a:t>
            </a:r>
            <a:b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activity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Bantu Plants</a:t>
            </a:r>
            <a:endParaRPr lang="en-GB" dirty="0"/>
          </a:p>
        </p:txBody>
      </p:sp>
      <p:sp>
        <p:nvSpPr>
          <p:cNvPr id="12" name="Textfeld 11">
            <a:hlinkClick r:id="rId5"/>
          </p:cNvPr>
          <p:cNvSpPr txBox="1"/>
          <p:nvPr/>
        </p:nvSpPr>
        <p:spPr>
          <a:xfrm>
            <a:off x="440867" y="3114199"/>
            <a:ext cx="4449969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https://basex.acdh-dev.oeaw.ac.at/bantu_plants/</a:t>
            </a:r>
          </a:p>
        </p:txBody>
      </p:sp>
    </p:spTree>
    <p:extLst>
      <p:ext uri="{BB962C8B-B14F-4D97-AF65-F5344CB8AC3E}">
        <p14:creationId xmlns:p14="http://schemas.microsoft.com/office/powerpoint/2010/main" val="24690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Collection of early lexicographic works on the German variety of Vienna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Early beta version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Text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facsimiles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VIDI: Viennese Historical Dictionaries</a:t>
            </a:r>
            <a:endParaRPr lang="en-GB" dirty="0"/>
          </a:p>
        </p:txBody>
      </p:sp>
      <p:sp>
        <p:nvSpPr>
          <p:cNvPr id="8" name="Textfeld 7">
            <a:hlinkClick r:id="rId3"/>
          </p:cNvPr>
          <p:cNvSpPr txBox="1"/>
          <p:nvPr/>
        </p:nvSpPr>
        <p:spPr>
          <a:xfrm>
            <a:off x="440869" y="3111332"/>
            <a:ext cx="248648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http://</a:t>
            </a:r>
            <a:r>
              <a:rPr lang="en-GB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acdh.oeaw.ac.at/vidi</a:t>
            </a:r>
            <a:endParaRPr lang="en-GB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2" descr="viDi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002" y="1600308"/>
            <a:ext cx="4766584" cy="38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2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Digital Dictionary of Loanwords in the Midrash Genesis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Rabbah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Austrian Science Fund (2018-2021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; P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30785)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97BCDA"/>
                </a:solidFill>
              </a:rPr>
              <a:t>VICAV</a:t>
            </a:r>
            <a:r>
              <a:rPr lang="en-GB" dirty="0">
                <a:solidFill>
                  <a:srgbClr val="6699FF"/>
                </a:solidFill>
              </a:rPr>
              <a:t> </a:t>
            </a:r>
            <a:r>
              <a:rPr lang="en-GB" dirty="0"/>
              <a:t>Dictionaries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Genesis </a:t>
            </a:r>
            <a:r>
              <a:rPr lang="en-US" dirty="0" err="1"/>
              <a:t>Rabbah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39791" t="20286" r="32409" b="49286"/>
          <a:stretch/>
        </p:blipFill>
        <p:spPr>
          <a:xfrm>
            <a:off x="4191511" y="1966289"/>
            <a:ext cx="4854298" cy="29056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519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Standard tools: Office</a:t>
            </a:r>
            <a:r>
              <a:rPr lang="en-US" dirty="0"/>
              <a:t>, </a:t>
            </a:r>
            <a:r>
              <a:rPr lang="en-US" dirty="0" err="1"/>
              <a:t>oXygen</a:t>
            </a:r>
            <a:r>
              <a:rPr lang="en-US" dirty="0"/>
              <a:t>, </a:t>
            </a:r>
            <a:r>
              <a:rPr lang="en-US" dirty="0" smtClean="0"/>
              <a:t>ZOTERO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Viennese Lexicographic Editor (VLE)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i="1" dirty="0" smtClean="0"/>
              <a:t>VIGOLO </a:t>
            </a:r>
            <a:r>
              <a:rPr lang="en-US" dirty="0"/>
              <a:t>adds geo-references to bibliography</a:t>
            </a:r>
          </a:p>
          <a:p>
            <a:pPr marL="342900" lvl="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i="1" dirty="0" err="1"/>
              <a:t>vi_tok</a:t>
            </a:r>
            <a:r>
              <a:rPr lang="en-US" dirty="0"/>
              <a:t> </a:t>
            </a:r>
            <a:r>
              <a:rPr lang="en-US" dirty="0" err="1"/>
              <a:t>tokenises</a:t>
            </a:r>
            <a:r>
              <a:rPr lang="en-US" dirty="0"/>
              <a:t> feature lists and texts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i="1" dirty="0" err="1"/>
              <a:t>ling_annot</a:t>
            </a:r>
            <a:r>
              <a:rPr lang="en-US" i="1" dirty="0"/>
              <a:t> is used to annotate feature lists and texts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i="1" dirty="0"/>
              <a:t>Vocabs Editor (</a:t>
            </a:r>
            <a:r>
              <a:rPr lang="en-US" i="1" dirty="0">
                <a:hlinkClick r:id="rId4"/>
              </a:rPr>
              <a:t>https://vocabseditor.acdh.oeaw.ac.at</a:t>
            </a:r>
            <a:r>
              <a:rPr lang="en-US" i="1" dirty="0"/>
              <a:t>) to edit SKOS vocabularies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VICAV </a:t>
            </a:r>
            <a:r>
              <a:rPr lang="en-US" dirty="0"/>
              <a:t>3.0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dirty="0" smtClean="0"/>
              <a:t>Independent Dictionary Interfaces</a:t>
            </a:r>
            <a:endParaRPr lang="en-US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 smtClean="0"/>
              <a:t>Interoperability Mechanisms</a:t>
            </a: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Components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50399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XML editor with functionalities typically needed in compiling lexicographic data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Web-based standalone application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Designed to process standard-based lexicographic and terminological data such as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TEI, LMF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TBX or RDF.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Freely configurable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visualisation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(via XSLT)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Validation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Versioning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Data is stored in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Freely available and easy to setup</a:t>
            </a: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  <a:defRPr/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lvl="1" indent="-34290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342900" indent="-342900" fontAlgn="base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fontAlgn="base"/>
            <a:r>
              <a:rPr lang="en-US" dirty="0"/>
              <a:t>Viennese Lexicographic </a:t>
            </a:r>
            <a:r>
              <a:rPr lang="en-US" dirty="0" smtClean="0"/>
              <a:t>Editor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fontAlgn="base"/>
            <a:r>
              <a:rPr lang="en-US" dirty="0"/>
              <a:t>Viennese Lexicographic </a:t>
            </a:r>
            <a:r>
              <a:rPr lang="en-US" dirty="0" smtClean="0"/>
              <a:t>Editor (VLE)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5" y="1703113"/>
            <a:ext cx="3150574" cy="3193307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5" y="1143713"/>
            <a:ext cx="3012861" cy="409004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05" y="1877831"/>
            <a:ext cx="6834189" cy="3123088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805" y="1877831"/>
            <a:ext cx="6844480" cy="3127791"/>
          </a:xfrm>
          <a:prstGeom prst="rect">
            <a:avLst/>
          </a:prstGeom>
          <a:ln>
            <a:solidFill>
              <a:srgbClr val="0C544B"/>
            </a:solidFill>
          </a:ln>
        </p:spPr>
      </p:pic>
    </p:spTree>
    <p:extLst>
      <p:ext uri="{BB962C8B-B14F-4D97-AF65-F5344CB8AC3E}">
        <p14:creationId xmlns:p14="http://schemas.microsoft.com/office/powerpoint/2010/main" val="314819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VLE: </a:t>
            </a:r>
            <a:r>
              <a:rPr lang="en-GB" dirty="0" err="1" smtClean="0"/>
              <a:t>tokenEditor</a:t>
            </a:r>
            <a:endParaRPr lang="en-GB" dirty="0"/>
          </a:p>
        </p:txBody>
      </p:sp>
      <p:pic>
        <p:nvPicPr>
          <p:cNvPr id="7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Austrian Centre for Digital Humanities (Austrian Academy of Sciences)</a:t>
            </a:r>
          </a:p>
          <a:p>
            <a:pPr fontAlgn="base">
              <a:spcBef>
                <a:spcPts val="0"/>
              </a:spcBef>
              <a:buNone/>
            </a:pPr>
            <a:endParaRPr lang="en-US" dirty="0" smtClean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Institute for Near Eastern Studies (University </a:t>
            </a:r>
            <a:r>
              <a:rPr lang="en-US" dirty="0"/>
              <a:t>of </a:t>
            </a:r>
            <a:r>
              <a:rPr lang="en-US" dirty="0" smtClean="0"/>
              <a:t>Vienna)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/>
              <a:t>Focus on contemporary language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Long </a:t>
            </a:r>
            <a:r>
              <a:rPr lang="en-US" sz="1600" dirty="0"/>
              <a:t>tradition in Arabic dialectology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  <a:tabLst>
                <a:tab pos="3313113" algn="l"/>
              </a:tabLst>
            </a:pPr>
            <a:r>
              <a:rPr lang="en-US" sz="1600" dirty="0" smtClean="0"/>
              <a:t>Curriculum </a:t>
            </a:r>
            <a:r>
              <a:rPr lang="en-US" sz="1600" dirty="0"/>
              <a:t>with 4 Arabic dialects </a:t>
            </a:r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Prolegomena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</a:t>
            </a:r>
            <a:r>
              <a:rPr lang="en-GB" dirty="0" smtClean="0"/>
              <a:t>Setting</a:t>
            </a:r>
            <a:endParaRPr lang="en-GB" dirty="0"/>
          </a:p>
        </p:txBody>
      </p:sp>
      <p:sp>
        <p:nvSpPr>
          <p:cNvPr id="6" name="Abgerundetes Rechteck 5"/>
          <p:cNvSpPr/>
          <p:nvPr/>
        </p:nvSpPr>
        <p:spPr>
          <a:xfrm>
            <a:off x="7581835" y="1295508"/>
            <a:ext cx="1325505" cy="1079537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Abgerundetes Rechteck 6"/>
          <p:cNvSpPr/>
          <p:nvPr/>
        </p:nvSpPr>
        <p:spPr>
          <a:xfrm>
            <a:off x="7581835" y="2627145"/>
            <a:ext cx="1325505" cy="1030455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55297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8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8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8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1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7" y="1145406"/>
            <a:ext cx="1514475" cy="36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9" y="1145406"/>
            <a:ext cx="1411491" cy="36347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057" y="1145406"/>
            <a:ext cx="1514475" cy="3634740"/>
          </a:xfrm>
          <a:prstGeom prst="rect">
            <a:avLst/>
          </a:prstGeom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480" y="1291010"/>
            <a:ext cx="5400675" cy="1790700"/>
          </a:xfrm>
          <a:prstGeom prst="rect">
            <a:avLst/>
          </a:prstGeom>
        </p:spPr>
      </p:pic>
      <p:pic>
        <p:nvPicPr>
          <p:cNvPr id="8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470" y="2507106"/>
            <a:ext cx="49625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sp>
        <p:nvSpPr>
          <p:cNvPr id="6" name="Freihandform 7"/>
          <p:cNvSpPr/>
          <p:nvPr/>
        </p:nvSpPr>
        <p:spPr>
          <a:xfrm>
            <a:off x="4716340" y="1474294"/>
            <a:ext cx="2230244" cy="1248969"/>
          </a:xfrm>
          <a:custGeom>
            <a:avLst/>
            <a:gdLst>
              <a:gd name="connsiteX0" fmla="*/ 2230244 w 2230244"/>
              <a:gd name="connsiteY0" fmla="*/ 0 h 1248969"/>
              <a:gd name="connsiteX1" fmla="*/ 1248936 w 2230244"/>
              <a:gd name="connsiteY1" fmla="*/ 1048214 h 1248969"/>
              <a:gd name="connsiteX2" fmla="*/ 0 w 2230244"/>
              <a:gd name="connsiteY2" fmla="*/ 1248936 h 1248969"/>
              <a:gd name="connsiteX3" fmla="*/ 0 w 2230244"/>
              <a:gd name="connsiteY3" fmla="*/ 1248936 h 1248969"/>
              <a:gd name="connsiteX4" fmla="*/ 0 w 2230244"/>
              <a:gd name="connsiteY4" fmla="*/ 1248936 h 124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0244" h="1248969">
                <a:moveTo>
                  <a:pt x="2230244" y="0"/>
                </a:moveTo>
                <a:cubicBezTo>
                  <a:pt x="1925443" y="420029"/>
                  <a:pt x="1620643" y="840058"/>
                  <a:pt x="1248936" y="1048214"/>
                </a:cubicBezTo>
                <a:cubicBezTo>
                  <a:pt x="877229" y="1256370"/>
                  <a:pt x="0" y="1248936"/>
                  <a:pt x="0" y="1248936"/>
                </a:cubicBezTo>
                <a:lnTo>
                  <a:pt x="0" y="1248936"/>
                </a:lnTo>
                <a:lnTo>
                  <a:pt x="0" y="1248936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4"/>
          <p:cNvSpPr txBox="1"/>
          <p:nvPr/>
        </p:nvSpPr>
        <p:spPr>
          <a:xfrm>
            <a:off x="6830497" y="1183062"/>
            <a:ext cx="13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Edit </a:t>
            </a:r>
            <a:r>
              <a:rPr lang="de-DE" dirty="0" err="1" smtClean="0"/>
              <a:t>list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4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2996089"/>
            <a:ext cx="6264284" cy="4594351"/>
          </a:xfrm>
          <a:prstGeom prst="rect">
            <a:avLst/>
          </a:prstGeom>
        </p:spPr>
      </p:pic>
      <p:sp>
        <p:nvSpPr>
          <p:cNvPr id="7" name="Freihandform 8"/>
          <p:cNvSpPr>
            <a:spLocks noGrp="1"/>
          </p:cNvSpPr>
          <p:nvPr>
            <p:ph type="body" idx="1"/>
          </p:nvPr>
        </p:nvSpPr>
        <p:spPr>
          <a:xfrm>
            <a:off x="1583868" y="882018"/>
            <a:ext cx="1730832" cy="3390258"/>
          </a:xfrm>
          <a:custGeom>
            <a:avLst/>
            <a:gdLst>
              <a:gd name="connsiteX0" fmla="*/ 2057185 w 2057185"/>
              <a:gd name="connsiteY0" fmla="*/ 89970 h 2186399"/>
              <a:gd name="connsiteX1" fmla="*/ 228385 w 2057185"/>
              <a:gd name="connsiteY1" fmla="*/ 246087 h 2186399"/>
              <a:gd name="connsiteX2" fmla="*/ 27663 w 2057185"/>
              <a:gd name="connsiteY2" fmla="*/ 2186399 h 2186399"/>
              <a:gd name="connsiteX3" fmla="*/ 27663 w 2057185"/>
              <a:gd name="connsiteY3" fmla="*/ 2186399 h 2186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185" h="2186399">
                <a:moveTo>
                  <a:pt x="2057185" y="89970"/>
                </a:moveTo>
                <a:cubicBezTo>
                  <a:pt x="1311912" y="-6674"/>
                  <a:pt x="566639" y="-103318"/>
                  <a:pt x="228385" y="246087"/>
                </a:cubicBezTo>
                <a:cubicBezTo>
                  <a:pt x="-109869" y="595492"/>
                  <a:pt x="27663" y="2186399"/>
                  <a:pt x="27663" y="2186399"/>
                </a:cubicBezTo>
                <a:lnTo>
                  <a:pt x="27663" y="2186399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3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/>
              <a:t>tokenEditor</a:t>
            </a:r>
            <a:endParaRPr lang="en-GB" dirty="0"/>
          </a:p>
        </p:txBody>
      </p:sp>
      <p:pic>
        <p:nvPicPr>
          <p:cNvPr id="5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627" y="555816"/>
            <a:ext cx="1543050" cy="3703320"/>
          </a:xfrm>
          <a:prstGeom prst="rect">
            <a:avLst/>
          </a:prstGeom>
        </p:spPr>
      </p:pic>
      <p:pic>
        <p:nvPicPr>
          <p:cNvPr id="6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57" y="2996089"/>
            <a:ext cx="6264284" cy="4594351"/>
          </a:xfrm>
          <a:prstGeom prst="rect">
            <a:avLst/>
          </a:prstGeom>
        </p:spPr>
      </p:pic>
      <p:pic>
        <p:nvPicPr>
          <p:cNvPr id="7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029" y="1459024"/>
            <a:ext cx="4313572" cy="1430250"/>
          </a:xfrm>
          <a:prstGeom prst="rect">
            <a:avLst/>
          </a:prstGeom>
        </p:spPr>
      </p:pic>
      <p:sp>
        <p:nvSpPr>
          <p:cNvPr id="8" name="Freihandform 6"/>
          <p:cNvSpPr/>
          <p:nvPr/>
        </p:nvSpPr>
        <p:spPr>
          <a:xfrm>
            <a:off x="5976199" y="2331720"/>
            <a:ext cx="955231" cy="1447303"/>
          </a:xfrm>
          <a:custGeom>
            <a:avLst/>
            <a:gdLst>
              <a:gd name="connsiteX0" fmla="*/ 0 w 955231"/>
              <a:gd name="connsiteY0" fmla="*/ 1672683 h 1672683"/>
              <a:gd name="connsiteX1" fmla="*/ 936703 w 955231"/>
              <a:gd name="connsiteY1" fmla="*/ 1159727 h 1672683"/>
              <a:gd name="connsiteX2" fmla="*/ 646771 w 955231"/>
              <a:gd name="connsiteY2" fmla="*/ 0 h 1672683"/>
              <a:gd name="connsiteX3" fmla="*/ 646771 w 955231"/>
              <a:gd name="connsiteY3" fmla="*/ 0 h 1672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5231" h="1672683">
                <a:moveTo>
                  <a:pt x="0" y="1672683"/>
                </a:moveTo>
                <a:cubicBezTo>
                  <a:pt x="414454" y="1555595"/>
                  <a:pt x="828908" y="1438507"/>
                  <a:pt x="936703" y="1159727"/>
                </a:cubicBezTo>
                <a:cubicBezTo>
                  <a:pt x="1044498" y="880947"/>
                  <a:pt x="646771" y="0"/>
                  <a:pt x="646771" y="0"/>
                </a:cubicBezTo>
                <a:lnTo>
                  <a:pt x="646771" y="0"/>
                </a:ln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VLE: </a:t>
            </a:r>
            <a:r>
              <a:rPr lang="en-GB" dirty="0" err="1" smtClean="0"/>
              <a:t>bookViewer</a:t>
            </a:r>
            <a:endParaRPr lang="en-GB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3238011" cy="389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GB" dirty="0" smtClean="0"/>
              <a:t>Vienna </a:t>
            </a:r>
            <a:r>
              <a:rPr lang="en-GB" dirty="0"/>
              <a:t>Corpus of Arabic </a:t>
            </a:r>
            <a:r>
              <a:rPr lang="en-GB" dirty="0" smtClean="0"/>
              <a:t>Varieties</a:t>
            </a:r>
          </a:p>
          <a:p>
            <a:pPr fontAlgn="base">
              <a:spcBef>
                <a:spcPts val="0"/>
              </a:spcBef>
              <a:buNone/>
            </a:pPr>
            <a:endParaRPr lang="en-GB" sz="400" dirty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Research </a:t>
            </a:r>
            <a:r>
              <a:rPr lang="en-US" dirty="0"/>
              <a:t>environment for scholars pursuing comparative interests in the study of Arabic spoken </a:t>
            </a:r>
            <a:r>
              <a:rPr lang="en-US" dirty="0" smtClean="0"/>
              <a:t>varieties</a:t>
            </a:r>
          </a:p>
          <a:p>
            <a:pPr fontAlgn="base">
              <a:spcBef>
                <a:spcPts val="0"/>
              </a:spcBef>
              <a:buNone/>
            </a:pPr>
            <a:endParaRPr lang="en-GB" sz="800" dirty="0"/>
          </a:p>
          <a:p>
            <a:pPr fontAlgn="base">
              <a:spcBef>
                <a:spcPts val="0"/>
              </a:spcBef>
              <a:buNone/>
            </a:pPr>
            <a:r>
              <a:rPr lang="en-US" dirty="0" smtClean="0"/>
              <a:t>Pooling digital language resources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/>
              <a:t>Bibliography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Language profiles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Feature lists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(Annotated) sample texts 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 smtClean="0"/>
              <a:t>Corpora</a:t>
            </a:r>
            <a:endParaRPr lang="en-GB" sz="1600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Dictionaries (!= glossaries)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GB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Institutional </a:t>
            </a:r>
            <a:r>
              <a:rPr lang="en-GB" dirty="0" smtClean="0"/>
              <a:t>Setting: VICAV</a:t>
            </a:r>
            <a:endParaRPr lang="en-GB" dirty="0"/>
          </a:p>
        </p:txBody>
      </p:sp>
      <p:sp>
        <p:nvSpPr>
          <p:cNvPr id="6" name="Textfeld 5">
            <a:hlinkClick r:id="rId3"/>
          </p:cNvPr>
          <p:cNvSpPr txBox="1"/>
          <p:nvPr/>
        </p:nvSpPr>
        <p:spPr>
          <a:xfrm>
            <a:off x="5466057" y="4565153"/>
            <a:ext cx="28357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60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US" dirty="0" smtClean="0"/>
              <a:t>integrated </a:t>
            </a:r>
            <a:r>
              <a:rPr lang="en-GB" dirty="0" err="1" smtClean="0"/>
              <a:t>webBrowser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5" y="1703113"/>
            <a:ext cx="3150574" cy="3193307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75" y="1143713"/>
            <a:ext cx="3012861" cy="409004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805" y="1877831"/>
            <a:ext cx="6834189" cy="3123088"/>
          </a:xfrm>
          <a:prstGeom prst="rect">
            <a:avLst/>
          </a:prstGeom>
          <a:ln>
            <a:solidFill>
              <a:srgbClr val="0C544B"/>
            </a:solidFill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156" y="1143712"/>
            <a:ext cx="3665598" cy="29583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97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VLE: </a:t>
            </a:r>
            <a:r>
              <a:rPr lang="en-GB" dirty="0" err="1" smtClean="0"/>
              <a:t>senseEditor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353632" cy="3358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524" y="2555427"/>
            <a:ext cx="4230688" cy="248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3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</a:t>
            </a:r>
            <a:r>
              <a:rPr lang="en-US" dirty="0" smtClean="0"/>
              <a:t>: Sound Recorder</a:t>
            </a:r>
            <a:endParaRPr lang="en-GB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43000"/>
            <a:ext cx="6493234" cy="343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/>
              <a:t>VLE</a:t>
            </a:r>
            <a:r>
              <a:rPr lang="en-US" dirty="0" smtClean="0"/>
              <a:t>: Application Builder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/>
          <a:srcRect b="50058"/>
          <a:stretch/>
        </p:blipFill>
        <p:spPr>
          <a:xfrm>
            <a:off x="231155" y="1145406"/>
            <a:ext cx="7247391" cy="440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4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VICAV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VICAV 3.0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„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expert tool“ – yet: usability is key esp. for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students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community contributions (a not-so-digital audience) 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previous attempts: MySQL + PHP + Drupal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frontend</a:t>
            </a:r>
          </a:p>
          <a:p>
            <a:pPr marL="719138" lvl="1" indent="-342900" fontAlgn="base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The Presentation 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20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 fontAlgn="base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Dual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Visualisation</a:t>
            </a:r>
            <a:r>
              <a:rPr lang="de-DE" dirty="0" smtClean="0"/>
              <a:t> </a:t>
            </a:r>
            <a:r>
              <a:rPr lang="de-DE" dirty="0"/>
              <a:t>of </a:t>
            </a:r>
            <a:r>
              <a:rPr lang="de-DE" dirty="0" err="1"/>
              <a:t>data</a:t>
            </a:r>
            <a:r>
              <a:rPr lang="de-DE" dirty="0"/>
              <a:t> on an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Random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 smtClean="0"/>
              <a:t>menus</a:t>
            </a:r>
            <a:r>
              <a:rPr lang="de-DE" dirty="0" smtClean="0"/>
              <a:t>/</a:t>
            </a:r>
            <a:r>
              <a:rPr lang="de-DE" dirty="0" err="1" smtClean="0"/>
              <a:t>queries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Textual</a:t>
            </a:r>
            <a:r>
              <a:rPr lang="de-DE" dirty="0" smtClean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displayed</a:t>
            </a:r>
            <a:r>
              <a:rPr lang="de-DE" dirty="0"/>
              <a:t> on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 smtClean="0"/>
              <a:t>panels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Citability</a:t>
            </a:r>
            <a:r>
              <a:rPr lang="de-DE" dirty="0"/>
              <a:t> via URLs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smtClean="0"/>
              <a:t>VICAV </a:t>
            </a:r>
            <a:r>
              <a:rPr lang="en-GB" dirty="0"/>
              <a:t>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The Presentation Layer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6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Dual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approach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Visualisation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on an </a:t>
            </a:r>
            <a:r>
              <a:rPr lang="de-DE" dirty="0" err="1"/>
              <a:t>active</a:t>
            </a:r>
            <a:r>
              <a:rPr lang="de-DE" dirty="0"/>
              <a:t> </a:t>
            </a:r>
            <a:r>
              <a:rPr lang="de-DE" dirty="0" err="1"/>
              <a:t>map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Random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 smtClean="0"/>
              <a:t>menus</a:t>
            </a:r>
            <a:r>
              <a:rPr lang="de-DE" dirty="0" smtClean="0"/>
              <a:t>/</a:t>
            </a:r>
            <a:r>
              <a:rPr lang="de-DE" dirty="0" err="1" smtClean="0"/>
              <a:t>queries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Textual</a:t>
            </a:r>
            <a:r>
              <a:rPr lang="de-DE" dirty="0" smtClean="0"/>
              <a:t>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displayed</a:t>
            </a:r>
            <a:r>
              <a:rPr lang="de-DE" dirty="0"/>
              <a:t> on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 smtClean="0"/>
              <a:t>panels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Citability</a:t>
            </a:r>
            <a:r>
              <a:rPr lang="de-DE" dirty="0"/>
              <a:t> via URLs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The Presentation Layer</a:t>
            </a:r>
            <a:endParaRPr lang="en-GB" dirty="0"/>
          </a:p>
        </p:txBody>
      </p:sp>
      <p:pic>
        <p:nvPicPr>
          <p:cNvPr id="5" name="Google Shape;34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325" y="1200125"/>
            <a:ext cx="7251675" cy="394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1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completion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oogle Shape;37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470" y="1272015"/>
            <a:ext cx="5636208" cy="3135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1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416"/>
          <a:stretch/>
        </p:blipFill>
        <p:spPr>
          <a:xfrm>
            <a:off x="5462588" y="1272015"/>
            <a:ext cx="3418090" cy="321175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233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Customisable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entry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pages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oogle Shape;3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389" y="1322815"/>
            <a:ext cx="3418090" cy="3147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3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>
              <a:spcBef>
                <a:spcPts val="0"/>
              </a:spcBef>
              <a:buNone/>
            </a:pPr>
            <a:r>
              <a:rPr lang="en-US" dirty="0"/>
              <a:t>Pooling digital language resources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err="1" smtClean="0"/>
              <a:t>Arabic</a:t>
            </a:r>
            <a:r>
              <a:rPr lang="de-DE" sz="1600" dirty="0" smtClean="0"/>
              <a:t> </a:t>
            </a:r>
            <a:r>
              <a:rPr lang="de-DE" sz="1600" dirty="0"/>
              <a:t>Research Tools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smtClean="0"/>
              <a:t>Learning </a:t>
            </a:r>
            <a:r>
              <a:rPr lang="de-DE" sz="1600" dirty="0"/>
              <a:t>Materials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sz="1600" dirty="0" smtClean="0"/>
              <a:t>Paratexts </a:t>
            </a:r>
            <a:r>
              <a:rPr lang="de-DE" sz="1600" dirty="0"/>
              <a:t>(</a:t>
            </a:r>
            <a:r>
              <a:rPr lang="de-DE" sz="1600" dirty="0" err="1"/>
              <a:t>Documentation</a:t>
            </a:r>
            <a:r>
              <a:rPr lang="de-DE" sz="1600" dirty="0"/>
              <a:t>)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VICAV Encoding Guidelines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/>
              <a:t>VLE Guide</a:t>
            </a:r>
          </a:p>
          <a:p>
            <a:pPr marL="1074738" indent="-34290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 sz="1600" dirty="0" err="1"/>
              <a:t>How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website</a:t>
            </a:r>
            <a:endParaRPr lang="de-DE" sz="1600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VICAV: Vienna Corpus of Arabic Varieties</a:t>
            </a:r>
            <a:endParaRPr lang="en-GB" dirty="0"/>
          </a:p>
        </p:txBody>
      </p:sp>
      <p:sp>
        <p:nvSpPr>
          <p:cNvPr id="5" name="Textfeld 4">
            <a:hlinkClick r:id="rId3"/>
          </p:cNvPr>
          <p:cNvSpPr txBox="1"/>
          <p:nvPr/>
        </p:nvSpPr>
        <p:spPr>
          <a:xfrm>
            <a:off x="5466057" y="4565153"/>
            <a:ext cx="2835732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477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Customisable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entry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pages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oogle Shape;3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389" y="1322815"/>
            <a:ext cx="3418090" cy="314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090" y="1564115"/>
            <a:ext cx="3418090" cy="3147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0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Customisable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entry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pages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oogle Shape;3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2389" y="1322815"/>
            <a:ext cx="3418090" cy="314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9090" y="1564115"/>
            <a:ext cx="3418090" cy="314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0189" y="1828909"/>
            <a:ext cx="3410991" cy="3132922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1362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416"/>
          <a:stretch/>
        </p:blipFill>
        <p:spPr>
          <a:xfrm>
            <a:off x="5462588" y="1272015"/>
            <a:ext cx="3418090" cy="321175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Word completion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 examples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Customisable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entry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pages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Cross-dictionary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query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Dictionary Frontend</a:t>
            </a:r>
            <a:endParaRPr lang="en-GB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l="112" t="7659"/>
          <a:stretch/>
        </p:blipFill>
        <p:spPr>
          <a:xfrm>
            <a:off x="1371806" y="2741927"/>
            <a:ext cx="7508872" cy="3769081"/>
          </a:xfrm>
          <a:prstGeom prst="rect">
            <a:avLst/>
          </a:prstGeom>
          <a:ln>
            <a:solidFill>
              <a:srgbClr val="0C544B"/>
            </a:solidFill>
          </a:ln>
        </p:spPr>
      </p:pic>
    </p:spTree>
    <p:extLst>
      <p:ext uri="{BB962C8B-B14F-4D97-AF65-F5344CB8AC3E}">
        <p14:creationId xmlns:p14="http://schemas.microsoft.com/office/powerpoint/2010/main" val="71002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Editor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to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apply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geo-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references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i="1" dirty="0" smtClean="0"/>
              <a:t>VIGILO</a:t>
            </a:r>
            <a:endParaRPr lang="en-GB" i="1" dirty="0"/>
          </a:p>
        </p:txBody>
      </p:sp>
      <p:pic>
        <p:nvPicPr>
          <p:cNvPr id="5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506" y="1145406"/>
            <a:ext cx="3475338" cy="2278991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6647" y="1600308"/>
            <a:ext cx="3462264" cy="3255350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8375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Allows manual editing of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verticalised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data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i="1" dirty="0" err="1" smtClean="0"/>
              <a:t>ling_annot</a:t>
            </a:r>
            <a:endParaRPr lang="en-GB" i="1" dirty="0"/>
          </a:p>
        </p:txBody>
      </p:sp>
      <p:pic>
        <p:nvPicPr>
          <p:cNvPr id="7" name="Google Shape;278;p36"/>
          <p:cNvPicPr preferRelativeResize="0"/>
          <p:nvPr/>
        </p:nvPicPr>
        <p:blipFill rotWithShape="1">
          <a:blip r:embed="rId3">
            <a:alphaModFix/>
          </a:blip>
          <a:srcRect r="44982"/>
          <a:stretch/>
        </p:blipFill>
        <p:spPr>
          <a:xfrm>
            <a:off x="4814401" y="1600308"/>
            <a:ext cx="3866384" cy="3413807"/>
          </a:xfrm>
          <a:prstGeom prst="rect">
            <a:avLst/>
          </a:prstGeom>
          <a:noFill/>
          <a:ln w="9525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102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X-Technologies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HTML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JS (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jQuery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Leaflet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CSS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Technologies and Tools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43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BaseX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(Pro)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/>
              <a:t>Easy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install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deploy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smtClean="0"/>
              <a:t>Fast, </a:t>
            </a:r>
            <a:r>
              <a:rPr lang="de-DE" dirty="0"/>
              <a:t>also on large </a:t>
            </a:r>
            <a:r>
              <a:rPr lang="de-DE" dirty="0" err="1"/>
              <a:t>amounts</a:t>
            </a:r>
            <a:r>
              <a:rPr lang="de-DE" dirty="0"/>
              <a:t> of </a:t>
            </a:r>
            <a:r>
              <a:rPr lang="de-DE" dirty="0" err="1"/>
              <a:t>data</a:t>
            </a:r>
            <a:r>
              <a:rPr lang="de-DE" dirty="0"/>
              <a:t> 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smtClean="0"/>
              <a:t>Rest </a:t>
            </a:r>
            <a:r>
              <a:rPr lang="de-DE" dirty="0" err="1"/>
              <a:t>interface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XQuery</a:t>
            </a:r>
            <a:r>
              <a:rPr lang="de-DE" dirty="0"/>
              <a:t> 3.0 + </a:t>
            </a:r>
            <a:r>
              <a:rPr lang="de-DE" dirty="0" smtClean="0"/>
              <a:t>3.1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responsive</a:t>
            </a:r>
            <a:r>
              <a:rPr lang="de-DE" dirty="0"/>
              <a:t> </a:t>
            </a:r>
            <a:r>
              <a:rPr lang="de-DE" dirty="0" err="1"/>
              <a:t>developer</a:t>
            </a:r>
            <a:r>
              <a:rPr lang="de-DE" dirty="0"/>
              <a:t> </a:t>
            </a:r>
            <a:r>
              <a:rPr lang="de-DE" dirty="0" err="1"/>
              <a:t>community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code</a:t>
            </a:r>
            <a:r>
              <a:rPr lang="de-DE" dirty="0"/>
              <a:t> </a:t>
            </a:r>
            <a:r>
              <a:rPr lang="de-DE" dirty="0" err="1"/>
              <a:t>lives</a:t>
            </a:r>
            <a:r>
              <a:rPr lang="de-DE" dirty="0"/>
              <a:t> on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(easy update via </a:t>
            </a:r>
            <a:r>
              <a:rPr lang="de-DE" dirty="0" err="1"/>
              <a:t>git</a:t>
            </a:r>
            <a:r>
              <a:rPr lang="de-DE" dirty="0"/>
              <a:t> pull)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 smtClean="0">
                <a:solidFill>
                  <a:schemeClr val="accent1">
                    <a:lumMod val="75000"/>
                  </a:schemeClr>
                </a:solidFill>
              </a:rPr>
              <a:t>BaseX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(Contra)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Less</a:t>
            </a:r>
            <a:r>
              <a:rPr lang="de-DE" dirty="0"/>
              <a:t> flexible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indexed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-text </a:t>
            </a:r>
            <a:r>
              <a:rPr lang="de-DE" dirty="0" err="1" smtClean="0"/>
              <a:t>queries</a:t>
            </a:r>
            <a:r>
              <a:rPr lang="de-DE" dirty="0" smtClean="0"/>
              <a:t> on </a:t>
            </a:r>
            <a:r>
              <a:rPr lang="de-DE" dirty="0" err="1" smtClean="0"/>
              <a:t>mixed</a:t>
            </a:r>
            <a:r>
              <a:rPr lang="de-DE" dirty="0" smtClean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Technologies and Tools: </a:t>
            </a:r>
            <a:r>
              <a:rPr lang="en-GB" dirty="0" err="1" smtClean="0"/>
              <a:t>BaseX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94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TEI (P5)</a:t>
            </a:r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all </a:t>
            </a:r>
            <a:r>
              <a:rPr lang="de-DE" dirty="0" err="1"/>
              <a:t>textual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de-DE" dirty="0" err="1"/>
              <a:t>Dictionary</a:t>
            </a:r>
            <a:r>
              <a:rPr lang="de-DE" dirty="0"/>
              <a:t> </a:t>
            </a:r>
            <a:r>
              <a:rPr lang="de-DE" dirty="0" err="1" smtClean="0"/>
              <a:t>module</a:t>
            </a:r>
            <a:endParaRPr lang="de-DE" dirty="0" smtClean="0"/>
          </a:p>
          <a:p>
            <a:pPr marL="719138" indent="-342900" fontAlgn="base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de-DE" dirty="0"/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</a:rPr>
              <a:t>Zotero</a:t>
            </a:r>
            <a:r>
              <a:rPr lang="de-DE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accent1">
                    <a:lumMod val="75000"/>
                  </a:schemeClr>
                </a:solidFill>
              </a:rPr>
              <a:t>TEI</a:t>
            </a:r>
            <a:endParaRPr lang="de-DE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indent="-285750">
              <a:spcBef>
                <a:spcPts val="0"/>
              </a:spcBef>
              <a:buBlip>
                <a:blip r:embed="rId2"/>
              </a:buBlip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Standards + Formats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1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TEI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dictionary module to encode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digitised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print dictionaries: a fairly common standard procedure in digital humanities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Easy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to impose in the creation of digitally born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dictionaries</a:t>
            </a: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Recent Developments: TEI Lex-0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TEI </a:t>
            </a:r>
            <a:r>
              <a:rPr lang="en-GB" dirty="0" smtClean="0"/>
              <a:t>Dictionary Module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6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Basic Structures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32395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TEI 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version=</a:t>
            </a:r>
            <a:r>
              <a:rPr lang="de-AT" sz="1200" smtClean="0">
                <a:latin typeface="+mj-lt"/>
              </a:rPr>
              <a:t>"</a:t>
            </a:r>
            <a:r>
              <a:rPr lang="de-AT" sz="1200" smtClean="0">
                <a:solidFill>
                  <a:srgbClr val="003399"/>
                </a:solidFill>
                <a:latin typeface="+mj-lt"/>
              </a:rPr>
              <a:t>5.0</a:t>
            </a:r>
            <a:r>
              <a:rPr lang="de-AT" sz="1200" smtClean="0">
                <a:latin typeface="+mj-lt"/>
              </a:rPr>
              <a:t>"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  <a:endParaRPr lang="de-AT" sz="1200" dirty="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teiHeader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&lt;/teiHeader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&lt;text&gt;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&lt;body&gt;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&lt;div 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type="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entries"&gt;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…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&lt;/div&gt;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&lt;/body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&lt;/text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&lt;/TEI&gt; </a:t>
            </a:r>
            <a:endParaRPr lang="en-US" sz="1200" dirty="0" smtClean="0">
              <a:solidFill>
                <a:srgbClr val="6F6F6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919773" y="1348214"/>
            <a:ext cx="2759336" cy="3359615"/>
          </a:xfrm>
        </p:spPr>
        <p:txBody>
          <a:bodyPr/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 smtClean="0"/>
              <a:t>Linguistic</a:t>
            </a:r>
            <a:r>
              <a:rPr lang="de-DE" dirty="0" smtClean="0"/>
              <a:t> </a:t>
            </a:r>
            <a:r>
              <a:rPr lang="de-DE" dirty="0" err="1"/>
              <a:t>research</a:t>
            </a: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Teaching</a:t>
            </a:r>
          </a:p>
          <a:p>
            <a:pPr marL="45720" indent="0" algn="ctr">
              <a:buNone/>
            </a:pPr>
            <a:endParaRPr lang="de-DE" dirty="0"/>
          </a:p>
          <a:p>
            <a:pPr marL="45720" indent="0" algn="ctr">
              <a:buNone/>
            </a:pPr>
            <a:endParaRPr lang="de-DE" sz="700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Text </a:t>
            </a:r>
            <a:r>
              <a:rPr lang="de-DE" dirty="0" err="1"/>
              <a:t>technology</a:t>
            </a: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/>
              <a:t>Standards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err="1" smtClean="0"/>
              <a:t>Openness</a:t>
            </a:r>
            <a:endParaRPr lang="de-DE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 smtClean="0"/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de-DE" dirty="0" smtClean="0"/>
          </a:p>
          <a:p>
            <a:pPr fontAlgn="base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VICAV: Vienna Corpus of Arabic Varieties</a:t>
            </a:r>
          </a:p>
        </p:txBody>
      </p:sp>
      <p:sp>
        <p:nvSpPr>
          <p:cNvPr id="5" name="Nach links gekrümmter Pfeil 4"/>
          <p:cNvSpPr/>
          <p:nvPr/>
        </p:nvSpPr>
        <p:spPr>
          <a:xfrm>
            <a:off x="3758695" y="1682582"/>
            <a:ext cx="360040" cy="1969639"/>
          </a:xfrm>
          <a:prstGeom prst="curvedLeftArrow">
            <a:avLst>
              <a:gd name="adj1" fmla="val 25000"/>
              <a:gd name="adj2" fmla="val 176496"/>
              <a:gd name="adj3" fmla="val 25000"/>
            </a:avLst>
          </a:prstGeom>
          <a:solidFill>
            <a:srgbClr val="3D85C1"/>
          </a:solidFill>
          <a:ln>
            <a:solidFill>
              <a:srgbClr val="3D85C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6" name="Nach links gekrümmter Pfeil 5"/>
          <p:cNvSpPr/>
          <p:nvPr/>
        </p:nvSpPr>
        <p:spPr>
          <a:xfrm flipH="1" flipV="1">
            <a:off x="490407" y="1607276"/>
            <a:ext cx="371980" cy="1797519"/>
          </a:xfrm>
          <a:prstGeom prst="curvedLeftArrow">
            <a:avLst>
              <a:gd name="adj1" fmla="val 25000"/>
              <a:gd name="adj2" fmla="val 170979"/>
              <a:gd name="adj3" fmla="val 25000"/>
            </a:avLst>
          </a:prstGeom>
          <a:solidFill>
            <a:srgbClr val="3D85C1"/>
          </a:solidFill>
          <a:ln>
            <a:solidFill>
              <a:srgbClr val="3D85C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664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Dictionaries: Basic Structures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32395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TEI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version="5.0"&gt;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teiHeader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      </a:t>
            </a:r>
            <a:r>
              <a:rPr lang="de-AT" sz="1200" dirty="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     &lt;/teiHeader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</a:rPr>
              <a:t> </a:t>
            </a:r>
            <a:endParaRPr lang="de-AT" sz="1200" dirty="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&lt;text&gt;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&lt;body&gt;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&lt;div 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type="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entries"&gt;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  …  &lt;/</a:t>
            </a:r>
            <a:r>
              <a:rPr lang="de-AT" sz="120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entry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      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…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&lt;/div&gt;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&lt;/body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&lt;/text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&lt;/TEI&gt; 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312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Dictionaries: Basic Structures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32395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TEI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version="5.0"&gt;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teiHeader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&lt;/teiHeader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&lt;text&gt;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&lt;body&gt;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&lt;div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latin typeface="+mj-lt"/>
              </a:rPr>
              <a:t>"</a:t>
            </a:r>
            <a:r>
              <a:rPr lang="de-AT" sz="1200" smtClean="0">
                <a:solidFill>
                  <a:srgbClr val="003399"/>
                </a:solidFill>
                <a:latin typeface="+mj-lt"/>
              </a:rPr>
              <a:t>entries</a:t>
            </a:r>
            <a:r>
              <a:rPr lang="de-AT" sz="1200" smtClean="0">
                <a:latin typeface="+mj-lt"/>
              </a:rPr>
              <a:t>"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  <a:endParaRPr lang="de-AT" sz="1200" dirty="0" smtClean="0"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  </a:t>
            </a:r>
            <a:r>
              <a:rPr lang="de-AT" sz="1200" dirty="0" smtClean="0">
                <a:latin typeface="+mj-lt"/>
              </a:rPr>
              <a:t>…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  </a:t>
            </a:r>
            <a:r>
              <a:rPr lang="de-AT" sz="1200" dirty="0" smtClean="0">
                <a:latin typeface="+mj-lt"/>
              </a:rPr>
              <a:t>…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  </a:t>
            </a:r>
            <a:r>
              <a:rPr lang="de-AT" sz="1200" dirty="0" smtClean="0">
                <a:latin typeface="+mj-lt"/>
              </a:rPr>
              <a:t>…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err="1" smtClean="0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</a:t>
            </a:r>
            <a:r>
              <a:rPr lang="de-AT" sz="120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</a:t>
            </a:r>
            <a:r>
              <a:rPr lang="de-AT" sz="1200">
                <a:solidFill>
                  <a:schemeClr val="bg1">
                    <a:lumMod val="25000"/>
                  </a:schemeClr>
                </a:solidFill>
                <a:latin typeface="+mj-lt"/>
              </a:rPr>
              <a:t>…</a:t>
            </a:r>
            <a:endParaRPr lang="de-AT" sz="1200" dirty="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&lt;/div&gt;</a:t>
            </a:r>
            <a:endParaRPr lang="de-AT" sz="1200" dirty="0" smtClean="0"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&lt;/body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&lt;/text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&lt;/TEI&gt; 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40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Dictionaries: Basic Structures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693288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TEI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version="5.0"&gt;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</a:t>
            </a:r>
            <a:r>
              <a:rPr lang="de-AT" sz="1200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teiHeader</a:t>
            </a: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&lt;/teiHeader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&lt;text&gt;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&lt;body&gt;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&lt;div 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type="</a:t>
            </a: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entries"&gt;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…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      &lt;/div&gt;</a:t>
            </a:r>
            <a:endParaRPr lang="de-AT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AT" sz="120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&lt;div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latin typeface="+mj-lt"/>
              </a:rPr>
              <a:t>"</a:t>
            </a:r>
            <a:r>
              <a:rPr lang="de-AT" sz="1200" smtClean="0">
                <a:solidFill>
                  <a:srgbClr val="003399"/>
                </a:solidFill>
                <a:latin typeface="+mj-lt"/>
              </a:rPr>
              <a:t>examples</a:t>
            </a:r>
            <a:r>
              <a:rPr lang="de-AT" sz="1200" smtClean="0">
                <a:latin typeface="+mj-lt"/>
              </a:rPr>
              <a:t>"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latin typeface="+mj-lt"/>
              </a:rPr>
              <a:t>"</a:t>
            </a:r>
            <a:r>
              <a:rPr lang="de-AT" sz="1200">
                <a:solidFill>
                  <a:srgbClr val="003399"/>
                </a:solidFill>
                <a:latin typeface="+mj-lt"/>
              </a:rPr>
              <a:t>example</a:t>
            </a:r>
            <a:r>
              <a:rPr lang="de-AT" sz="1200"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  </a:t>
            </a:r>
            <a:r>
              <a:rPr lang="de-AT" sz="1200">
                <a:latin typeface="+mj-lt"/>
              </a:rPr>
              <a:t>…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&lt;/cit&gt;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      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latin typeface="+mj-lt"/>
              </a:rPr>
              <a:t>"</a:t>
            </a:r>
            <a:r>
              <a:rPr lang="de-AT" sz="1200">
                <a:solidFill>
                  <a:srgbClr val="003399"/>
                </a:solidFill>
                <a:latin typeface="+mj-lt"/>
              </a:rPr>
              <a:t>example</a:t>
            </a:r>
            <a:r>
              <a:rPr lang="de-AT" sz="1200"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  </a:t>
            </a:r>
            <a:r>
              <a:rPr lang="de-AT" sz="1200">
                <a:latin typeface="+mj-lt"/>
              </a:rPr>
              <a:t>…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&lt;/cit&gt;</a:t>
            </a:r>
            <a:endParaRPr lang="de-AT" sz="120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25000"/>
                  </a:schemeClr>
                </a:solidFill>
                <a:latin typeface="+mj-lt"/>
              </a:rPr>
              <a:t>                        …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                 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&lt;/div&gt;</a:t>
            </a:r>
            <a:endParaRPr lang="de-AT" sz="120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      &lt;/body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     &lt;/text</a:t>
            </a:r>
            <a:r>
              <a:rPr lang="de-AT" sz="1200">
                <a:solidFill>
                  <a:schemeClr val="bg1">
                    <a:lumMod val="65000"/>
                  </a:schemeClr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&lt;/TEI&gt; 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276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Dictionary Schema</a:t>
            </a:r>
            <a:endParaRPr lang="en-GB" dirty="0"/>
          </a:p>
        </p:txBody>
      </p:sp>
      <p:sp>
        <p:nvSpPr>
          <p:cNvPr id="6" name="Shape 45"/>
          <p:cNvSpPr txBox="1">
            <a:spLocks noGrp="1"/>
          </p:cNvSpPr>
          <p:nvPr>
            <p:ph type="body" idx="1"/>
          </p:nvPr>
        </p:nvSpPr>
        <p:spPr>
          <a:xfrm>
            <a:off x="326567" y="1145406"/>
            <a:ext cx="4478515" cy="3562424"/>
          </a:xfrm>
        </p:spPr>
        <p:txBody>
          <a:bodyPr/>
          <a:lstStyle/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chemeClr val="accent1"/>
                </a:solidFill>
                <a:latin typeface="+mj-lt"/>
              </a:rPr>
              <a:t>entry</a:t>
            </a:r>
            <a:r>
              <a:rPr lang="en-US" sz="1600" dirty="0">
                <a:solidFill>
                  <a:srgbClr val="00B050"/>
                </a:solidFill>
                <a:latin typeface="+mj-lt"/>
              </a:rPr>
              <a:t> </a:t>
            </a:r>
            <a:endParaRPr lang="en-US" sz="1600" dirty="0" smtClean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rgbClr val="00B050"/>
                </a:solidFill>
                <a:latin typeface="+mj-lt"/>
              </a:rPr>
              <a:t>	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>
                <a:solidFill>
                  <a:schemeClr val="accent1"/>
                </a:solidFill>
                <a:latin typeface="+mj-lt"/>
              </a:rPr>
              <a:t>case,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def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etym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form, </a:t>
            </a:r>
            <a:r>
              <a:rPr lang="en-US" sz="1600" dirty="0" err="1" smtClean="0">
                <a:solidFill>
                  <a:schemeClr val="accent1"/>
                </a:solidFill>
                <a:latin typeface="+mj-lt"/>
              </a:rPr>
              <a:t>gramGrp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sense, </a:t>
            </a:r>
            <a:r>
              <a:rPr lang="en-US" sz="1600" dirty="0" err="1">
                <a:solidFill>
                  <a:schemeClr val="accent1"/>
                </a:solidFill>
                <a:latin typeface="+mj-lt"/>
              </a:rPr>
              <a:t>usg</a:t>
            </a:r>
            <a:r>
              <a:rPr lang="en-US" sz="1600" dirty="0">
                <a:solidFill>
                  <a:schemeClr val="accent1"/>
                </a:solidFill>
                <a:latin typeface="+mj-lt"/>
              </a:rPr>
              <a:t>, </a:t>
            </a:r>
            <a:r>
              <a:rPr lang="en-US" sz="1600" dirty="0" err="1" smtClean="0">
                <a:solidFill>
                  <a:schemeClr val="accent1"/>
                </a:solidFill>
                <a:latin typeface="+mj-lt"/>
              </a:rPr>
              <a:t>xr</a:t>
            </a:r>
            <a:endParaRPr lang="en-US" sz="1600" dirty="0" smtClean="0">
              <a:solidFill>
                <a:schemeClr val="accent1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dirty="0" smtClean="0">
                <a:solidFill>
                  <a:schemeClr val="accent1"/>
                </a:solidFill>
                <a:latin typeface="+mj-lt"/>
              </a:rPr>
              <a:t>gram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>
              <a:solidFill>
                <a:srgbClr val="00B05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Shape 45"/>
          <p:cNvSpPr txBox="1">
            <a:spLocks/>
          </p:cNvSpPr>
          <p:nvPr/>
        </p:nvSpPr>
        <p:spPr>
          <a:xfrm>
            <a:off x="4805082" y="1145403"/>
            <a:ext cx="3580761" cy="35624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entryFree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superEntry</a:t>
            </a: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hom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1600" i="1" strike="sngStrike" dirty="0" err="1">
                <a:solidFill>
                  <a:srgbClr val="FF0000"/>
                </a:solidFill>
                <a:latin typeface="+mj-lt"/>
              </a:rPr>
              <a:t>dictScrap</a:t>
            </a: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r>
              <a:rPr lang="en-US" sz="1600" i="1" strike="sngStrike" dirty="0" err="1" smtClean="0">
                <a:solidFill>
                  <a:srgbClr val="FF0000"/>
                </a:solidFill>
                <a:latin typeface="+mj-lt"/>
              </a:rPr>
              <a:t>tns</a:t>
            </a:r>
            <a:r>
              <a:rPr lang="en-US" sz="1600" i="1" strike="sngStrike" dirty="0">
                <a:solidFill>
                  <a:srgbClr val="FF0000"/>
                </a:solidFill>
                <a:latin typeface="+mj-lt"/>
              </a:rPr>
              <a:t>, number, mood, </a:t>
            </a:r>
            <a:r>
              <a:rPr lang="en-US" sz="1600" i="1" strike="sngStrike" dirty="0" smtClean="0">
                <a:solidFill>
                  <a:srgbClr val="FF0000"/>
                </a:solidFill>
                <a:latin typeface="+mj-lt"/>
              </a:rPr>
              <a:t>per</a:t>
            </a: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i="1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strike="sngStrike" dirty="0" smtClean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US" sz="1600" strike="sngStrike" dirty="0">
              <a:solidFill>
                <a:srgbClr val="FF0000"/>
              </a:solidFill>
              <a:latin typeface="+mj-lt"/>
            </a:endParaRPr>
          </a:p>
          <a:p>
            <a:pPr fontAlgn="base">
              <a:spcBef>
                <a:spcPts val="0"/>
              </a:spcBef>
              <a:spcAft>
                <a:spcPts val="0"/>
              </a:spcAft>
              <a:buNone/>
              <a:tabLst>
                <a:tab pos="2743200" algn="l"/>
              </a:tabLst>
            </a:pPr>
            <a:endParaRPr lang="en-GB" sz="1600" strike="sngStrike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419100" y="1600200"/>
            <a:ext cx="8597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419100" y="2108200"/>
            <a:ext cx="8597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29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ACDH Dictionary Schema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87795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&lt;pos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verb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&lt;tns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&lt;number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singular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&lt;mood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indicative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&lt;per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GB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&lt;orth&gt;</a:t>
            </a:r>
            <a:r>
              <a:rPr lang="en-GB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ana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#v_pres_ind_sg_p2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3106054" y="1368172"/>
            <a:ext cx="8229600" cy="3877954"/>
          </a:xfrm>
          <a:prstGeom prst="rect">
            <a:avLst/>
          </a:prstGeom>
          <a:solidFill>
            <a:srgbClr val="D9EAFF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pos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verb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tense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present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singular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mood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indicative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&lt;gram </a:t>
            </a:r>
            <a:r>
              <a:rPr lang="en-GB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GB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person</a:t>
            </a:r>
            <a:r>
              <a:rPr lang="en-GB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gram&gt;</a:t>
            </a: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&lt;orth&gt;</a:t>
            </a:r>
            <a:r>
              <a:rPr lang="en-GB" sz="12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GB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US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ana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#v_pres_ind_sg_p2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en-US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gehst</a:t>
            </a: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en-US" sz="1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Font typeface="Hind"/>
              <a:buNone/>
            </a:pPr>
            <a:r>
              <a:rPr lang="de-AT" sz="120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smtClean="0"/>
              <a:t>Modelling Issues</a:t>
            </a:r>
            <a:r>
              <a:rPr lang="en-GB"/>
              <a:t>: </a:t>
            </a:r>
            <a:r>
              <a:rPr lang="en-GB" smtClean="0"/>
              <a:t>Semitic Roots et sim.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313929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&lt;form </a:t>
            </a:r>
            <a:r>
              <a:rPr lang="en-GB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en-GB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en-GB" sz="1200">
                <a:solidFill>
                  <a:srgbClr val="0000A0"/>
                </a:solidFill>
                <a:latin typeface="+mj-lt"/>
                <a:cs typeface="Arial" pitchFamily="34" charset="0"/>
              </a:rPr>
              <a:t>lemma</a:t>
            </a:r>
            <a:r>
              <a:rPr lang="en-GB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&lt;orth&gt;</a:t>
            </a:r>
            <a:r>
              <a:rPr lang="en-GB" sz="1200">
                <a:solidFill>
                  <a:schemeClr val="tx1"/>
                </a:solidFill>
                <a:latin typeface="+mj-lt"/>
                <a:cs typeface="Arial" pitchFamily="34" charset="0"/>
              </a:rPr>
              <a:t>sāfar</a:t>
            </a: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de-AT" sz="1200">
                <a:solidFill>
                  <a:srgbClr val="0000A0"/>
                </a:solidFill>
                <a:latin typeface="+mj-lt"/>
                <a:cs typeface="Arial" pitchFamily="34" charset="0"/>
              </a:rPr>
              <a:t>pos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verb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de-AT" sz="1200">
                <a:solidFill>
                  <a:srgbClr val="0000A0"/>
                </a:solidFill>
                <a:latin typeface="+mj-lt"/>
                <a:cs typeface="Arial" pitchFamily="34" charset="0"/>
              </a:rPr>
              <a:t>root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sfr</a:t>
            </a: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      &lt;gram </a:t>
            </a:r>
            <a:r>
              <a:rPr lang="de-AT" sz="120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="</a:t>
            </a:r>
            <a:r>
              <a:rPr lang="nn-NO" sz="1200">
                <a:solidFill>
                  <a:srgbClr val="0000A0"/>
                </a:solidFill>
                <a:latin typeface="+mj-lt"/>
                <a:cs typeface="Arial" pitchFamily="34" charset="0"/>
              </a:rPr>
              <a:t>derivedVerbClass</a:t>
            </a: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nn-NO" sz="1200">
                <a:solidFill>
                  <a:schemeClr val="tx1"/>
                </a:solidFill>
                <a:latin typeface="+mj-lt"/>
                <a:cs typeface="Arial" pitchFamily="34" charset="0"/>
              </a:rPr>
              <a:t>III</a:t>
            </a:r>
            <a:r>
              <a:rPr lang="nn-NO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&lt;/gram&gt;</a:t>
            </a: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+mj-lt"/>
                <a:cs typeface="Arial" pitchFamily="34" charset="0"/>
              </a:rPr>
              <a:t>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4F0027"/>
                </a:solidFill>
                <a:latin typeface="+mj-lt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Hind"/>
              <a:buNone/>
              <a:defRPr/>
            </a:pPr>
            <a:endParaRPr lang="de-AT" sz="1200" smtClean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Font typeface="Hind"/>
              <a:buNone/>
              <a:defRPr/>
            </a:pPr>
            <a:endParaRPr lang="en-GB" sz="120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30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ISO 639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IETF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language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tags (BCP 47)</a:t>
            </a: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Glottolog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 codes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Linguasphere</a:t>
            </a:r>
            <a:endParaRPr lang="en-US" sz="2000" dirty="0">
              <a:solidFill>
                <a:schemeClr val="accent1">
                  <a:lumMod val="75000"/>
                </a:schemeClr>
              </a:solidFill>
              <a:sym typeface="Arial"/>
            </a:endParaRPr>
          </a:p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</a:pP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Modelling Issues</a:t>
            </a:r>
            <a:r>
              <a:rPr lang="en-GB" dirty="0"/>
              <a:t>: </a:t>
            </a:r>
            <a:r>
              <a:rPr lang="en-GB" dirty="0" smtClean="0"/>
              <a:t>Identifying Ling</a:t>
            </a:r>
            <a:r>
              <a:rPr lang="en-GB" dirty="0"/>
              <a:t>. </a:t>
            </a:r>
            <a:r>
              <a:rPr lang="en-GB" dirty="0" smtClean="0"/>
              <a:t>Varieties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4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326568" y="2753905"/>
            <a:ext cx="8229600" cy="2163000"/>
          </a:xfrm>
        </p:spPr>
        <p:txBody>
          <a:bodyPr/>
          <a:lstStyle/>
          <a:p>
            <a:pPr lvl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sym typeface="Arial"/>
              </a:rPr>
              <a:t>IETF language tags (BCP 47)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Identifying Ling. Varieties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147729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GB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 </a:t>
            </a:r>
            <a:r>
              <a:rPr lang="en-GB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inflected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GB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arz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-x-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cairo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vicav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kitāb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4F0027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144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Modelling Issues</a:t>
            </a:r>
            <a:r>
              <a:rPr lang="en-GB"/>
              <a:t>: </a:t>
            </a:r>
            <a:r>
              <a:rPr lang="en-GB" smtClean="0"/>
              <a:t>Arguments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2923847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&lt;orth&gt;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médire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&lt;/orth&gt;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&lt;/form&gt;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&lt;pos&gt;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&lt;/pos&gt;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&lt;subc&gt;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 ind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&lt;/subc&gt;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&lt;colloc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prep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</a:t>
            </a: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&lt;/colloc&gt;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&lt;/gramGrp&gt;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/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9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Modelling Issues: </a:t>
            </a:r>
            <a:r>
              <a:rPr lang="en-GB" dirty="0" smtClean="0"/>
              <a:t>Arguments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313929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entry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xml:id</a:t>
            </a:r>
            <a:r>
              <a:rPr lang="de-AT" sz="1200" dirty="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ihtamm_001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   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&lt;form 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lemma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vicavTrans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 err="1">
                <a:solidFill>
                  <a:schemeClr val="tx1"/>
                </a:solidFill>
                <a:latin typeface="+mj-lt"/>
                <a:cs typeface="Arial" pitchFamily="34" charset="0"/>
              </a:rPr>
              <a:t>ihtamm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orth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&gt;&lt;/form&gt;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   …</a:t>
            </a:r>
            <a:br>
              <a:rPr lang="de-AT" sz="1200" dirty="0">
                <a:latin typeface="+mj-lt"/>
              </a:rPr>
            </a:br>
            <a:endParaRPr lang="de-AT" sz="12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&lt;sense&gt;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gramGrp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    &lt;gram </a:t>
            </a:r>
            <a:r>
              <a:rPr lang="en-GB" sz="1200" dirty="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+mj-lt"/>
                <a:cs typeface="Arial" pitchFamily="34" charset="0"/>
              </a:rPr>
              <a:t>argument</a:t>
            </a:r>
            <a:r>
              <a:rPr lang="de-AT" sz="1200" dirty="0" smtClean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vicavTrans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bi-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&lt;/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gram&gt;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gramGrp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+mj-lt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+mj-lt"/>
                <a:cs typeface="Arial" pitchFamily="34" charset="0"/>
              </a:rPr>
              <a:t>translation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+mj-lt"/>
                <a:cs typeface="Arial" pitchFamily="34" charset="0"/>
              </a:rPr>
              <a:t>xml:lang</a:t>
            </a:r>
            <a:r>
              <a:rPr lang="de-AT" sz="1200" dirty="0">
                <a:solidFill>
                  <a:srgbClr val="0000FF"/>
                </a:solidFill>
                <a:latin typeface="+mj-lt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+mj-lt"/>
                <a:cs typeface="Arial" pitchFamily="34" charset="0"/>
              </a:rPr>
              <a:t>en</a:t>
            </a:r>
            <a:r>
              <a:rPr lang="de-AT" sz="1200" dirty="0">
                <a:solidFill>
                  <a:srgbClr val="4F0027"/>
                </a:solidFill>
                <a:latin typeface="+mj-lt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     &lt;</a:t>
            </a:r>
            <a:r>
              <a:rPr lang="de-AT" sz="1200" dirty="0" err="1" smtClean="0">
                <a:solidFill>
                  <a:srgbClr val="FF0000"/>
                </a:solidFill>
                <a:latin typeface="+mj-lt"/>
                <a:cs typeface="Arial" pitchFamily="34" charset="0"/>
              </a:rPr>
              <a:t>quote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to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be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de-AT" sz="1200" dirty="0" err="1" smtClean="0">
                <a:solidFill>
                  <a:schemeClr val="tx1"/>
                </a:solidFill>
                <a:latin typeface="+mj-lt"/>
                <a:cs typeface="Arial" pitchFamily="34" charset="0"/>
              </a:rPr>
              <a:t>interested</a:t>
            </a:r>
            <a:r>
              <a:rPr lang="de-AT" sz="1200" dirty="0" smtClean="0">
                <a:solidFill>
                  <a:schemeClr val="tx1"/>
                </a:solidFill>
                <a:latin typeface="+mj-lt"/>
                <a:cs typeface="Arial" pitchFamily="34" charset="0"/>
              </a:rPr>
              <a:t> (in)</a:t>
            </a:r>
            <a:r>
              <a:rPr lang="de-AT" sz="12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      &lt;/</a:t>
            </a:r>
            <a:r>
              <a:rPr lang="de-AT" sz="1200" dirty="0" err="1">
                <a:solidFill>
                  <a:srgbClr val="FF0000"/>
                </a:solidFill>
                <a:latin typeface="+mj-lt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+mj-lt"/>
                <a:cs typeface="Arial" pitchFamily="34" charset="0"/>
              </a:rPr>
              <a:t>&lt;/sense&gt;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+mj-lt"/>
                <a:cs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5388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CorpAfroAs</a:t>
            </a:r>
            <a:r>
              <a:rPr lang="de-DE" dirty="0" smtClean="0"/>
              <a:t> 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en-US" dirty="0"/>
              <a:t>CORVAM Speech corpus of Maghrebi varieties</a:t>
            </a:r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 smtClean="0"/>
              <a:t>Tunisiya</a:t>
            </a:r>
            <a:r>
              <a:rPr lang="de-DE" dirty="0" smtClean="0"/>
              <a:t> </a:t>
            </a: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r>
              <a:rPr lang="de-DE" dirty="0" err="1"/>
              <a:t>SemArch</a:t>
            </a:r>
            <a:r>
              <a:rPr lang="de-DE" dirty="0"/>
              <a:t> - Semitisches Tonarchiv </a:t>
            </a:r>
            <a:endParaRPr lang="de-DE" dirty="0" smtClean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/>
          </a:p>
          <a:p>
            <a:pPr marL="342900" indent="-342900" fontAlgn="base">
              <a:spcBef>
                <a:spcPts val="0"/>
              </a:spcBef>
              <a:buBlip>
                <a:blip r:embed="rId3"/>
              </a:buBlip>
            </a:pPr>
            <a:endParaRPr lang="de-DE" dirty="0" smtClean="0"/>
          </a:p>
        </p:txBody>
      </p:sp>
      <p:sp>
        <p:nvSpPr>
          <p:cNvPr id="44" name="Shape 4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Prolegomena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Related Endeavours</a:t>
            </a:r>
            <a:endParaRPr lang="en-GB" dirty="0"/>
          </a:p>
        </p:txBody>
      </p:sp>
      <p:sp>
        <p:nvSpPr>
          <p:cNvPr id="5" name="Textfeld 4">
            <a:hlinkClick r:id="rId4"/>
          </p:cNvPr>
          <p:cNvSpPr txBox="1"/>
          <p:nvPr/>
        </p:nvSpPr>
        <p:spPr>
          <a:xfrm>
            <a:off x="326568" y="3212932"/>
            <a:ext cx="8504572" cy="52322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de-DE" b="1" dirty="0">
                <a:solidFill>
                  <a:schemeClr val="accent1"/>
                </a:solidFill>
              </a:rPr>
              <a:t>https://vicav.acdh.oeaw.ac.at/#map=[biblMarkers,_vicavDicts_,]&amp;1=[textQuery,vicavOverview_corpora_spoken,ARABIC%20TOOLS%20(Corpora%20-%20Spoken%20Varieties),open]</a:t>
            </a:r>
          </a:p>
        </p:txBody>
      </p:sp>
    </p:spTree>
    <p:extLst>
      <p:ext uri="{BB962C8B-B14F-4D97-AF65-F5344CB8AC3E}">
        <p14:creationId xmlns:p14="http://schemas.microsoft.com/office/powerpoint/2010/main" val="27779559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</a:t>
            </a:r>
            <a:r>
              <a:rPr lang="en-GB" smtClean="0"/>
              <a:t>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example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xml:id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00FF"/>
                </a:solidFill>
                <a:latin typeface="+mj-lt"/>
              </a:rPr>
              <a:t>ex_bititkallim_001</a:t>
            </a:r>
            <a:r>
              <a:rPr lang="de-AT" sz="120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ar-arz-x-cairo-vicavTrans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       bititkallim  </a:t>
            </a:r>
            <a:r>
              <a:rPr lang="de-AT" sz="1200">
                <a:latin typeface="+mj-lt"/>
              </a:rPr>
              <a:t>ʕarabi? – šwayya </a:t>
            </a:r>
            <a:r>
              <a:rPr lang="de-AT" sz="1200" smtClean="0">
                <a:latin typeface="+mj-lt"/>
              </a:rPr>
              <a:t>bass</a:t>
            </a:r>
            <a:r>
              <a:rPr lang="de-AT" sz="1200">
                <a:latin typeface="+mj-lt"/>
              </a:rPr>
              <a:t>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 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translation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8000"/>
                </a:solidFill>
                <a:latin typeface="+mj-lt"/>
              </a:rPr>
              <a:t> xml:lang=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0000FF"/>
                </a:solidFill>
                <a:latin typeface="+mj-lt"/>
              </a:rPr>
              <a:t>en</a:t>
            </a:r>
            <a:r>
              <a:rPr lang="de-AT" sz="120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   </a:t>
            </a:r>
            <a:r>
              <a:rPr lang="de-AT" sz="1200" smtClean="0">
                <a:latin typeface="+mj-lt"/>
              </a:rPr>
              <a:t>   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quote&gt;</a:t>
            </a:r>
            <a:r>
              <a:rPr lang="de-AT" sz="1200">
                <a:latin typeface="+mj-lt"/>
              </a:rPr>
              <a:t>Do you speak Arabic? – Just, a little.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&lt;/quote&gt;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>
                <a:latin typeface="+mj-lt"/>
              </a:rPr>
              <a:t>   </a:t>
            </a:r>
            <a:r>
              <a:rPr lang="de-AT" sz="1200" smtClean="0">
                <a:latin typeface="+mj-lt"/>
              </a:rPr>
              <a:t>   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cit&gt;</a:t>
            </a:r>
            <a:r>
              <a:rPr lang="de-AT" sz="1200">
                <a:latin typeface="+mj-lt"/>
              </a:rPr>
              <a:t/>
            </a:r>
            <a:br>
              <a:rPr lang="de-AT" sz="1200">
                <a:latin typeface="+mj-lt"/>
              </a:rPr>
            </a:br>
            <a:r>
              <a:rPr lang="de-AT" sz="120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AT" sz="120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20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96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230829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example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xml:id</a:t>
            </a:r>
            <a:r>
              <a:rPr lang="de-AT" sz="1200" dirty="0" smtClean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ex_bititkallim_001</a:t>
            </a:r>
            <a:r>
              <a:rPr lang="de-AT" sz="1200" dirty="0" smtClean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 smtClean="0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 smtClean="0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 smtClean="0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 smtClean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 smtClean="0">
                <a:solidFill>
                  <a:srgbClr val="0000FF"/>
                </a:solidFill>
                <a:latin typeface="+mj-lt"/>
              </a:rPr>
              <a:t>arabic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  <a:r>
              <a:rPr lang="fa-IR" sz="1200" dirty="0" smtClean="0">
                <a:latin typeface="+mj-lt"/>
              </a:rPr>
              <a:t> </a:t>
            </a:r>
            <a:r>
              <a:rPr lang="fa-IR" sz="1600" dirty="0">
                <a:latin typeface="+mj-lt"/>
              </a:rPr>
              <a:t>بتتکلم عربی</a:t>
            </a:r>
            <a:r>
              <a:rPr lang="fa-IR" sz="1600" dirty="0" smtClean="0">
                <a:latin typeface="+mj-lt"/>
              </a:rPr>
              <a:t>؟ </a:t>
            </a:r>
            <a:r>
              <a:rPr lang="fa-IR" sz="1600" dirty="0">
                <a:latin typeface="+mj-lt"/>
              </a:rPr>
              <a:t>شویة بس٠ 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arz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-x-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cairo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-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vicavTrans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       </a:t>
            </a:r>
            <a:r>
              <a:rPr lang="de-AT" sz="1200" dirty="0" err="1" smtClean="0">
                <a:latin typeface="+mj-lt"/>
              </a:rPr>
              <a:t>bititkallim</a:t>
            </a:r>
            <a:r>
              <a:rPr lang="de-AT" sz="1200" dirty="0" smtClean="0">
                <a:latin typeface="+mj-lt"/>
              </a:rPr>
              <a:t>  </a:t>
            </a:r>
            <a:r>
              <a:rPr lang="de-AT" sz="1200" dirty="0" err="1">
                <a:latin typeface="+mj-lt"/>
              </a:rPr>
              <a:t>ʕarabi</a:t>
            </a:r>
            <a:r>
              <a:rPr lang="de-AT" sz="1200" dirty="0">
                <a:latin typeface="+mj-lt"/>
              </a:rPr>
              <a:t>? – </a:t>
            </a:r>
            <a:r>
              <a:rPr lang="de-AT" sz="1200" dirty="0" err="1">
                <a:latin typeface="+mj-lt"/>
              </a:rPr>
              <a:t>šwayya</a:t>
            </a:r>
            <a:r>
              <a:rPr lang="de-AT" sz="1200" dirty="0">
                <a:latin typeface="+mj-lt"/>
              </a:rPr>
              <a:t> </a:t>
            </a:r>
            <a:r>
              <a:rPr lang="de-AT" sz="1200" dirty="0" smtClean="0">
                <a:latin typeface="+mj-lt"/>
              </a:rPr>
              <a:t>bass</a:t>
            </a:r>
            <a:r>
              <a:rPr lang="de-AT" sz="1200" dirty="0">
                <a:latin typeface="+mj-lt"/>
              </a:rPr>
              <a:t>.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latin typeface="+mj-lt"/>
              </a:rPr>
              <a:t>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type=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 err="1">
                <a:solidFill>
                  <a:srgbClr val="0000FF"/>
                </a:solidFill>
                <a:latin typeface="+mj-lt"/>
              </a:rPr>
              <a:t>translation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 </a:t>
            </a:r>
            <a:r>
              <a:rPr lang="de-AT" sz="1200" dirty="0" err="1">
                <a:solidFill>
                  <a:srgbClr val="008000"/>
                </a:solidFill>
                <a:latin typeface="+mj-lt"/>
              </a:rPr>
              <a:t>xml:lang</a:t>
            </a:r>
            <a:r>
              <a:rPr lang="de-AT" sz="1200" dirty="0">
                <a:solidFill>
                  <a:srgbClr val="008000"/>
                </a:solidFill>
                <a:latin typeface="+mj-lt"/>
              </a:rPr>
              <a:t>=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0000FF"/>
                </a:solidFill>
                <a:latin typeface="+mj-lt"/>
              </a:rPr>
              <a:t>en</a:t>
            </a:r>
            <a:r>
              <a:rPr lang="de-AT" sz="1200" dirty="0">
                <a:solidFill>
                  <a:srgbClr val="000000"/>
                </a:solidFill>
                <a:latin typeface="+mj-lt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   </a:t>
            </a:r>
            <a:r>
              <a:rPr lang="de-AT" sz="1200" dirty="0" smtClean="0">
                <a:latin typeface="+mj-lt"/>
              </a:rPr>
              <a:t>   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>Do </a:t>
            </a:r>
            <a:r>
              <a:rPr lang="de-AT" sz="1200" dirty="0" err="1">
                <a:latin typeface="+mj-lt"/>
              </a:rPr>
              <a:t>you</a:t>
            </a:r>
            <a:r>
              <a:rPr lang="de-AT" sz="1200" dirty="0">
                <a:latin typeface="+mj-lt"/>
              </a:rPr>
              <a:t> </a:t>
            </a:r>
            <a:r>
              <a:rPr lang="de-AT" sz="1200" dirty="0" err="1">
                <a:latin typeface="+mj-lt"/>
              </a:rPr>
              <a:t>speak</a:t>
            </a:r>
            <a:r>
              <a:rPr lang="de-AT" sz="1200" dirty="0">
                <a:latin typeface="+mj-lt"/>
              </a:rPr>
              <a:t> </a:t>
            </a:r>
            <a:r>
              <a:rPr lang="de-AT" sz="1200" dirty="0" err="1">
                <a:latin typeface="+mj-lt"/>
              </a:rPr>
              <a:t>Arabic</a:t>
            </a:r>
            <a:r>
              <a:rPr lang="de-AT" sz="1200" dirty="0">
                <a:latin typeface="+mj-lt"/>
              </a:rPr>
              <a:t>? – Just, a </a:t>
            </a:r>
            <a:r>
              <a:rPr lang="de-AT" sz="1200" dirty="0" err="1">
                <a:latin typeface="+mj-lt"/>
              </a:rPr>
              <a:t>little</a:t>
            </a:r>
            <a:r>
              <a:rPr lang="de-AT" sz="1200" dirty="0">
                <a:latin typeface="+mj-lt"/>
              </a:rPr>
              <a:t>.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>
                <a:latin typeface="+mj-lt"/>
              </a:rPr>
              <a:t>   </a:t>
            </a:r>
            <a:r>
              <a:rPr lang="de-AT" sz="1200" dirty="0" smtClean="0">
                <a:latin typeface="+mj-lt"/>
              </a:rPr>
              <a:t>   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+mj-lt"/>
              </a:rPr>
              <a:t>&gt;</a:t>
            </a:r>
            <a:r>
              <a:rPr lang="de-AT" sz="1200" dirty="0">
                <a:latin typeface="+mj-lt"/>
              </a:rPr>
              <a:t/>
            </a:r>
            <a:br>
              <a:rPr lang="de-AT" sz="1200" dirty="0">
                <a:latin typeface="+mj-lt"/>
              </a:rPr>
            </a:b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+mj-lt"/>
              </a:rPr>
              <a:t>cit</a:t>
            </a:r>
            <a:r>
              <a:rPr lang="de-AT" sz="1200" dirty="0" smtClean="0">
                <a:solidFill>
                  <a:srgbClr val="FF0000"/>
                </a:solidFill>
                <a:latin typeface="+mj-lt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AT" sz="1200" dirty="0">
              <a:solidFill>
                <a:srgbClr val="FF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200" dirty="0">
              <a:solidFill>
                <a:srgbClr val="21355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1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/>
              <a:t>Modelling Issues: Examples</a:t>
            </a:r>
            <a:endParaRPr lang="en-GB" dirty="0"/>
          </a:p>
        </p:txBody>
      </p:sp>
      <p:sp>
        <p:nvSpPr>
          <p:cNvPr id="5" name="Textfeld 5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326568" y="1137093"/>
            <a:ext cx="8229600" cy="387795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zu</a:t>
            </a:r>
            <a:r>
              <a:rPr lang="de-AT" sz="1200" dirty="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 </a:t>
            </a:r>
            <a:r>
              <a:rPr lang="de-AT" sz="1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xml:id</a:t>
            </a:r>
            <a:r>
              <a:rPr lang="de-AT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 smtClean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amanzi_ayabanda_01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Amanzi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ayabanda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translation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cold</a:t>
            </a: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translation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xml:lang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en</a:t>
            </a:r>
            <a:r>
              <a:rPr lang="de-AT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r>
              <a:rPr lang="de-AT" sz="1200" dirty="0" err="1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quote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&gt;&lt;/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de-AT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ptr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AT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target</a:t>
            </a:r>
            <a:r>
              <a:rPr lang="de-AT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#amanzi_ayabanda_01</a:t>
            </a:r>
            <a:r>
              <a:rPr lang="en-GB" sz="1200" dirty="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&lt;/sense&gt;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de-AT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8375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indent="-285750">
              <a:spcBef>
                <a:spcPts val="0"/>
              </a:spcBef>
              <a:spcAft>
                <a:spcPts val="600"/>
              </a:spcAft>
              <a:buBlip>
                <a:blip r:embed="rId2"/>
              </a:buBlip>
            </a:pP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Arial"/>
              </a:rPr>
              <a:t>XXX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Modelling </a:t>
            </a:r>
            <a:r>
              <a:rPr lang="en-GB" dirty="0"/>
              <a:t>Issues: </a:t>
            </a:r>
            <a:r>
              <a:rPr lang="en-US" dirty="0" smtClean="0"/>
              <a:t>Production Metadata</a:t>
            </a:r>
            <a:endParaRPr lang="en-GB" dirty="0"/>
          </a:p>
        </p:txBody>
      </p:sp>
      <p:sp>
        <p:nvSpPr>
          <p:cNvPr id="5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8229600" cy="2739181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de-AT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&lt;fs </a:t>
            </a:r>
            <a:r>
              <a:rPr lang="en-GB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type</a:t>
            </a:r>
            <a:r>
              <a:rPr lang="de-AT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de-AT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change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&lt;f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who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&lt;symbol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charly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&lt;/f&gt;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&lt;f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name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when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&lt;symbol </a:t>
            </a:r>
            <a:r>
              <a:rPr lang="en-US" sz="120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value</a:t>
            </a:r>
            <a:r>
              <a:rPr lang="en-US" sz="12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0000A0"/>
                </a:solidFill>
                <a:latin typeface="Arial" pitchFamily="34" charset="0"/>
                <a:cs typeface="Arial" pitchFamily="34" charset="0"/>
              </a:rPr>
              <a:t>2016-03-15</a:t>
            </a:r>
            <a:r>
              <a:rPr lang="en-US" sz="1200">
                <a:solidFill>
                  <a:srgbClr val="4F0027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&lt;/f&gt;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&lt;/fs&gt;</a:t>
            </a:r>
          </a:p>
          <a:p>
            <a:pPr marL="84455">
              <a:spcBef>
                <a:spcPts val="0"/>
              </a:spcBef>
              <a:spcAft>
                <a:spcPts val="0"/>
              </a:spcAft>
            </a:pPr>
            <a:endParaRPr lang="en-US" sz="12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84455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…</a:t>
            </a:r>
            <a:endParaRPr lang="de-AT" sz="12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84455"/>
            <a:endParaRPr lang="de-AT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98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 Verbindung mit Pfeil 27"/>
          <p:cNvCxnSpPr/>
          <p:nvPr/>
        </p:nvCxnSpPr>
        <p:spPr>
          <a:xfrm flipH="1" flipV="1">
            <a:off x="2356637" y="2306527"/>
            <a:ext cx="180375" cy="1259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5531224" y="1932405"/>
            <a:ext cx="12991" cy="2104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2665639" y="3123480"/>
            <a:ext cx="3843230" cy="736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5906144" y="3123480"/>
            <a:ext cx="1744949" cy="884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6508869" y="1935194"/>
            <a:ext cx="1512184" cy="925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7" idx="3"/>
          </p:cNvCxnSpPr>
          <p:nvPr/>
        </p:nvCxnSpPr>
        <p:spPr>
          <a:xfrm flipV="1">
            <a:off x="2712237" y="1758996"/>
            <a:ext cx="2284448" cy="473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Data Modelling: Controlled Vocabularies</a:t>
            </a:r>
            <a:endParaRPr lang="en-GB" dirty="0"/>
          </a:p>
        </p:txBody>
      </p:sp>
      <p:sp>
        <p:nvSpPr>
          <p:cNvPr id="5" name="Google Shape;159;p27"/>
          <p:cNvSpPr txBox="1"/>
          <p:nvPr/>
        </p:nvSpPr>
        <p:spPr>
          <a:xfrm>
            <a:off x="6262089" y="2786627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Feature Lists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6" name="Google Shape;160;p27"/>
          <p:cNvSpPr txBox="1"/>
          <p:nvPr/>
        </p:nvSpPr>
        <p:spPr>
          <a:xfrm>
            <a:off x="316937" y="1302109"/>
            <a:ext cx="2039700" cy="414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Paratexts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7" name="Google Shape;161;p27"/>
          <p:cNvSpPr txBox="1"/>
          <p:nvPr/>
        </p:nvSpPr>
        <p:spPr>
          <a:xfrm>
            <a:off x="672537" y="2025209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Bibliography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8" name="Google Shape;162;p27"/>
          <p:cNvSpPr txBox="1"/>
          <p:nvPr/>
        </p:nvSpPr>
        <p:spPr>
          <a:xfrm>
            <a:off x="858704" y="3416396"/>
            <a:ext cx="2039700" cy="591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Language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Profiles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9" name="Google Shape;163;p27"/>
          <p:cNvSpPr txBox="1"/>
          <p:nvPr/>
        </p:nvSpPr>
        <p:spPr>
          <a:xfrm>
            <a:off x="4886294" y="1610609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Dictionaries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10" name="Google Shape;164;p27"/>
          <p:cNvSpPr txBox="1"/>
          <p:nvPr/>
        </p:nvSpPr>
        <p:spPr>
          <a:xfrm>
            <a:off x="4996685" y="3962645"/>
            <a:ext cx="3024368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Sample Texts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1885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 Verbindung mit Pfeil 27"/>
          <p:cNvCxnSpPr/>
          <p:nvPr/>
        </p:nvCxnSpPr>
        <p:spPr>
          <a:xfrm flipH="1" flipV="1">
            <a:off x="2356637" y="2306527"/>
            <a:ext cx="180375" cy="1259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V="1">
            <a:off x="5531224" y="1932405"/>
            <a:ext cx="12991" cy="2104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V="1">
            <a:off x="2665639" y="3123480"/>
            <a:ext cx="3843230" cy="7369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V="1">
            <a:off x="5906144" y="3123480"/>
            <a:ext cx="1744949" cy="884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6508869" y="1935194"/>
            <a:ext cx="1512184" cy="925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>
            <a:stCxn id="7" idx="3"/>
          </p:cNvCxnSpPr>
          <p:nvPr/>
        </p:nvCxnSpPr>
        <p:spPr>
          <a:xfrm flipV="1">
            <a:off x="2712237" y="1758996"/>
            <a:ext cx="2284448" cy="473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5" name="Google Shape;159;p27"/>
          <p:cNvSpPr txBox="1"/>
          <p:nvPr/>
        </p:nvSpPr>
        <p:spPr>
          <a:xfrm>
            <a:off x="6262089" y="2786627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Feature Lists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6" name="Google Shape;160;p27"/>
          <p:cNvSpPr txBox="1"/>
          <p:nvPr/>
        </p:nvSpPr>
        <p:spPr>
          <a:xfrm>
            <a:off x="316937" y="1302109"/>
            <a:ext cx="2039700" cy="414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Paratexts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7" name="Google Shape;161;p27"/>
          <p:cNvSpPr txBox="1"/>
          <p:nvPr/>
        </p:nvSpPr>
        <p:spPr>
          <a:xfrm>
            <a:off x="672537" y="2025209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Bibliography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8" name="Google Shape;162;p27"/>
          <p:cNvSpPr txBox="1"/>
          <p:nvPr/>
        </p:nvSpPr>
        <p:spPr>
          <a:xfrm>
            <a:off x="858704" y="3416396"/>
            <a:ext cx="2039700" cy="591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Language </a:t>
            </a: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Profiles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9" name="Google Shape;163;p27"/>
          <p:cNvSpPr txBox="1"/>
          <p:nvPr/>
        </p:nvSpPr>
        <p:spPr>
          <a:xfrm>
            <a:off x="4886294" y="1610609"/>
            <a:ext cx="2039700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err="1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Dictionaries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sp>
        <p:nvSpPr>
          <p:cNvPr id="10" name="Google Shape;164;p27"/>
          <p:cNvSpPr txBox="1"/>
          <p:nvPr/>
        </p:nvSpPr>
        <p:spPr>
          <a:xfrm>
            <a:off x="4996685" y="3962645"/>
            <a:ext cx="3024368" cy="414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Palatino"/>
              </a:rPr>
              <a:t>Sample Texts</a:t>
            </a:r>
            <a:endParaRPr sz="2000" dirty="0">
              <a:solidFill>
                <a:schemeClr val="accent1">
                  <a:lumMod val="75000"/>
                </a:schemeClr>
              </a:solidFill>
              <a:latin typeface="Palatino Linotype" panose="02040502050505030304" pitchFamily="18" charset="0"/>
              <a:ea typeface="Palatino Linotype" panose="02040502050505030304" pitchFamily="18" charset="0"/>
              <a:cs typeface="Palatino Linotype" panose="02040502050505030304" pitchFamily="18" charset="0"/>
              <a:sym typeface="Palatino"/>
            </a:endParaRPr>
          </a:p>
        </p:txBody>
      </p:sp>
      <p:pic>
        <p:nvPicPr>
          <p:cNvPr id="16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0761" y="1509409"/>
            <a:ext cx="1645868" cy="3426791"/>
          </a:xfrm>
          <a:prstGeom prst="rect">
            <a:avLst/>
          </a:prstGeom>
          <a:solidFill>
            <a:schemeClr val="lt1"/>
          </a:solidFill>
          <a:ln>
            <a:solidFill>
              <a:schemeClr val="accent1"/>
            </a:solidFill>
          </a:ln>
        </p:spPr>
      </p:pic>
      <p:sp>
        <p:nvSpPr>
          <p:cNvPr id="17" name="Textfeld 16">
            <a:hlinkClick r:id="rId4"/>
          </p:cNvPr>
          <p:cNvSpPr txBox="1"/>
          <p:nvPr/>
        </p:nvSpPr>
        <p:spPr>
          <a:xfrm>
            <a:off x="1081861" y="4510039"/>
            <a:ext cx="3593676" cy="307777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https://vocabs.acdh.oeaw.ac.at/en/</a:t>
            </a:r>
          </a:p>
        </p:txBody>
      </p:sp>
    </p:spTree>
    <p:extLst>
      <p:ext uri="{BB962C8B-B14F-4D97-AF65-F5344CB8AC3E}">
        <p14:creationId xmlns:p14="http://schemas.microsoft.com/office/powerpoint/2010/main" val="79122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form </a:t>
            </a:r>
            <a:r>
              <a:rPr lang="de-DE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type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fvLib:v_pres_sg_p3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r>
              <a:rPr lang="de-DE" sz="1200" b="1" dirty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  <a:t/>
            </a:r>
            <a:br>
              <a:rPr lang="de-DE" sz="1200" b="1" dirty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</a:b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   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r>
              <a:rPr lang="de-DE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r>
              <a:rPr lang="de-DE" sz="1200" b="1" dirty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  <a:t/>
            </a:r>
            <a:br>
              <a:rPr lang="de-DE" sz="1200" b="1" dirty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</a:br>
            <a:r>
              <a:rPr lang="de-DE" sz="12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&lt;/form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20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 n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verbal 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  <a:t/>
            </a:r>
            <a:b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v_pres_ind_sg_p1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</a:t>
            </a:r>
            <a:b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v_pres_ind_sg_p2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</a:t>
            </a:r>
            <a:b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</a:t>
            </a:r>
            <a:b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v_pres_ind_pl_p1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</a:t>
            </a:r>
            <a:b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v_pres_ind_pl_p2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</a:t>
            </a:r>
            <a:b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v_pres_ind_pl_p3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 </a:t>
            </a:r>
            <a: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  <a:t/>
            </a:r>
            <a:b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</a:br>
            <a:r>
              <a:rPr lang="de-DE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  <a:t/>
            </a:r>
            <a:br>
              <a:rPr lang="de-DE" sz="1200" dirty="0" smtClean="0">
                <a:solidFill>
                  <a:srgbClr val="000096"/>
                </a:solidFill>
                <a:highlight>
                  <a:srgbClr val="FFFFFF"/>
                </a:highlight>
                <a:latin typeface="+mj-lt"/>
                <a:ea typeface="Courier New"/>
                <a:cs typeface="Courier New"/>
                <a:sym typeface="Courier New"/>
              </a:rPr>
            </a:b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+mj-lt"/>
              <a:cs typeface="Arial" pitchFamily="34" charset="0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11883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 type="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fvLib:v_pres_sg_p3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&lt;/form&gt;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n="verbal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="v_pres_ind_pl_p3"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 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2" name="Ellipse 1"/>
          <p:cNvSpPr/>
          <p:nvPr/>
        </p:nvSpPr>
        <p:spPr>
          <a:xfrm>
            <a:off x="2206171" y="1122579"/>
            <a:ext cx="1669143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lipse 6"/>
          <p:cNvSpPr/>
          <p:nvPr/>
        </p:nvSpPr>
        <p:spPr>
          <a:xfrm>
            <a:off x="1596571" y="2261951"/>
            <a:ext cx="1603827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Gerader Verbinder 7"/>
          <p:cNvCxnSpPr/>
          <p:nvPr/>
        </p:nvCxnSpPr>
        <p:spPr>
          <a:xfrm flipH="1">
            <a:off x="2554941" y="1509486"/>
            <a:ext cx="268941" cy="748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 type="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fvLib:v_pres_sg_p3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&lt;/form&gt;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14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n="verbal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="v_pres_ind_pl_p3"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 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2928255" y="2727075"/>
            <a:ext cx="4738114" cy="3877954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pos</a:t>
            </a:r>
            <a:r>
              <a:rPr lang="de-DE" sz="1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pos.verb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verb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/&gt;&lt;/f&gt;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/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tense</a:t>
            </a:r>
            <a:r>
              <a:rPr lang="de-DE" sz="1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tns.pres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presentTense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present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/&gt;&lt;/f&gt;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/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mood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mood.ind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/&gt;&lt;/f&gt;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/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num.pl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plural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/&gt;&lt;/f&gt;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 …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pers.3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&gt;&lt;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3rd</a:t>
            </a:r>
            <a:r>
              <a:rPr lang="de-DE" sz="1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Courier New"/>
              </a:rPr>
              <a:t>"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/&gt;&lt;/f&gt;</a:t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/>
            </a:r>
            <a:b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206171" y="1122579"/>
            <a:ext cx="1669143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1596571" y="2261951"/>
            <a:ext cx="1603827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2554941" y="1509486"/>
            <a:ext cx="268941" cy="748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0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5"/>
          <p:cNvSpPr txBox="1">
            <a:spLocks noChangeArrowheads="1"/>
          </p:cNvSpPr>
          <p:nvPr/>
        </p:nvSpPr>
        <p:spPr bwMode="auto">
          <a:xfrm>
            <a:off x="326568" y="1137093"/>
            <a:ext cx="7670803" cy="110796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 type="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inflected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ana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smtClean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fvLib:v_pres_sg_p3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xml:lang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arz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-x-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cairo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-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vicav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yiktib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orth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&lt;/form&gt;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16" name="Textfeld 5"/>
          <p:cNvSpPr txBox="1">
            <a:spLocks noChangeArrowheads="1"/>
          </p:cNvSpPr>
          <p:nvPr/>
        </p:nvSpPr>
        <p:spPr bwMode="auto">
          <a:xfrm>
            <a:off x="768872" y="1716033"/>
            <a:ext cx="7532917" cy="2031295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n="verbal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forms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="v_pres_ind_sg_p2"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v_pres_ind_sg_p3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vf:num.sg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="v_pres_ind_pl_p1"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vf:pers.1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="v_pres_ind_pl_p2"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vf:pers.2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fs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="v_pres_ind_pl_p3" 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feats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vf:pos.verb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vf:tns.pres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vf:mood.ind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20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vf:num.pl</a:t>
            </a:r>
            <a:r>
              <a:rPr lang="de-DE" sz="12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vf:pers.3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 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2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fvLib</a:t>
            </a:r>
            <a:r>
              <a:rPr lang="de-DE" sz="12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VICAV Toolbox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/>
              <a:t>Data Modelling: Controlled Vocabularies</a:t>
            </a:r>
          </a:p>
        </p:txBody>
      </p:sp>
      <p:sp>
        <p:nvSpPr>
          <p:cNvPr id="22" name="Textfeld 5"/>
          <p:cNvSpPr txBox="1">
            <a:spLocks noChangeArrowheads="1"/>
          </p:cNvSpPr>
          <p:nvPr/>
        </p:nvSpPr>
        <p:spPr bwMode="auto">
          <a:xfrm>
            <a:off x="2928255" y="2727075"/>
            <a:ext cx="4738114" cy="3939510"/>
          </a:xfrm>
          <a:prstGeom prst="rect">
            <a:avLst/>
          </a:prstGeom>
          <a:solidFill>
            <a:srgbClr val="EDF4F9"/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 lIns="91425" tIns="91425" rIns="91425" bIns="91425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Hind"/>
              <a:buChar char="‐"/>
              <a:defRPr sz="2000" b="0" i="0" u="none" strike="noStrike" cap="none" baseline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ind"/>
              <a:buChar char="‐"/>
              <a:defRPr sz="1800" b="0" i="0" u="none" strike="noStrike" cap="none" baseline="0">
                <a:solidFill>
                  <a:schemeClr val="dk1"/>
                </a:solidFill>
                <a:latin typeface="Palatino Linotype" panose="02040502050505030304" pitchFamily="18" charset="0"/>
                <a:ea typeface="Palatino Linotype" panose="02040502050505030304" pitchFamily="18" charset="0"/>
                <a:cs typeface="Palatino Linotype" panose="02040502050505030304" pitchFamily="18" charset="0"/>
                <a:sym typeface="Hind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○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◆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pos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pos.verb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="v"&gt;&lt;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verb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tense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tns.pres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presentTense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present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mood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200" dirty="0" err="1">
                <a:solidFill>
                  <a:srgbClr val="0000A0"/>
                </a:solidFill>
                <a:latin typeface="Arial" pitchFamily="34" charset="0"/>
                <a:cs typeface="Arial" pitchFamily="34" charset="0"/>
                <a:sym typeface="Courier New"/>
              </a:rPr>
              <a:t>mood.ind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indicative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="num.pl"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number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="plural"/&gt;&lt;/f&gt;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 … 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</a:p>
          <a:p>
            <a:pPr lvl="0">
              <a:spcAft>
                <a:spcPts val="0"/>
              </a:spcAft>
              <a:buNone/>
            </a:pP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n="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&lt;f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xml:id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="pers.3"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name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person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"&gt;&lt;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symbol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value</a:t>
            </a: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="3rd"/&gt;&lt;/f&gt;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    …</a:t>
            </a:r>
            <a:b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</a:br>
            <a:r>
              <a:rPr lang="de-DE" sz="10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&lt;/</a:t>
            </a:r>
            <a:r>
              <a:rPr lang="de-DE" sz="1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fLib</a:t>
            </a:r>
            <a:r>
              <a:rPr lang="de-DE" sz="10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  <a:sym typeface="Courier New"/>
              </a:rPr>
              <a:t>&gt;</a:t>
            </a:r>
            <a:endParaRPr lang="de-DE" sz="1200" dirty="0">
              <a:solidFill>
                <a:schemeClr val="bg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  <a:sym typeface="Courier New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206171" y="1122579"/>
            <a:ext cx="1669143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1596571" y="2261951"/>
            <a:ext cx="1603827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3565263" y="2258151"/>
            <a:ext cx="863302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Ellipse 11"/>
          <p:cNvSpPr/>
          <p:nvPr/>
        </p:nvSpPr>
        <p:spPr>
          <a:xfrm>
            <a:off x="3583193" y="2869535"/>
            <a:ext cx="863302" cy="386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Gerader Verbinder 4"/>
          <p:cNvCxnSpPr/>
          <p:nvPr/>
        </p:nvCxnSpPr>
        <p:spPr>
          <a:xfrm flipH="1">
            <a:off x="2554941" y="1509486"/>
            <a:ext cx="268941" cy="74866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>
            <a:endCxn id="12" idx="0"/>
          </p:cNvCxnSpPr>
          <p:nvPr/>
        </p:nvCxnSpPr>
        <p:spPr>
          <a:xfrm flipH="1">
            <a:off x="4014844" y="2645058"/>
            <a:ext cx="1" cy="224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8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3013</Words>
  <Application>Microsoft Office PowerPoint</Application>
  <PresentationFormat>Bildschirmpräsentation (16:9)</PresentationFormat>
  <Paragraphs>803</Paragraphs>
  <Slides>104</Slides>
  <Notes>49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104</vt:i4>
      </vt:variant>
    </vt:vector>
  </HeadingPairs>
  <TitlesOfParts>
    <vt:vector size="115" baseType="lpstr">
      <vt:lpstr>Arial</vt:lpstr>
      <vt:lpstr>Brandon Grotesque Medium</vt:lpstr>
      <vt:lpstr>Brandon Grotesque Regular</vt:lpstr>
      <vt:lpstr>Courier New</vt:lpstr>
      <vt:lpstr>Hind</vt:lpstr>
      <vt:lpstr>Lato</vt:lpstr>
      <vt:lpstr>Palatino</vt:lpstr>
      <vt:lpstr>Palatino Linotype</vt:lpstr>
      <vt:lpstr>Times New Roman</vt:lpstr>
      <vt:lpstr>Wingdings</vt:lpstr>
      <vt:lpstr>simple-light</vt:lpstr>
      <vt:lpstr>PowerPoint-Präsentation</vt:lpstr>
      <vt:lpstr>Presentation</vt:lpstr>
      <vt:lpstr>Credits (Technical Team)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Prolegomena</vt:lpstr>
      <vt:lpstr>PowerPoint-Präsentation</vt:lpstr>
      <vt:lpstr>PowerPoint-Präsentation</vt:lpstr>
      <vt:lpstr>Prolegomena</vt:lpstr>
      <vt:lpstr>Prolegomena</vt:lpstr>
      <vt:lpstr>Scholarly Background</vt:lpstr>
      <vt:lpstr>Scholarly Background</vt:lpstr>
      <vt:lpstr>PowerPoint-Präsentation</vt:lpstr>
      <vt:lpstr>VICAV</vt:lpstr>
      <vt:lpstr>VICAV</vt:lpstr>
      <vt:lpstr>VICAV</vt:lpstr>
      <vt:lpstr>VICAV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PowerPoint-Präsentation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VICAV Dictionaries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The VICAV Toolbox</vt:lpstr>
      <vt:lpstr>Where to from here?</vt:lpstr>
      <vt:lpstr>Where to from here?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New Horizons</dc:title>
  <dc:creator>admin</dc:creator>
  <cp:lastModifiedBy>Mörth, Karlheinz</cp:lastModifiedBy>
  <cp:revision>585</cp:revision>
  <cp:lastPrinted>2015-10-07T12:38:05Z</cp:lastPrinted>
  <dcterms:modified xsi:type="dcterms:W3CDTF">2019-11-15T08:36:27Z</dcterms:modified>
</cp:coreProperties>
</file>